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71"/>
  </p:notesMasterIdLst>
  <p:handoutMasterIdLst>
    <p:handoutMasterId r:id="rId72"/>
  </p:handoutMasterIdLst>
  <p:sldIdLst>
    <p:sldId id="723" r:id="rId2"/>
    <p:sldId id="716" r:id="rId3"/>
    <p:sldId id="663" r:id="rId4"/>
    <p:sldId id="531" r:id="rId5"/>
    <p:sldId id="275" r:id="rId6"/>
    <p:sldId id="281" r:id="rId7"/>
    <p:sldId id="282" r:id="rId8"/>
    <p:sldId id="283" r:id="rId9"/>
    <p:sldId id="284" r:id="rId10"/>
    <p:sldId id="721" r:id="rId11"/>
    <p:sldId id="482" r:id="rId12"/>
    <p:sldId id="290" r:id="rId13"/>
    <p:sldId id="717" r:id="rId14"/>
    <p:sldId id="696" r:id="rId15"/>
    <p:sldId id="475" r:id="rId16"/>
    <p:sldId id="709" r:id="rId17"/>
    <p:sldId id="295" r:id="rId18"/>
    <p:sldId id="318" r:id="rId19"/>
    <p:sldId id="336" r:id="rId20"/>
    <p:sldId id="328" r:id="rId21"/>
    <p:sldId id="565" r:id="rId22"/>
    <p:sldId id="330" r:id="rId23"/>
    <p:sldId id="545" r:id="rId24"/>
    <p:sldId id="342" r:id="rId25"/>
    <p:sldId id="729" r:id="rId26"/>
    <p:sldId id="730" r:id="rId27"/>
    <p:sldId id="695" r:id="rId28"/>
    <p:sldId id="683" r:id="rId29"/>
    <p:sldId id="335" r:id="rId30"/>
    <p:sldId id="544" r:id="rId31"/>
    <p:sldId id="697" r:id="rId32"/>
    <p:sldId id="684" r:id="rId33"/>
    <p:sldId id="581" r:id="rId34"/>
    <p:sldId id="660" r:id="rId35"/>
    <p:sldId id="698" r:id="rId36"/>
    <p:sldId id="687" r:id="rId37"/>
    <p:sldId id="463" r:id="rId38"/>
    <p:sldId id="699" r:id="rId39"/>
    <p:sldId id="686" r:id="rId40"/>
    <p:sldId id="343" r:id="rId41"/>
    <p:sldId id="700" r:id="rId42"/>
    <p:sldId id="685" r:id="rId43"/>
    <p:sldId id="560" r:id="rId44"/>
    <p:sldId id="344" r:id="rId45"/>
    <p:sldId id="350" r:id="rId46"/>
    <p:sldId id="714" r:id="rId47"/>
    <p:sldId id="352" r:id="rId48"/>
    <p:sldId id="722" r:id="rId49"/>
    <p:sldId id="346" r:id="rId50"/>
    <p:sldId id="345" r:id="rId51"/>
    <p:sldId id="715" r:id="rId52"/>
    <p:sldId id="728" r:id="rId53"/>
    <p:sldId id="679" r:id="rId54"/>
    <p:sldId id="583" r:id="rId55"/>
    <p:sldId id="678" r:id="rId56"/>
    <p:sldId id="562" r:id="rId57"/>
    <p:sldId id="546" r:id="rId58"/>
    <p:sldId id="351" r:id="rId59"/>
    <p:sldId id="701" r:id="rId60"/>
    <p:sldId id="694" r:id="rId61"/>
    <p:sldId id="707" r:id="rId62"/>
    <p:sldId id="607" r:id="rId63"/>
    <p:sldId id="608" r:id="rId64"/>
    <p:sldId id="609" r:id="rId65"/>
    <p:sldId id="610" r:id="rId66"/>
    <p:sldId id="611" r:id="rId67"/>
    <p:sldId id="612" r:id="rId68"/>
    <p:sldId id="613" r:id="rId69"/>
    <p:sldId id="614" r:id="rId70"/>
  </p:sldIdLst>
  <p:sldSz cx="9144000" cy="73152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8" userDrawn="1">
          <p15:clr>
            <a:srgbClr val="A4A3A4"/>
          </p15:clr>
        </p15:guide>
        <p15:guide id="2" pos="28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00"/>
    <a:srgbClr val="0000FF"/>
    <a:srgbClr val="A50021"/>
    <a:srgbClr val="FF9999"/>
    <a:srgbClr val="FF7C80"/>
    <a:srgbClr val="CCFFCC"/>
    <a:srgbClr val="99CCFF"/>
    <a:srgbClr val="FF505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1" autoAdjust="0"/>
    <p:restoredTop sz="91605" autoAdjust="0"/>
  </p:normalViewPr>
  <p:slideViewPr>
    <p:cSldViewPr>
      <p:cViewPr varScale="1">
        <p:scale>
          <a:sx n="55" d="100"/>
          <a:sy n="55" d="100"/>
        </p:scale>
        <p:origin x="1104" y="28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1432"/>
    </p:cViewPr>
  </p:sorterViewPr>
  <p:notesViewPr>
    <p:cSldViewPr>
      <p:cViewPr>
        <p:scale>
          <a:sx n="100" d="100"/>
          <a:sy n="100" d="100"/>
        </p:scale>
        <p:origin x="-810" y="-72"/>
      </p:cViewPr>
      <p:guideLst>
        <p:guide orient="horz" pos="2308"/>
        <p:guide pos="28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9.xml"/><Relationship Id="rId3" Type="http://schemas.openxmlformats.org/officeDocument/2006/relationships/slide" Target="slides/slide16.xml"/><Relationship Id="rId7" Type="http://schemas.openxmlformats.org/officeDocument/2006/relationships/slide" Target="slides/slide47.xml"/><Relationship Id="rId2" Type="http://schemas.openxmlformats.org/officeDocument/2006/relationships/slide" Target="slides/slide15.xml"/><Relationship Id="rId1" Type="http://schemas.openxmlformats.org/officeDocument/2006/relationships/slide" Target="slides/slide9.xml"/><Relationship Id="rId6" Type="http://schemas.openxmlformats.org/officeDocument/2006/relationships/slide" Target="slides/slide26.xml"/><Relationship Id="rId5" Type="http://schemas.openxmlformats.org/officeDocument/2006/relationships/slide" Target="slides/slide24.xml"/><Relationship Id="rId4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30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2" tIns="0" rIns="19152" bIns="0" numCol="1" anchor="t" anchorCtr="0" compatLnSpc="1">
            <a:prstTxWarp prst="textNoShape">
              <a:avLst/>
            </a:prstTxWarp>
          </a:bodyPr>
          <a:lstStyle>
            <a:lvl1pPr defTabSz="9464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72" y="0"/>
            <a:ext cx="3013307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2" tIns="0" rIns="19152" bIns="0" numCol="1" anchor="t" anchorCtr="0" compatLnSpc="1">
            <a:prstTxWarp prst="textNoShape">
              <a:avLst/>
            </a:prstTxWarp>
          </a:bodyPr>
          <a:lstStyle>
            <a:lvl1pPr algn="r" defTabSz="9464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967"/>
            <a:ext cx="301330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2" tIns="0" rIns="19152" bIns="0" numCol="1" anchor="b" anchorCtr="0" compatLnSpc="1">
            <a:prstTxWarp prst="textNoShape">
              <a:avLst/>
            </a:prstTxWarp>
          </a:bodyPr>
          <a:lstStyle>
            <a:lvl1pPr defTabSz="9464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72" y="8773967"/>
            <a:ext cx="3013307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2" tIns="0" rIns="19152" bIns="0" numCol="1" anchor="b" anchorCtr="0" compatLnSpc="1">
            <a:prstTxWarp prst="textNoShape">
              <a:avLst/>
            </a:prstTxWarp>
          </a:bodyPr>
          <a:lstStyle>
            <a:lvl1pPr algn="r" defTabSz="9464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7AA941D6-0125-4612-BE39-0C72ADC04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79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308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2" tIns="0" rIns="19152" bIns="0" numCol="1" anchor="t" anchorCtr="0" compatLnSpc="1">
            <a:prstTxWarp prst="textNoShape">
              <a:avLst/>
            </a:prstTxWarp>
          </a:bodyPr>
          <a:lstStyle>
            <a:lvl1pPr defTabSz="9464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72" y="0"/>
            <a:ext cx="3013307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2" tIns="0" rIns="19152" bIns="0" numCol="1" anchor="t" anchorCtr="0" compatLnSpc="1">
            <a:prstTxWarp prst="textNoShape">
              <a:avLst/>
            </a:prstTxWarp>
          </a:bodyPr>
          <a:lstStyle>
            <a:lvl1pPr algn="r" defTabSz="9464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67"/>
            <a:ext cx="3013308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2" tIns="0" rIns="19152" bIns="0" numCol="1" anchor="b" anchorCtr="0" compatLnSpc="1">
            <a:prstTxWarp prst="textNoShape">
              <a:avLst/>
            </a:prstTxWarp>
          </a:bodyPr>
          <a:lstStyle>
            <a:lvl1pPr defTabSz="9464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72" y="8773967"/>
            <a:ext cx="3013307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52" tIns="0" rIns="19152" bIns="0" numCol="1" anchor="b" anchorCtr="0" compatLnSpc="1">
            <a:prstTxWarp prst="textNoShape">
              <a:avLst/>
            </a:prstTxWarp>
          </a:bodyPr>
          <a:lstStyle>
            <a:lvl1pPr algn="r" defTabSz="946446"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17AA6FF8-8F74-485B-A962-8536DA8A9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81" y="4387773"/>
            <a:ext cx="5096722" cy="415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66" tIns="47882" rIns="94166" bIns="478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1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581025"/>
            <a:ext cx="4611688" cy="3689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30963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98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1963" algn="l" defTabSz="9398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27100" algn="l" defTabSz="9398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89063" algn="l" defTabSz="9398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52613" algn="l" defTabSz="9398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FF0AF664-7331-457C-9C57-7720F7AA6F20}" type="slidenum">
              <a:rPr lang="en-US" smtClean="0"/>
              <a:pPr defTabSz="946150"/>
              <a:t>1</a:t>
            </a:fld>
            <a:endParaRPr lang="en-US" smtClean="0"/>
          </a:p>
        </p:txBody>
      </p:sp>
      <p:sp>
        <p:nvSpPr>
          <p:cNvPr id="10957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9253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01DCABA8-5BE7-4804-BD23-9CBBD156C331}" type="slidenum">
              <a:rPr lang="en-US" smtClean="0"/>
              <a:pPr defTabSz="946150"/>
              <a:t>10</a:t>
            </a:fld>
            <a:endParaRPr lang="en-US" smtClean="0"/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dirty="0" smtClean="0"/>
          </a:p>
        </p:txBody>
      </p:sp>
      <p:sp>
        <p:nvSpPr>
          <p:cNvPr id="1525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89349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C4BB62FE-B0F5-424C-A61A-878CFFD016B3}" type="slidenum">
              <a:rPr lang="en-US" smtClean="0"/>
              <a:pPr defTabSz="946150"/>
              <a:t>11</a:t>
            </a:fld>
            <a:endParaRPr lang="en-US" smtClean="0"/>
          </a:p>
        </p:txBody>
      </p:sp>
      <p:sp>
        <p:nvSpPr>
          <p:cNvPr id="153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1414" y="4436660"/>
            <a:ext cx="5091895" cy="4157496"/>
          </a:xfrm>
          <a:noFill/>
          <a:ln/>
        </p:spPr>
        <p:txBody>
          <a:bodyPr lIns="95762" tIns="49478" rIns="95762" bIns="49478"/>
          <a:lstStyle/>
          <a:p>
            <a:endParaRPr lang="en-US" dirty="0" smtClean="0"/>
          </a:p>
        </p:txBody>
      </p:sp>
      <p:sp>
        <p:nvSpPr>
          <p:cNvPr id="1536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491362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2AF7CB33-0CE9-41AB-B822-46AD90CE2355}" type="slidenum">
              <a:rPr lang="en-US" smtClean="0"/>
              <a:pPr defTabSz="946150"/>
              <a:t>12</a:t>
            </a:fld>
            <a:endParaRPr lang="en-US" smtClean="0"/>
          </a:p>
        </p:txBody>
      </p:sp>
      <p:sp>
        <p:nvSpPr>
          <p:cNvPr id="154627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54628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357839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8082E9D8-68D5-4395-8324-B75D462DC9ED}" type="slidenum">
              <a:rPr lang="en-US" smtClean="0"/>
              <a:pPr defTabSz="946150"/>
              <a:t>13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9002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29D5EBB5-A31B-4BE3-871C-2992BEF1C1AA}" type="slidenum">
              <a:rPr lang="en-US" smtClean="0"/>
              <a:pPr defTabSz="946150"/>
              <a:t>14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7734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165C16B8-F68D-4EE0-85A5-FBCC75969C93}" type="slidenum">
              <a:rPr lang="en-US" smtClean="0"/>
              <a:pPr defTabSz="946150"/>
              <a:t>15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19319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1B44664B-3328-478F-B274-7B73D71DF43F}" type="slidenum">
              <a:rPr lang="en-US" smtClean="0"/>
              <a:pPr defTabSz="946150"/>
              <a:t>16</a:t>
            </a:fld>
            <a:endParaRPr lang="en-US" smtClean="0"/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607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938797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3A8475A8-D43A-430C-995D-EA63E6B26159}" type="slidenum">
              <a:rPr lang="en-US" smtClean="0"/>
              <a:pPr defTabSz="946150"/>
              <a:t>17</a:t>
            </a:fld>
            <a:endParaRPr lang="en-US" smtClean="0"/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597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9138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5B12024C-DD40-41A4-8253-2C758D723332}" type="slidenum">
              <a:rPr lang="en-US" smtClean="0"/>
              <a:pPr defTabSz="946150"/>
              <a:t>18</a:t>
            </a:fld>
            <a:endParaRPr lang="en-US" smtClean="0"/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157" y="4450861"/>
            <a:ext cx="5096722" cy="4159073"/>
          </a:xfrm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638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142487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593AED47-B902-4E76-A84F-34833F48A8E5}" type="slidenum">
              <a:rPr lang="en-US" smtClean="0"/>
              <a:pPr defTabSz="946150"/>
              <a:t>19</a:t>
            </a:fld>
            <a:endParaRPr lang="en-US" smtClean="0"/>
          </a:p>
        </p:txBody>
      </p:sp>
      <p:sp>
        <p:nvSpPr>
          <p:cNvPr id="1689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689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19388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4888A5B3-D0A7-4B88-8C2C-D39055A76207}" type="slidenum">
              <a:rPr lang="en-US" smtClean="0"/>
              <a:pPr defTabSz="946150"/>
              <a:t>2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4812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E7563F1B-FC99-4396-97CE-82B805DC7CEE}" type="slidenum">
              <a:rPr lang="en-US" smtClean="0"/>
              <a:pPr defTabSz="946150"/>
              <a:t>20</a:t>
            </a:fld>
            <a:endParaRPr lang="en-US" smtClean="0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pPr>
              <a:spcBef>
                <a:spcPct val="0"/>
              </a:spcBef>
            </a:pP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1648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934743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7EE7ED06-69C7-43A6-9ED0-D4A0664CDE4E}" type="slidenum">
              <a:rPr lang="en-US" smtClean="0"/>
              <a:pPr defTabSz="946150"/>
              <a:t>21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102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2670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9A37B105-D068-46CD-AAE3-763249C120FA}" type="slidenum">
              <a:rPr lang="en-US" smtClean="0"/>
              <a:pPr defTabSz="946150"/>
              <a:t>22</a:t>
            </a:fld>
            <a:endParaRPr lang="en-US" smtClean="0"/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66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420565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4BAF184C-42EC-4542-8D66-D0A8B61635B4}" type="slidenum">
              <a:rPr lang="en-US" smtClean="0"/>
              <a:pPr defTabSz="946150"/>
              <a:t>23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4770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C2421972-6B45-4119-8F22-AF9259D93865}" type="slidenum">
              <a:rPr lang="en-US" smtClean="0"/>
              <a:pPr defTabSz="946150"/>
              <a:t>24</a:t>
            </a:fld>
            <a:endParaRPr lang="en-US" smtClean="0"/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720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2037" name="Rectangle 4"/>
          <p:cNvSpPr>
            <a:spLocks noChangeArrowheads="1"/>
          </p:cNvSpPr>
          <p:nvPr/>
        </p:nvSpPr>
        <p:spPr bwMode="auto">
          <a:xfrm>
            <a:off x="2773595" y="777559"/>
            <a:ext cx="189840" cy="4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73" tIns="46285" rIns="92573" bIns="46285">
            <a:spAutoFit/>
          </a:bodyPr>
          <a:lstStyle/>
          <a:p>
            <a:pPr defTabSz="920750" eaLnBrk="0" hangingPunct="0"/>
            <a:endParaRPr lang="en-US" sz="22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35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D5032493-E86C-418A-AA6C-8C3B11C5C9FD}" type="slidenum">
              <a:rPr lang="en-US" smtClean="0"/>
              <a:pPr defTabSz="946150"/>
              <a:t>25</a:t>
            </a:fld>
            <a:endParaRPr lang="en-US" smtClean="0"/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9457" y="4315226"/>
            <a:ext cx="5096722" cy="4155919"/>
          </a:xfrm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710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291121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D4F53289-8DA5-4D63-B35B-69DA86F221D0}" type="slidenum">
              <a:rPr lang="en-US" smtClean="0"/>
              <a:pPr defTabSz="946150"/>
              <a:t>26</a:t>
            </a:fld>
            <a:endParaRPr lang="en-US" smtClean="0"/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730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3061" name="Rectangle 4"/>
          <p:cNvSpPr>
            <a:spLocks noChangeArrowheads="1"/>
          </p:cNvSpPr>
          <p:nvPr/>
        </p:nvSpPr>
        <p:spPr bwMode="auto">
          <a:xfrm>
            <a:off x="2773595" y="777559"/>
            <a:ext cx="189840" cy="4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573" tIns="46285" rIns="92573" bIns="46285">
            <a:spAutoFit/>
          </a:bodyPr>
          <a:lstStyle/>
          <a:p>
            <a:pPr defTabSz="920750" eaLnBrk="0" hangingPunct="0"/>
            <a:endParaRPr lang="en-US" sz="22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361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7B81327C-94ED-4A15-83A1-24BAFCA3CF0A}" type="slidenum">
              <a:rPr lang="en-US" smtClean="0"/>
              <a:pPr defTabSz="946150"/>
              <a:t>27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6610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1CE11F93-5F10-4065-A7D1-8B98A74A07E3}" type="slidenum">
              <a:rPr lang="en-US" smtClean="0"/>
              <a:pPr defTabSz="946150"/>
              <a:t>28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769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FE4F901-5F31-4EBE-9DAC-4B465D90E590}" type="slidenum">
              <a:rPr lang="en-US" smtClean="0"/>
              <a:pPr defTabSz="946150"/>
              <a:t>29</a:t>
            </a:fld>
            <a:endParaRPr lang="en-US" smtClean="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4157" y="4521829"/>
            <a:ext cx="5096722" cy="4157496"/>
          </a:xfrm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781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61598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8082E9D8-68D5-4395-8324-B75D462DC9ED}" type="slidenum">
              <a:rPr lang="en-US" smtClean="0"/>
              <a:pPr defTabSz="946150"/>
              <a:t>3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401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FB6307A1-B83E-4A1E-ACF1-40BD1427BDCA}" type="slidenum">
              <a:rPr lang="en-US" smtClean="0"/>
              <a:pPr defTabSz="946150"/>
              <a:t>30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1131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9586D6CA-0C75-423F-A204-C3FC0C70D476}" type="slidenum">
              <a:rPr lang="en-US" smtClean="0"/>
              <a:pPr defTabSz="946150"/>
              <a:t>31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6340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B7D53BEE-73FF-439D-B17C-968C8DE8F163}" type="slidenum">
              <a:rPr lang="en-US" smtClean="0"/>
              <a:pPr defTabSz="946150"/>
              <a:t>32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6488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3CD1BBBB-6B83-4B4E-A0DC-591854087423}" type="slidenum">
              <a:rPr lang="en-US" smtClean="0"/>
              <a:pPr defTabSz="946150"/>
              <a:t>33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81246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EDE9431F-7317-489E-9C9D-AD7DA0914EDA}" type="slidenum">
              <a:rPr lang="en-US" smtClean="0"/>
              <a:pPr defTabSz="946150"/>
              <a:t>34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7771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9AFB9554-E2AC-4CC8-9CE8-78AA89CDBC84}" type="slidenum">
              <a:rPr lang="en-US" smtClean="0"/>
              <a:pPr defTabSz="946150"/>
              <a:t>35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4798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8B9EA1E4-92A7-46D7-B128-34032882D6BF}" type="slidenum">
              <a:rPr lang="en-US" smtClean="0"/>
              <a:pPr defTabSz="946150"/>
              <a:t>36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917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E858A232-9F56-43D5-90EC-77A57BC4DEE9}" type="slidenum">
              <a:rPr lang="en-US" smtClean="0"/>
              <a:pPr defTabSz="946150"/>
              <a:t>37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4499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9CD7708-35FA-425F-870B-FB4022953381}" type="slidenum">
              <a:rPr lang="en-US" smtClean="0"/>
              <a:pPr defTabSz="946150"/>
              <a:t>38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07162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42DA3010-A549-4EB7-A71D-9AD0672D9E98}" type="slidenum">
              <a:rPr lang="en-US" smtClean="0"/>
              <a:pPr defTabSz="946150"/>
              <a:t>39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1101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D2034025-8AB2-4D15-BC8D-8B6A02F9AB28}" type="slidenum">
              <a:rPr lang="en-US" smtClean="0"/>
              <a:pPr defTabSz="946150"/>
              <a:t>4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04752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2DFE00DD-D56A-40E3-8DC9-BE9B60D4A6D6}" type="slidenum">
              <a:rPr lang="en-US" smtClean="0"/>
              <a:pPr defTabSz="946150"/>
              <a:t>40</a:t>
            </a:fld>
            <a:endParaRPr lang="en-US" smtClean="0"/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925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9251180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65DD7EE6-161D-45C4-A922-E1E4032D4170}" type="slidenum">
              <a:rPr lang="en-US" smtClean="0"/>
              <a:pPr defTabSz="946150"/>
              <a:t>41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1784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D0B34AC3-C89E-4F58-8E11-B364E9B4A4A7}" type="slidenum">
              <a:rPr lang="en-US" smtClean="0"/>
              <a:pPr defTabSz="946150"/>
              <a:t>42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85236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7EB6F921-434D-459B-9DC7-ADD9A8F17D77}" type="slidenum">
              <a:rPr lang="en-US" smtClean="0"/>
              <a:pPr defTabSz="946150"/>
              <a:t>43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34708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90E5D538-71B3-4C90-BFB4-F47464DC5458}" type="slidenum">
              <a:rPr lang="en-US" smtClean="0"/>
              <a:pPr defTabSz="946150"/>
              <a:t>44</a:t>
            </a:fld>
            <a:endParaRPr lang="en-US" smtClean="0"/>
          </a:p>
        </p:txBody>
      </p:sp>
      <p:sp>
        <p:nvSpPr>
          <p:cNvPr id="1976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9763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487691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D0458CA7-4428-42FD-BCA7-54C0FF0F560E}" type="slidenum">
              <a:rPr lang="en-US" smtClean="0"/>
              <a:pPr defTabSz="946150"/>
              <a:t>45</a:t>
            </a:fld>
            <a:endParaRPr lang="en-US" smtClean="0"/>
          </a:p>
        </p:txBody>
      </p:sp>
      <p:sp>
        <p:nvSpPr>
          <p:cNvPr id="1986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986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6761458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F715D386-68B1-4952-BB01-65B45EEFDF59}" type="slidenum">
              <a:rPr lang="en-US" smtClean="0"/>
              <a:pPr defTabSz="946150"/>
              <a:t>46</a:t>
            </a:fld>
            <a:endParaRPr lang="en-US" smtClean="0"/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1996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3534486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CB517538-E2F8-4B66-843C-3C95E23A8834}" type="slidenum">
              <a:rPr lang="en-US" smtClean="0"/>
              <a:pPr defTabSz="946150"/>
              <a:t>47</a:t>
            </a:fld>
            <a:endParaRPr lang="en-US" smtClean="0"/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9458" y="4542332"/>
            <a:ext cx="5091896" cy="4157496"/>
          </a:xfrm>
          <a:noFill/>
          <a:ln/>
        </p:spPr>
        <p:txBody>
          <a:bodyPr lIns="95762" tIns="49478" rIns="95762" bIns="49478"/>
          <a:lstStyle/>
          <a:p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2007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955026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A0377-7416-4404-BF62-E93E6772483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23371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BEAF4EFC-C8CF-468E-80CE-9AFD7021FA40}" type="slidenum">
              <a:rPr lang="en-US" smtClean="0"/>
              <a:pPr defTabSz="946150"/>
              <a:t>49</a:t>
            </a:fld>
            <a:endParaRPr lang="en-US" smtClean="0"/>
          </a:p>
        </p:txBody>
      </p:sp>
      <p:sp>
        <p:nvSpPr>
          <p:cNvPr id="201731" name="Rectangle 3074"/>
          <p:cNvSpPr>
            <a:spLocks noGrp="1" noChangeArrowheads="1"/>
          </p:cNvSpPr>
          <p:nvPr>
            <p:ph type="body" idx="1"/>
          </p:nvPr>
        </p:nvSpPr>
        <p:spPr>
          <a:xfrm>
            <a:off x="831760" y="4482398"/>
            <a:ext cx="5096722" cy="4157496"/>
          </a:xfrm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201732" name="Rectangle 3075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49495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139E02D7-E884-41A9-8970-FC5B17A43E8B}" type="slidenum">
              <a:rPr lang="en-US" smtClean="0"/>
              <a:pPr defTabSz="946150"/>
              <a:t>5</a:t>
            </a:fld>
            <a:endParaRPr lang="en-US" smtClean="0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dirty="0" smtClean="0"/>
          </a:p>
        </p:txBody>
      </p:sp>
      <p:sp>
        <p:nvSpPr>
          <p:cNvPr id="1433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5422201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824F7A73-B1B5-4B55-90BF-869973C3676D}" type="slidenum">
              <a:rPr lang="en-US" smtClean="0"/>
              <a:pPr defTabSz="946150"/>
              <a:t>50</a:t>
            </a:fld>
            <a:endParaRPr lang="en-US" smtClean="0"/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4847" y="4466633"/>
            <a:ext cx="5091896" cy="4160650"/>
          </a:xfrm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202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2271974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824F7A73-B1B5-4B55-90BF-869973C3676D}" type="slidenum">
              <a:rPr lang="en-US" smtClean="0"/>
              <a:pPr defTabSz="946150"/>
              <a:t>51</a:t>
            </a:fld>
            <a:endParaRPr lang="en-US" smtClean="0"/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4847" y="4466633"/>
            <a:ext cx="5091896" cy="4160650"/>
          </a:xfrm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202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8714937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824F7A73-B1B5-4B55-90BF-869973C3676D}" type="slidenum">
              <a:rPr lang="en-US" smtClean="0"/>
              <a:pPr defTabSz="946150"/>
              <a:t>52</a:t>
            </a:fld>
            <a:endParaRPr lang="en-US" smtClean="0"/>
          </a:p>
        </p:txBody>
      </p:sp>
      <p:sp>
        <p:nvSpPr>
          <p:cNvPr id="202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4847" y="4466633"/>
            <a:ext cx="5091896" cy="4160650"/>
          </a:xfrm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202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118148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90F948D6-03DF-479E-90A9-161971DE10A8}" type="slidenum">
              <a:rPr lang="en-US" smtClean="0"/>
              <a:pPr defTabSz="946150"/>
              <a:t>53</a:t>
            </a:fld>
            <a:endParaRPr 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40348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F6D68335-3F0E-4A64-B682-F74C7277F2C5}" type="slidenum">
              <a:rPr lang="en-US" smtClean="0"/>
              <a:pPr defTabSz="946150"/>
              <a:t>54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09254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3B7B93F9-7B42-47C9-A2C4-3F252597ABE3}" type="slidenum">
              <a:rPr lang="en-US" smtClean="0"/>
              <a:pPr defTabSz="946150"/>
              <a:t>55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43485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CA4F29DE-AF0C-4B6A-B148-17A617E32A4F}" type="slidenum">
              <a:rPr lang="en-US" smtClean="0"/>
              <a:pPr defTabSz="946150"/>
              <a:t>56</a:t>
            </a:fld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82261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5202E620-7D49-440A-8355-A2246DEBE5C5}" type="slidenum">
              <a:rPr lang="en-US" smtClean="0"/>
              <a:pPr defTabSz="946150"/>
              <a:t>57</a:t>
            </a:fld>
            <a:endParaRPr lang="en-US" smtClean="0"/>
          </a:p>
        </p:txBody>
      </p:sp>
      <p:sp>
        <p:nvSpPr>
          <p:cNvPr id="207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1414" y="4513942"/>
            <a:ext cx="5091895" cy="4157496"/>
          </a:xfrm>
          <a:noFill/>
          <a:ln/>
        </p:spPr>
        <p:txBody>
          <a:bodyPr lIns="95753" tIns="49473" rIns="95753" bIns="49473"/>
          <a:lstStyle/>
          <a:p>
            <a:endParaRPr lang="en-US" smtClean="0"/>
          </a:p>
        </p:txBody>
      </p:sp>
      <p:sp>
        <p:nvSpPr>
          <p:cNvPr id="2078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0040959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CA2FA27B-85C7-465F-B202-AC85EE89DB2B}" type="slidenum">
              <a:rPr lang="en-US" smtClean="0"/>
              <a:pPr defTabSz="946150"/>
              <a:t>58</a:t>
            </a:fld>
            <a:endParaRPr lang="en-US" smtClean="0"/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2089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1431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A8B4AB85-A073-4DA5-802E-D43A3D09CE60}" type="slidenum">
              <a:rPr lang="en-US" smtClean="0"/>
              <a:pPr defTabSz="946150"/>
              <a:t>59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692150"/>
            <a:ext cx="4330700" cy="3463925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81" y="4386190"/>
            <a:ext cx="5096722" cy="4157496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612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42391CAA-BEA3-409D-82A1-59DC9EAA8FF7}" type="slidenum">
              <a:rPr lang="en-US" smtClean="0"/>
              <a:pPr defTabSz="946150"/>
              <a:t>6</a:t>
            </a:fld>
            <a:endParaRPr lang="en-US" smtClean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dirty="0" smtClean="0"/>
          </a:p>
        </p:txBody>
      </p:sp>
      <p:sp>
        <p:nvSpPr>
          <p:cNvPr id="14438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72242248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DDECF621-2E03-4A05-99C2-C12DE7BBA13F}" type="slidenum">
              <a:rPr lang="en-US" smtClean="0"/>
              <a:pPr defTabSz="946150"/>
              <a:t>60</a:t>
            </a:fld>
            <a:endParaRPr lang="en-US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80276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A5B44877-4167-4BCD-9C29-EE2EDDD631D3}" type="slidenum">
              <a:rPr lang="en-US" smtClean="0"/>
              <a:pPr defTabSz="946150"/>
              <a:t>61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08096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59EFABE7-7552-40AA-9CE4-5C8952D5F68A}" type="slidenum">
              <a:rPr lang="en-US" smtClean="0"/>
              <a:pPr defTabSz="946150"/>
              <a:t>62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48725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A9871CA2-2111-44A9-AE5C-4EBA781DAC06}" type="slidenum">
              <a:rPr lang="en-US" smtClean="0"/>
              <a:pPr defTabSz="946150"/>
              <a:t>63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95788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A1C0A2EF-1330-4A70-B90B-F38595315725}" type="slidenum">
              <a:rPr lang="en-US" smtClean="0"/>
              <a:pPr defTabSz="946150"/>
              <a:t>64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89410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CB9353BF-6DC7-4760-A17C-BFEB8F2D5883}" type="slidenum">
              <a:rPr lang="en-US" smtClean="0"/>
              <a:pPr defTabSz="946150"/>
              <a:t>65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49313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9D2374AF-3B0A-43E9-A2E9-D64A98B71A8C}" type="slidenum">
              <a:rPr lang="en-US" smtClean="0"/>
              <a:pPr defTabSz="946150"/>
              <a:t>66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38289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5C4BAFA8-3EDD-4EEF-AC64-8AE2A4075FC0}" type="slidenum">
              <a:rPr lang="en-US" smtClean="0"/>
              <a:pPr defTabSz="946150"/>
              <a:t>67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30232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B67A7EBF-A9C3-4502-AEA0-D7201E68AA83}" type="slidenum">
              <a:rPr lang="en-US" smtClean="0"/>
              <a:pPr defTabSz="946150"/>
              <a:t>68</a:t>
            </a:fld>
            <a:endParaRPr 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47563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3595576B-0CD6-4A03-BE06-5269AC4F1664}" type="slidenum">
              <a:rPr lang="en-US" smtClean="0"/>
              <a:pPr defTabSz="946150"/>
              <a:t>69</a:t>
            </a:fld>
            <a:endParaRPr lang="en-US" smtClean="0"/>
          </a:p>
        </p:txBody>
      </p:sp>
      <p:sp>
        <p:nvSpPr>
          <p:cNvPr id="2140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smtClean="0"/>
          </a:p>
        </p:txBody>
      </p:sp>
      <p:sp>
        <p:nvSpPr>
          <p:cNvPr id="2140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526565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C0C5A182-F47E-4D0A-8DCF-AED035BDAE83}" type="slidenum">
              <a:rPr lang="en-US" smtClean="0"/>
              <a:pPr defTabSz="946150"/>
              <a:t>7</a:t>
            </a:fld>
            <a:endParaRPr lang="en-US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4847" y="4466626"/>
            <a:ext cx="5091896" cy="4157496"/>
          </a:xfrm>
          <a:noFill/>
          <a:ln/>
        </p:spPr>
        <p:txBody>
          <a:bodyPr lIns="95762" tIns="49478" rIns="95762" bIns="49478"/>
          <a:lstStyle/>
          <a:p>
            <a:endParaRPr lang="en-US" dirty="0" smtClean="0"/>
          </a:p>
        </p:txBody>
      </p:sp>
      <p:sp>
        <p:nvSpPr>
          <p:cNvPr id="145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26627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FB1F66CD-18C6-4E0F-A118-7A86D50B8AFB}" type="slidenum">
              <a:rPr lang="en-US" smtClean="0"/>
              <a:pPr defTabSz="946150"/>
              <a:t>8</a:t>
            </a:fld>
            <a:endParaRPr lang="en-US" smtClean="0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dirty="0" smtClean="0"/>
          </a:p>
        </p:txBody>
      </p:sp>
      <p:sp>
        <p:nvSpPr>
          <p:cNvPr id="147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763860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150"/>
            <a:fld id="{318556FD-61DE-4F67-BCA4-243CF0CFB017}" type="slidenum">
              <a:rPr lang="en-US" smtClean="0"/>
              <a:pPr defTabSz="946150"/>
              <a:t>9</a:t>
            </a:fld>
            <a:endParaRPr lang="en-US" smtClean="0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762" tIns="49478" rIns="95762" bIns="49478"/>
          <a:lstStyle/>
          <a:p>
            <a:endParaRPr lang="en-US" dirty="0" smtClean="0"/>
          </a:p>
        </p:txBody>
      </p:sp>
      <p:sp>
        <p:nvSpPr>
          <p:cNvPr id="1515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929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8"/>
          <p:cNvGrpSpPr>
            <a:grpSpLocks/>
          </p:cNvGrpSpPr>
          <p:nvPr/>
        </p:nvGrpSpPr>
        <p:grpSpPr bwMode="auto">
          <a:xfrm rot="-129976">
            <a:off x="2325688" y="1825625"/>
            <a:ext cx="4495800" cy="3457575"/>
            <a:chOff x="1092" y="871"/>
            <a:chExt cx="3576" cy="2579"/>
          </a:xfrm>
        </p:grpSpPr>
        <p:sp>
          <p:nvSpPr>
            <p:cNvPr id="5" name="Freeform 1029"/>
            <p:cNvSpPr>
              <a:spLocks/>
            </p:cNvSpPr>
            <p:nvPr/>
          </p:nvSpPr>
          <p:spPr bwMode="auto">
            <a:xfrm>
              <a:off x="1392" y="977"/>
              <a:ext cx="380" cy="366"/>
            </a:xfrm>
            <a:custGeom>
              <a:avLst/>
              <a:gdLst/>
              <a:ahLst/>
              <a:cxnLst>
                <a:cxn ang="0">
                  <a:pos x="252" y="46"/>
                </a:cxn>
                <a:cxn ang="0">
                  <a:pos x="269" y="63"/>
                </a:cxn>
                <a:cxn ang="0">
                  <a:pos x="287" y="80"/>
                </a:cxn>
                <a:cxn ang="0">
                  <a:pos x="305" y="96"/>
                </a:cxn>
                <a:cxn ang="0">
                  <a:pos x="321" y="115"/>
                </a:cxn>
                <a:cxn ang="0">
                  <a:pos x="337" y="133"/>
                </a:cxn>
                <a:cxn ang="0">
                  <a:pos x="351" y="149"/>
                </a:cxn>
                <a:cxn ang="0">
                  <a:pos x="363" y="163"/>
                </a:cxn>
                <a:cxn ang="0">
                  <a:pos x="372" y="174"/>
                </a:cxn>
                <a:cxn ang="0">
                  <a:pos x="376" y="183"/>
                </a:cxn>
                <a:cxn ang="0">
                  <a:pos x="379" y="185"/>
                </a:cxn>
                <a:cxn ang="0">
                  <a:pos x="252" y="364"/>
                </a:cxn>
                <a:cxn ang="0">
                  <a:pos x="252" y="364"/>
                </a:cxn>
                <a:cxn ang="0">
                  <a:pos x="248" y="364"/>
                </a:cxn>
                <a:cxn ang="0">
                  <a:pos x="241" y="359"/>
                </a:cxn>
                <a:cxn ang="0">
                  <a:pos x="229" y="356"/>
                </a:cxn>
                <a:cxn ang="0">
                  <a:pos x="213" y="349"/>
                </a:cxn>
                <a:cxn ang="0">
                  <a:pos x="193" y="340"/>
                </a:cxn>
                <a:cxn ang="0">
                  <a:pos x="172" y="328"/>
                </a:cxn>
                <a:cxn ang="0">
                  <a:pos x="149" y="317"/>
                </a:cxn>
                <a:cxn ang="0">
                  <a:pos x="126" y="303"/>
                </a:cxn>
                <a:cxn ang="0">
                  <a:pos x="103" y="285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77" y="267"/>
                </a:cxn>
                <a:cxn ang="0">
                  <a:pos x="77" y="265"/>
                </a:cxn>
                <a:cxn ang="0">
                  <a:pos x="77" y="265"/>
                </a:cxn>
                <a:cxn ang="0">
                  <a:pos x="80" y="267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67" y="260"/>
                </a:cxn>
                <a:cxn ang="0">
                  <a:pos x="54" y="252"/>
                </a:cxn>
                <a:cxn ang="0">
                  <a:pos x="41" y="241"/>
                </a:cxn>
                <a:cxn ang="0">
                  <a:pos x="31" y="232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1"/>
                </a:cxn>
                <a:cxn ang="0">
                  <a:pos x="4" y="177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2"/>
                </a:cxn>
                <a:cxn ang="0">
                  <a:pos x="8" y="98"/>
                </a:cxn>
                <a:cxn ang="0">
                  <a:pos x="16" y="78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7" y="15"/>
                </a:cxn>
                <a:cxn ang="0">
                  <a:pos x="98" y="6"/>
                </a:cxn>
                <a:cxn ang="0">
                  <a:pos x="121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3" y="38"/>
                </a:cxn>
                <a:cxn ang="0">
                  <a:pos x="252" y="46"/>
                </a:cxn>
                <a:cxn ang="0">
                  <a:pos x="252" y="46"/>
                </a:cxn>
              </a:cxnLst>
              <a:rect l="0" t="0" r="r" b="b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  <a:lnTo>
                    <a:pt x="252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030"/>
            <p:cNvSpPr>
              <a:spLocks/>
            </p:cNvSpPr>
            <p:nvPr/>
          </p:nvSpPr>
          <p:spPr bwMode="auto">
            <a:xfrm>
              <a:off x="1392" y="977"/>
              <a:ext cx="380" cy="366"/>
            </a:xfrm>
            <a:custGeom>
              <a:avLst/>
              <a:gdLst/>
              <a:ahLst/>
              <a:cxnLst>
                <a:cxn ang="0">
                  <a:pos x="252" y="46"/>
                </a:cxn>
                <a:cxn ang="0">
                  <a:pos x="269" y="63"/>
                </a:cxn>
                <a:cxn ang="0">
                  <a:pos x="287" y="80"/>
                </a:cxn>
                <a:cxn ang="0">
                  <a:pos x="305" y="96"/>
                </a:cxn>
                <a:cxn ang="0">
                  <a:pos x="321" y="115"/>
                </a:cxn>
                <a:cxn ang="0">
                  <a:pos x="337" y="133"/>
                </a:cxn>
                <a:cxn ang="0">
                  <a:pos x="351" y="149"/>
                </a:cxn>
                <a:cxn ang="0">
                  <a:pos x="363" y="163"/>
                </a:cxn>
                <a:cxn ang="0">
                  <a:pos x="372" y="174"/>
                </a:cxn>
                <a:cxn ang="0">
                  <a:pos x="376" y="183"/>
                </a:cxn>
                <a:cxn ang="0">
                  <a:pos x="379" y="185"/>
                </a:cxn>
                <a:cxn ang="0">
                  <a:pos x="252" y="364"/>
                </a:cxn>
                <a:cxn ang="0">
                  <a:pos x="252" y="364"/>
                </a:cxn>
                <a:cxn ang="0">
                  <a:pos x="248" y="364"/>
                </a:cxn>
                <a:cxn ang="0">
                  <a:pos x="241" y="359"/>
                </a:cxn>
                <a:cxn ang="0">
                  <a:pos x="229" y="356"/>
                </a:cxn>
                <a:cxn ang="0">
                  <a:pos x="213" y="349"/>
                </a:cxn>
                <a:cxn ang="0">
                  <a:pos x="193" y="340"/>
                </a:cxn>
                <a:cxn ang="0">
                  <a:pos x="172" y="328"/>
                </a:cxn>
                <a:cxn ang="0">
                  <a:pos x="149" y="317"/>
                </a:cxn>
                <a:cxn ang="0">
                  <a:pos x="126" y="303"/>
                </a:cxn>
                <a:cxn ang="0">
                  <a:pos x="103" y="285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77" y="267"/>
                </a:cxn>
                <a:cxn ang="0">
                  <a:pos x="77" y="265"/>
                </a:cxn>
                <a:cxn ang="0">
                  <a:pos x="77" y="265"/>
                </a:cxn>
                <a:cxn ang="0">
                  <a:pos x="80" y="267"/>
                </a:cxn>
                <a:cxn ang="0">
                  <a:pos x="80" y="269"/>
                </a:cxn>
                <a:cxn ang="0">
                  <a:pos x="80" y="269"/>
                </a:cxn>
                <a:cxn ang="0">
                  <a:pos x="67" y="260"/>
                </a:cxn>
                <a:cxn ang="0">
                  <a:pos x="54" y="252"/>
                </a:cxn>
                <a:cxn ang="0">
                  <a:pos x="41" y="241"/>
                </a:cxn>
                <a:cxn ang="0">
                  <a:pos x="31" y="232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1"/>
                </a:cxn>
                <a:cxn ang="0">
                  <a:pos x="4" y="177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2"/>
                </a:cxn>
                <a:cxn ang="0">
                  <a:pos x="8" y="98"/>
                </a:cxn>
                <a:cxn ang="0">
                  <a:pos x="16" y="78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7" y="15"/>
                </a:cxn>
                <a:cxn ang="0">
                  <a:pos x="98" y="6"/>
                </a:cxn>
                <a:cxn ang="0">
                  <a:pos x="121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3" y="38"/>
                </a:cxn>
                <a:cxn ang="0">
                  <a:pos x="252" y="46"/>
                </a:cxn>
                <a:cxn ang="0">
                  <a:pos x="252" y="46"/>
                </a:cxn>
              </a:cxnLst>
              <a:rect l="0" t="0" r="r" b="b"/>
              <a:pathLst>
                <a:path w="380" h="365">
                  <a:moveTo>
                    <a:pt x="252" y="46"/>
                  </a:moveTo>
                  <a:lnTo>
                    <a:pt x="269" y="63"/>
                  </a:lnTo>
                  <a:lnTo>
                    <a:pt x="287" y="80"/>
                  </a:lnTo>
                  <a:lnTo>
                    <a:pt x="305" y="96"/>
                  </a:lnTo>
                  <a:lnTo>
                    <a:pt x="321" y="115"/>
                  </a:lnTo>
                  <a:lnTo>
                    <a:pt x="337" y="133"/>
                  </a:lnTo>
                  <a:lnTo>
                    <a:pt x="351" y="149"/>
                  </a:lnTo>
                  <a:lnTo>
                    <a:pt x="363" y="163"/>
                  </a:lnTo>
                  <a:lnTo>
                    <a:pt x="372" y="174"/>
                  </a:lnTo>
                  <a:lnTo>
                    <a:pt x="376" y="183"/>
                  </a:lnTo>
                  <a:lnTo>
                    <a:pt x="379" y="185"/>
                  </a:lnTo>
                  <a:lnTo>
                    <a:pt x="252" y="364"/>
                  </a:lnTo>
                  <a:lnTo>
                    <a:pt x="252" y="364"/>
                  </a:lnTo>
                  <a:lnTo>
                    <a:pt x="248" y="364"/>
                  </a:lnTo>
                  <a:lnTo>
                    <a:pt x="241" y="359"/>
                  </a:lnTo>
                  <a:lnTo>
                    <a:pt x="229" y="356"/>
                  </a:lnTo>
                  <a:lnTo>
                    <a:pt x="213" y="349"/>
                  </a:lnTo>
                  <a:lnTo>
                    <a:pt x="193" y="340"/>
                  </a:lnTo>
                  <a:lnTo>
                    <a:pt x="172" y="328"/>
                  </a:lnTo>
                  <a:lnTo>
                    <a:pt x="149" y="317"/>
                  </a:lnTo>
                  <a:lnTo>
                    <a:pt x="126" y="303"/>
                  </a:lnTo>
                  <a:lnTo>
                    <a:pt x="103" y="285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77" y="267"/>
                  </a:lnTo>
                  <a:lnTo>
                    <a:pt x="77" y="265"/>
                  </a:lnTo>
                  <a:lnTo>
                    <a:pt x="77" y="265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80" y="269"/>
                  </a:lnTo>
                  <a:lnTo>
                    <a:pt x="67" y="260"/>
                  </a:lnTo>
                  <a:lnTo>
                    <a:pt x="54" y="252"/>
                  </a:lnTo>
                  <a:lnTo>
                    <a:pt x="41" y="241"/>
                  </a:lnTo>
                  <a:lnTo>
                    <a:pt x="31" y="232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1"/>
                  </a:lnTo>
                  <a:lnTo>
                    <a:pt x="4" y="177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2"/>
                  </a:lnTo>
                  <a:lnTo>
                    <a:pt x="8" y="98"/>
                  </a:lnTo>
                  <a:lnTo>
                    <a:pt x="16" y="78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7" y="15"/>
                  </a:lnTo>
                  <a:lnTo>
                    <a:pt x="98" y="6"/>
                  </a:lnTo>
                  <a:lnTo>
                    <a:pt x="121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3" y="38"/>
                  </a:lnTo>
                  <a:lnTo>
                    <a:pt x="252" y="46"/>
                  </a:lnTo>
                  <a:lnTo>
                    <a:pt x="252" y="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31"/>
            <p:cNvSpPr>
              <a:spLocks/>
            </p:cNvSpPr>
            <p:nvPr/>
          </p:nvSpPr>
          <p:spPr bwMode="auto">
            <a:xfrm>
              <a:off x="1474" y="1028"/>
              <a:ext cx="216" cy="269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1" y="48"/>
                </a:cxn>
                <a:cxn ang="0">
                  <a:pos x="211" y="48"/>
                </a:cxn>
                <a:cxn ang="0">
                  <a:pos x="216" y="37"/>
                </a:cxn>
                <a:cxn ang="0">
                  <a:pos x="216" y="27"/>
                </a:cxn>
                <a:cxn ang="0">
                  <a:pos x="216" y="16"/>
                </a:cxn>
                <a:cxn ang="0">
                  <a:pos x="209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1" y="0"/>
                </a:cxn>
                <a:cxn ang="0">
                  <a:pos x="181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2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2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6" y="258"/>
                </a:cxn>
                <a:cxn ang="0">
                  <a:pos x="6" y="258"/>
                </a:cxn>
                <a:cxn ang="0">
                  <a:pos x="15" y="264"/>
                </a:cxn>
                <a:cxn ang="0">
                  <a:pos x="25" y="267"/>
                </a:cxn>
                <a:cxn ang="0">
                  <a:pos x="36" y="264"/>
                </a:cxn>
                <a:cxn ang="0">
                  <a:pos x="46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032"/>
            <p:cNvSpPr>
              <a:spLocks/>
            </p:cNvSpPr>
            <p:nvPr/>
          </p:nvSpPr>
          <p:spPr bwMode="auto">
            <a:xfrm>
              <a:off x="1474" y="1028"/>
              <a:ext cx="216" cy="269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1" y="48"/>
                </a:cxn>
                <a:cxn ang="0">
                  <a:pos x="211" y="48"/>
                </a:cxn>
                <a:cxn ang="0">
                  <a:pos x="216" y="37"/>
                </a:cxn>
                <a:cxn ang="0">
                  <a:pos x="216" y="27"/>
                </a:cxn>
                <a:cxn ang="0">
                  <a:pos x="216" y="16"/>
                </a:cxn>
                <a:cxn ang="0">
                  <a:pos x="209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1" y="0"/>
                </a:cxn>
                <a:cxn ang="0">
                  <a:pos x="181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2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2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6" y="258"/>
                </a:cxn>
                <a:cxn ang="0">
                  <a:pos x="6" y="258"/>
                </a:cxn>
                <a:cxn ang="0">
                  <a:pos x="15" y="264"/>
                </a:cxn>
                <a:cxn ang="0">
                  <a:pos x="25" y="267"/>
                </a:cxn>
                <a:cxn ang="0">
                  <a:pos x="36" y="264"/>
                </a:cxn>
                <a:cxn ang="0">
                  <a:pos x="46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7" h="268">
                  <a:moveTo>
                    <a:pt x="133" y="151"/>
                  </a:moveTo>
                  <a:lnTo>
                    <a:pt x="211" y="48"/>
                  </a:lnTo>
                  <a:lnTo>
                    <a:pt x="211" y="48"/>
                  </a:lnTo>
                  <a:lnTo>
                    <a:pt x="216" y="37"/>
                  </a:lnTo>
                  <a:lnTo>
                    <a:pt x="216" y="27"/>
                  </a:lnTo>
                  <a:lnTo>
                    <a:pt x="216" y="16"/>
                  </a:lnTo>
                  <a:lnTo>
                    <a:pt x="209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1" y="0"/>
                  </a:lnTo>
                  <a:lnTo>
                    <a:pt x="181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2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2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5" y="264"/>
                  </a:lnTo>
                  <a:lnTo>
                    <a:pt x="25" y="267"/>
                  </a:lnTo>
                  <a:lnTo>
                    <a:pt x="36" y="264"/>
                  </a:lnTo>
                  <a:lnTo>
                    <a:pt x="46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033"/>
            <p:cNvSpPr>
              <a:spLocks/>
            </p:cNvSpPr>
            <p:nvPr/>
          </p:nvSpPr>
          <p:spPr bwMode="auto">
            <a:xfrm>
              <a:off x="1540" y="1067"/>
              <a:ext cx="216" cy="268"/>
            </a:xfrm>
            <a:custGeom>
              <a:avLst/>
              <a:gdLst/>
              <a:ahLst/>
              <a:cxnLst>
                <a:cxn ang="0">
                  <a:pos x="132" y="151"/>
                </a:cxn>
                <a:cxn ang="0">
                  <a:pos x="210" y="48"/>
                </a:cxn>
                <a:cxn ang="0">
                  <a:pos x="210" y="48"/>
                </a:cxn>
                <a:cxn ang="0">
                  <a:pos x="215" y="40"/>
                </a:cxn>
                <a:cxn ang="0">
                  <a:pos x="215" y="27"/>
                </a:cxn>
                <a:cxn ang="0">
                  <a:pos x="215" y="19"/>
                </a:cxn>
                <a:cxn ang="0">
                  <a:pos x="208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72" y="2"/>
                </a:cxn>
                <a:cxn ang="0">
                  <a:pos x="164" y="8"/>
                </a:cxn>
                <a:cxn ang="0">
                  <a:pos x="157" y="19"/>
                </a:cxn>
                <a:cxn ang="0">
                  <a:pos x="82" y="116"/>
                </a:cxn>
                <a:cxn ang="0">
                  <a:pos x="8" y="213"/>
                </a:cxn>
                <a:cxn ang="0">
                  <a:pos x="8" y="213"/>
                </a:cxn>
                <a:cxn ang="0">
                  <a:pos x="2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2" y="250"/>
                </a:cxn>
                <a:cxn ang="0">
                  <a:pos x="6" y="259"/>
                </a:cxn>
                <a:cxn ang="0">
                  <a:pos x="6" y="259"/>
                </a:cxn>
                <a:cxn ang="0">
                  <a:pos x="15" y="265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6" y="263"/>
                </a:cxn>
                <a:cxn ang="0">
                  <a:pos x="54" y="257"/>
                </a:cxn>
                <a:cxn ang="0">
                  <a:pos x="132" y="151"/>
                </a:cxn>
                <a:cxn ang="0">
                  <a:pos x="132" y="151"/>
                </a:cxn>
              </a:cxnLst>
              <a:rect l="0" t="0" r="r" b="b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  <a:lnTo>
                    <a:pt x="132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034"/>
            <p:cNvSpPr>
              <a:spLocks/>
            </p:cNvSpPr>
            <p:nvPr/>
          </p:nvSpPr>
          <p:spPr bwMode="auto">
            <a:xfrm>
              <a:off x="1540" y="1067"/>
              <a:ext cx="216" cy="268"/>
            </a:xfrm>
            <a:custGeom>
              <a:avLst/>
              <a:gdLst/>
              <a:ahLst/>
              <a:cxnLst>
                <a:cxn ang="0">
                  <a:pos x="132" y="151"/>
                </a:cxn>
                <a:cxn ang="0">
                  <a:pos x="210" y="48"/>
                </a:cxn>
                <a:cxn ang="0">
                  <a:pos x="210" y="48"/>
                </a:cxn>
                <a:cxn ang="0">
                  <a:pos x="215" y="40"/>
                </a:cxn>
                <a:cxn ang="0">
                  <a:pos x="215" y="27"/>
                </a:cxn>
                <a:cxn ang="0">
                  <a:pos x="215" y="19"/>
                </a:cxn>
                <a:cxn ang="0">
                  <a:pos x="208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0" y="0"/>
                </a:cxn>
                <a:cxn ang="0">
                  <a:pos x="172" y="2"/>
                </a:cxn>
                <a:cxn ang="0">
                  <a:pos x="164" y="8"/>
                </a:cxn>
                <a:cxn ang="0">
                  <a:pos x="157" y="19"/>
                </a:cxn>
                <a:cxn ang="0">
                  <a:pos x="82" y="116"/>
                </a:cxn>
                <a:cxn ang="0">
                  <a:pos x="8" y="213"/>
                </a:cxn>
                <a:cxn ang="0">
                  <a:pos x="8" y="213"/>
                </a:cxn>
                <a:cxn ang="0">
                  <a:pos x="2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2" y="250"/>
                </a:cxn>
                <a:cxn ang="0">
                  <a:pos x="6" y="259"/>
                </a:cxn>
                <a:cxn ang="0">
                  <a:pos x="6" y="259"/>
                </a:cxn>
                <a:cxn ang="0">
                  <a:pos x="15" y="265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6" y="263"/>
                </a:cxn>
                <a:cxn ang="0">
                  <a:pos x="54" y="257"/>
                </a:cxn>
                <a:cxn ang="0">
                  <a:pos x="132" y="151"/>
                </a:cxn>
                <a:cxn ang="0">
                  <a:pos x="132" y="151"/>
                </a:cxn>
              </a:cxnLst>
              <a:rect l="0" t="0" r="r" b="b"/>
              <a:pathLst>
                <a:path w="216" h="268">
                  <a:moveTo>
                    <a:pt x="132" y="151"/>
                  </a:moveTo>
                  <a:lnTo>
                    <a:pt x="210" y="48"/>
                  </a:lnTo>
                  <a:lnTo>
                    <a:pt x="210" y="48"/>
                  </a:lnTo>
                  <a:lnTo>
                    <a:pt x="215" y="40"/>
                  </a:lnTo>
                  <a:lnTo>
                    <a:pt x="215" y="27"/>
                  </a:lnTo>
                  <a:lnTo>
                    <a:pt x="215" y="19"/>
                  </a:lnTo>
                  <a:lnTo>
                    <a:pt x="208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0" y="0"/>
                  </a:lnTo>
                  <a:lnTo>
                    <a:pt x="172" y="2"/>
                  </a:lnTo>
                  <a:lnTo>
                    <a:pt x="164" y="8"/>
                  </a:lnTo>
                  <a:lnTo>
                    <a:pt x="157" y="19"/>
                  </a:lnTo>
                  <a:lnTo>
                    <a:pt x="82" y="116"/>
                  </a:lnTo>
                  <a:lnTo>
                    <a:pt x="8" y="213"/>
                  </a:lnTo>
                  <a:lnTo>
                    <a:pt x="8" y="213"/>
                  </a:lnTo>
                  <a:lnTo>
                    <a:pt x="2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2" y="250"/>
                  </a:lnTo>
                  <a:lnTo>
                    <a:pt x="6" y="259"/>
                  </a:lnTo>
                  <a:lnTo>
                    <a:pt x="6" y="259"/>
                  </a:lnTo>
                  <a:lnTo>
                    <a:pt x="15" y="265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6" y="263"/>
                  </a:lnTo>
                  <a:lnTo>
                    <a:pt x="54" y="257"/>
                  </a:lnTo>
                  <a:lnTo>
                    <a:pt x="132" y="151"/>
                  </a:lnTo>
                  <a:lnTo>
                    <a:pt x="132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035"/>
            <p:cNvSpPr>
              <a:spLocks/>
            </p:cNvSpPr>
            <p:nvPr/>
          </p:nvSpPr>
          <p:spPr bwMode="auto">
            <a:xfrm>
              <a:off x="1555" y="1081"/>
              <a:ext cx="217" cy="271"/>
            </a:xfrm>
            <a:custGeom>
              <a:avLst/>
              <a:gdLst/>
              <a:ahLst/>
              <a:cxnLst>
                <a:cxn ang="0">
                  <a:pos x="133" y="153"/>
                </a:cxn>
                <a:cxn ang="0">
                  <a:pos x="213" y="50"/>
                </a:cxn>
                <a:cxn ang="0">
                  <a:pos x="213" y="50"/>
                </a:cxn>
                <a:cxn ang="0">
                  <a:pos x="218" y="39"/>
                </a:cxn>
                <a:cxn ang="0">
                  <a:pos x="218" y="29"/>
                </a:cxn>
                <a:cxn ang="0">
                  <a:pos x="215" y="18"/>
                </a:cxn>
                <a:cxn ang="0">
                  <a:pos x="211" y="10"/>
                </a:cxn>
                <a:cxn ang="0">
                  <a:pos x="202" y="4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4"/>
                </a:cxn>
                <a:cxn ang="0">
                  <a:pos x="167" y="10"/>
                </a:cxn>
                <a:cxn ang="0">
                  <a:pos x="160" y="18"/>
                </a:cxn>
                <a:cxn ang="0">
                  <a:pos x="84" y="115"/>
                </a:cxn>
                <a:cxn ang="0">
                  <a:pos x="11" y="214"/>
                </a:cxn>
                <a:cxn ang="0">
                  <a:pos x="11" y="214"/>
                </a:cxn>
                <a:cxn ang="0">
                  <a:pos x="4" y="223"/>
                </a:cxn>
                <a:cxn ang="0">
                  <a:pos x="0" y="232"/>
                </a:cxn>
                <a:cxn ang="0">
                  <a:pos x="0" y="241"/>
                </a:cxn>
                <a:cxn ang="0">
                  <a:pos x="4" y="252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7"/>
                </a:cxn>
                <a:cxn ang="0">
                  <a:pos x="27" y="267"/>
                </a:cxn>
                <a:cxn ang="0">
                  <a:pos x="38" y="267"/>
                </a:cxn>
                <a:cxn ang="0">
                  <a:pos x="46" y="262"/>
                </a:cxn>
                <a:cxn ang="0">
                  <a:pos x="57" y="256"/>
                </a:cxn>
                <a:cxn ang="0">
                  <a:pos x="133" y="153"/>
                </a:cxn>
                <a:cxn ang="0">
                  <a:pos x="133" y="153"/>
                </a:cxn>
              </a:cxnLst>
              <a:rect l="0" t="0" r="r" b="b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  <a:lnTo>
                    <a:pt x="133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36"/>
            <p:cNvSpPr>
              <a:spLocks/>
            </p:cNvSpPr>
            <p:nvPr/>
          </p:nvSpPr>
          <p:spPr bwMode="auto">
            <a:xfrm>
              <a:off x="1555" y="1081"/>
              <a:ext cx="217" cy="271"/>
            </a:xfrm>
            <a:custGeom>
              <a:avLst/>
              <a:gdLst/>
              <a:ahLst/>
              <a:cxnLst>
                <a:cxn ang="0">
                  <a:pos x="133" y="153"/>
                </a:cxn>
                <a:cxn ang="0">
                  <a:pos x="213" y="50"/>
                </a:cxn>
                <a:cxn ang="0">
                  <a:pos x="213" y="50"/>
                </a:cxn>
                <a:cxn ang="0">
                  <a:pos x="218" y="39"/>
                </a:cxn>
                <a:cxn ang="0">
                  <a:pos x="218" y="29"/>
                </a:cxn>
                <a:cxn ang="0">
                  <a:pos x="215" y="18"/>
                </a:cxn>
                <a:cxn ang="0">
                  <a:pos x="211" y="10"/>
                </a:cxn>
                <a:cxn ang="0">
                  <a:pos x="202" y="4"/>
                </a:cxn>
                <a:cxn ang="0">
                  <a:pos x="202" y="4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4"/>
                </a:cxn>
                <a:cxn ang="0">
                  <a:pos x="167" y="10"/>
                </a:cxn>
                <a:cxn ang="0">
                  <a:pos x="160" y="18"/>
                </a:cxn>
                <a:cxn ang="0">
                  <a:pos x="84" y="115"/>
                </a:cxn>
                <a:cxn ang="0">
                  <a:pos x="11" y="214"/>
                </a:cxn>
                <a:cxn ang="0">
                  <a:pos x="11" y="214"/>
                </a:cxn>
                <a:cxn ang="0">
                  <a:pos x="4" y="223"/>
                </a:cxn>
                <a:cxn ang="0">
                  <a:pos x="0" y="232"/>
                </a:cxn>
                <a:cxn ang="0">
                  <a:pos x="0" y="241"/>
                </a:cxn>
                <a:cxn ang="0">
                  <a:pos x="4" y="252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7"/>
                </a:cxn>
                <a:cxn ang="0">
                  <a:pos x="27" y="267"/>
                </a:cxn>
                <a:cxn ang="0">
                  <a:pos x="38" y="267"/>
                </a:cxn>
                <a:cxn ang="0">
                  <a:pos x="46" y="262"/>
                </a:cxn>
                <a:cxn ang="0">
                  <a:pos x="57" y="256"/>
                </a:cxn>
                <a:cxn ang="0">
                  <a:pos x="133" y="153"/>
                </a:cxn>
                <a:cxn ang="0">
                  <a:pos x="133" y="153"/>
                </a:cxn>
              </a:cxnLst>
              <a:rect l="0" t="0" r="r" b="b"/>
              <a:pathLst>
                <a:path w="219" h="268">
                  <a:moveTo>
                    <a:pt x="133" y="153"/>
                  </a:moveTo>
                  <a:lnTo>
                    <a:pt x="213" y="50"/>
                  </a:lnTo>
                  <a:lnTo>
                    <a:pt x="213" y="50"/>
                  </a:lnTo>
                  <a:lnTo>
                    <a:pt x="218" y="39"/>
                  </a:lnTo>
                  <a:lnTo>
                    <a:pt x="218" y="29"/>
                  </a:lnTo>
                  <a:lnTo>
                    <a:pt x="215" y="18"/>
                  </a:lnTo>
                  <a:lnTo>
                    <a:pt x="211" y="10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4"/>
                  </a:lnTo>
                  <a:lnTo>
                    <a:pt x="167" y="10"/>
                  </a:lnTo>
                  <a:lnTo>
                    <a:pt x="160" y="18"/>
                  </a:lnTo>
                  <a:lnTo>
                    <a:pt x="84" y="115"/>
                  </a:lnTo>
                  <a:lnTo>
                    <a:pt x="11" y="214"/>
                  </a:lnTo>
                  <a:lnTo>
                    <a:pt x="11" y="214"/>
                  </a:lnTo>
                  <a:lnTo>
                    <a:pt x="4" y="223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52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7"/>
                  </a:lnTo>
                  <a:lnTo>
                    <a:pt x="27" y="267"/>
                  </a:lnTo>
                  <a:lnTo>
                    <a:pt x="38" y="267"/>
                  </a:lnTo>
                  <a:lnTo>
                    <a:pt x="46" y="262"/>
                  </a:lnTo>
                  <a:lnTo>
                    <a:pt x="57" y="256"/>
                  </a:lnTo>
                  <a:lnTo>
                    <a:pt x="133" y="153"/>
                  </a:lnTo>
                  <a:lnTo>
                    <a:pt x="133" y="15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037"/>
            <p:cNvSpPr>
              <a:spLocks/>
            </p:cNvSpPr>
            <p:nvPr/>
          </p:nvSpPr>
          <p:spPr bwMode="auto">
            <a:xfrm>
              <a:off x="1635" y="1137"/>
              <a:ext cx="218" cy="271"/>
            </a:xfrm>
            <a:custGeom>
              <a:avLst/>
              <a:gdLst/>
              <a:ahLst/>
              <a:cxnLst>
                <a:cxn ang="0">
                  <a:pos x="133" y="152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8"/>
                </a:cxn>
                <a:cxn ang="0">
                  <a:pos x="218" y="27"/>
                </a:cxn>
                <a:cxn ang="0">
                  <a:pos x="215" y="17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2"/>
                </a:cxn>
                <a:cxn ang="0">
                  <a:pos x="167" y="8"/>
                </a:cxn>
                <a:cxn ang="0">
                  <a:pos x="158" y="17"/>
                </a:cxn>
                <a:cxn ang="0">
                  <a:pos x="84" y="114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4" y="221"/>
                </a:cxn>
                <a:cxn ang="0">
                  <a:pos x="0" y="232"/>
                </a:cxn>
                <a:cxn ang="0">
                  <a:pos x="0" y="243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6"/>
                </a:cxn>
                <a:cxn ang="0">
                  <a:pos x="25" y="268"/>
                </a:cxn>
                <a:cxn ang="0">
                  <a:pos x="36" y="266"/>
                </a:cxn>
                <a:cxn ang="0">
                  <a:pos x="47" y="264"/>
                </a:cxn>
                <a:cxn ang="0">
                  <a:pos x="55" y="255"/>
                </a:cxn>
                <a:cxn ang="0">
                  <a:pos x="133" y="152"/>
                </a:cxn>
                <a:cxn ang="0">
                  <a:pos x="133" y="152"/>
                </a:cxn>
              </a:cxnLst>
              <a:rect l="0" t="0" r="r" b="b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  <a:lnTo>
                    <a:pt x="133" y="15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038"/>
            <p:cNvSpPr>
              <a:spLocks/>
            </p:cNvSpPr>
            <p:nvPr/>
          </p:nvSpPr>
          <p:spPr bwMode="auto">
            <a:xfrm>
              <a:off x="1635" y="1137"/>
              <a:ext cx="218" cy="271"/>
            </a:xfrm>
            <a:custGeom>
              <a:avLst/>
              <a:gdLst/>
              <a:ahLst/>
              <a:cxnLst>
                <a:cxn ang="0">
                  <a:pos x="133" y="152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8"/>
                </a:cxn>
                <a:cxn ang="0">
                  <a:pos x="218" y="27"/>
                </a:cxn>
                <a:cxn ang="0">
                  <a:pos x="215" y="17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5" y="2"/>
                </a:cxn>
                <a:cxn ang="0">
                  <a:pos x="167" y="8"/>
                </a:cxn>
                <a:cxn ang="0">
                  <a:pos x="158" y="17"/>
                </a:cxn>
                <a:cxn ang="0">
                  <a:pos x="84" y="114"/>
                </a:cxn>
                <a:cxn ang="0">
                  <a:pos x="11" y="213"/>
                </a:cxn>
                <a:cxn ang="0">
                  <a:pos x="11" y="213"/>
                </a:cxn>
                <a:cxn ang="0">
                  <a:pos x="4" y="221"/>
                </a:cxn>
                <a:cxn ang="0">
                  <a:pos x="0" y="232"/>
                </a:cxn>
                <a:cxn ang="0">
                  <a:pos x="0" y="243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8" y="260"/>
                </a:cxn>
                <a:cxn ang="0">
                  <a:pos x="17" y="266"/>
                </a:cxn>
                <a:cxn ang="0">
                  <a:pos x="25" y="268"/>
                </a:cxn>
                <a:cxn ang="0">
                  <a:pos x="36" y="266"/>
                </a:cxn>
                <a:cxn ang="0">
                  <a:pos x="47" y="264"/>
                </a:cxn>
                <a:cxn ang="0">
                  <a:pos x="55" y="255"/>
                </a:cxn>
                <a:cxn ang="0">
                  <a:pos x="133" y="152"/>
                </a:cxn>
                <a:cxn ang="0">
                  <a:pos x="133" y="152"/>
                </a:cxn>
              </a:cxnLst>
              <a:rect l="0" t="0" r="r" b="b"/>
              <a:pathLst>
                <a:path w="219" h="269">
                  <a:moveTo>
                    <a:pt x="133" y="152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8"/>
                  </a:lnTo>
                  <a:lnTo>
                    <a:pt x="218" y="27"/>
                  </a:lnTo>
                  <a:lnTo>
                    <a:pt x="215" y="17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5" y="2"/>
                  </a:lnTo>
                  <a:lnTo>
                    <a:pt x="167" y="8"/>
                  </a:lnTo>
                  <a:lnTo>
                    <a:pt x="158" y="17"/>
                  </a:lnTo>
                  <a:lnTo>
                    <a:pt x="84" y="114"/>
                  </a:lnTo>
                  <a:lnTo>
                    <a:pt x="11" y="213"/>
                  </a:lnTo>
                  <a:lnTo>
                    <a:pt x="11" y="213"/>
                  </a:lnTo>
                  <a:lnTo>
                    <a:pt x="4" y="221"/>
                  </a:lnTo>
                  <a:lnTo>
                    <a:pt x="0" y="232"/>
                  </a:lnTo>
                  <a:lnTo>
                    <a:pt x="0" y="243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8" y="260"/>
                  </a:lnTo>
                  <a:lnTo>
                    <a:pt x="17" y="266"/>
                  </a:lnTo>
                  <a:lnTo>
                    <a:pt x="25" y="268"/>
                  </a:lnTo>
                  <a:lnTo>
                    <a:pt x="36" y="266"/>
                  </a:lnTo>
                  <a:lnTo>
                    <a:pt x="47" y="264"/>
                  </a:lnTo>
                  <a:lnTo>
                    <a:pt x="55" y="255"/>
                  </a:lnTo>
                  <a:lnTo>
                    <a:pt x="133" y="152"/>
                  </a:lnTo>
                  <a:lnTo>
                    <a:pt x="133" y="15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039"/>
            <p:cNvSpPr>
              <a:spLocks/>
            </p:cNvSpPr>
            <p:nvPr/>
          </p:nvSpPr>
          <p:spPr bwMode="auto">
            <a:xfrm>
              <a:off x="1684" y="1176"/>
              <a:ext cx="217" cy="269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7"/>
                </a:cxn>
                <a:cxn ang="0">
                  <a:pos x="218" y="27"/>
                </a:cxn>
                <a:cxn ang="0">
                  <a:pos x="215" y="16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4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4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8" y="258"/>
                </a:cxn>
                <a:cxn ang="0">
                  <a:pos x="8" y="258"/>
                </a:cxn>
                <a:cxn ang="0">
                  <a:pos x="17" y="264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7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040"/>
            <p:cNvSpPr>
              <a:spLocks/>
            </p:cNvSpPr>
            <p:nvPr/>
          </p:nvSpPr>
          <p:spPr bwMode="auto">
            <a:xfrm>
              <a:off x="1684" y="1176"/>
              <a:ext cx="217" cy="269"/>
            </a:xfrm>
            <a:custGeom>
              <a:avLst/>
              <a:gdLst/>
              <a:ahLst/>
              <a:cxnLst>
                <a:cxn ang="0">
                  <a:pos x="133" y="151"/>
                </a:cxn>
                <a:cxn ang="0">
                  <a:pos x="213" y="48"/>
                </a:cxn>
                <a:cxn ang="0">
                  <a:pos x="213" y="48"/>
                </a:cxn>
                <a:cxn ang="0">
                  <a:pos x="218" y="37"/>
                </a:cxn>
                <a:cxn ang="0">
                  <a:pos x="218" y="27"/>
                </a:cxn>
                <a:cxn ang="0">
                  <a:pos x="215" y="16"/>
                </a:cxn>
                <a:cxn ang="0">
                  <a:pos x="211" y="8"/>
                </a:cxn>
                <a:cxn ang="0">
                  <a:pos x="202" y="2"/>
                </a:cxn>
                <a:cxn ang="0">
                  <a:pos x="202" y="2"/>
                </a:cxn>
                <a:cxn ang="0">
                  <a:pos x="194" y="0"/>
                </a:cxn>
                <a:cxn ang="0">
                  <a:pos x="183" y="0"/>
                </a:cxn>
                <a:cxn ang="0">
                  <a:pos x="173" y="2"/>
                </a:cxn>
                <a:cxn ang="0">
                  <a:pos x="165" y="8"/>
                </a:cxn>
                <a:cxn ang="0">
                  <a:pos x="158" y="16"/>
                </a:cxn>
                <a:cxn ang="0">
                  <a:pos x="84" y="115"/>
                </a:cxn>
                <a:cxn ang="0">
                  <a:pos x="11" y="212"/>
                </a:cxn>
                <a:cxn ang="0">
                  <a:pos x="11" y="212"/>
                </a:cxn>
                <a:cxn ang="0">
                  <a:pos x="4" y="220"/>
                </a:cxn>
                <a:cxn ang="0">
                  <a:pos x="0" y="230"/>
                </a:cxn>
                <a:cxn ang="0">
                  <a:pos x="0" y="241"/>
                </a:cxn>
                <a:cxn ang="0">
                  <a:pos x="2" y="250"/>
                </a:cxn>
                <a:cxn ang="0">
                  <a:pos x="8" y="258"/>
                </a:cxn>
                <a:cxn ang="0">
                  <a:pos x="8" y="258"/>
                </a:cxn>
                <a:cxn ang="0">
                  <a:pos x="17" y="264"/>
                </a:cxn>
                <a:cxn ang="0">
                  <a:pos x="25" y="267"/>
                </a:cxn>
                <a:cxn ang="0">
                  <a:pos x="36" y="267"/>
                </a:cxn>
                <a:cxn ang="0">
                  <a:pos x="47" y="262"/>
                </a:cxn>
                <a:cxn ang="0">
                  <a:pos x="55" y="256"/>
                </a:cxn>
                <a:cxn ang="0">
                  <a:pos x="133" y="151"/>
                </a:cxn>
                <a:cxn ang="0">
                  <a:pos x="133" y="151"/>
                </a:cxn>
              </a:cxnLst>
              <a:rect l="0" t="0" r="r" b="b"/>
              <a:pathLst>
                <a:path w="219" h="268">
                  <a:moveTo>
                    <a:pt x="133" y="151"/>
                  </a:moveTo>
                  <a:lnTo>
                    <a:pt x="213" y="48"/>
                  </a:lnTo>
                  <a:lnTo>
                    <a:pt x="213" y="48"/>
                  </a:lnTo>
                  <a:lnTo>
                    <a:pt x="218" y="37"/>
                  </a:lnTo>
                  <a:lnTo>
                    <a:pt x="218" y="27"/>
                  </a:lnTo>
                  <a:lnTo>
                    <a:pt x="215" y="16"/>
                  </a:lnTo>
                  <a:lnTo>
                    <a:pt x="211" y="8"/>
                  </a:lnTo>
                  <a:lnTo>
                    <a:pt x="202" y="2"/>
                  </a:lnTo>
                  <a:lnTo>
                    <a:pt x="202" y="2"/>
                  </a:lnTo>
                  <a:lnTo>
                    <a:pt x="194" y="0"/>
                  </a:lnTo>
                  <a:lnTo>
                    <a:pt x="183" y="0"/>
                  </a:lnTo>
                  <a:lnTo>
                    <a:pt x="173" y="2"/>
                  </a:lnTo>
                  <a:lnTo>
                    <a:pt x="165" y="8"/>
                  </a:lnTo>
                  <a:lnTo>
                    <a:pt x="158" y="16"/>
                  </a:lnTo>
                  <a:lnTo>
                    <a:pt x="84" y="115"/>
                  </a:lnTo>
                  <a:lnTo>
                    <a:pt x="11" y="212"/>
                  </a:lnTo>
                  <a:lnTo>
                    <a:pt x="11" y="212"/>
                  </a:lnTo>
                  <a:lnTo>
                    <a:pt x="4" y="220"/>
                  </a:lnTo>
                  <a:lnTo>
                    <a:pt x="0" y="230"/>
                  </a:lnTo>
                  <a:lnTo>
                    <a:pt x="0" y="241"/>
                  </a:lnTo>
                  <a:lnTo>
                    <a:pt x="2" y="250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17" y="264"/>
                  </a:lnTo>
                  <a:lnTo>
                    <a:pt x="25" y="267"/>
                  </a:lnTo>
                  <a:lnTo>
                    <a:pt x="36" y="267"/>
                  </a:lnTo>
                  <a:lnTo>
                    <a:pt x="47" y="262"/>
                  </a:lnTo>
                  <a:lnTo>
                    <a:pt x="55" y="256"/>
                  </a:lnTo>
                  <a:lnTo>
                    <a:pt x="133" y="151"/>
                  </a:lnTo>
                  <a:lnTo>
                    <a:pt x="133" y="1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041"/>
            <p:cNvSpPr>
              <a:spLocks/>
            </p:cNvSpPr>
            <p:nvPr/>
          </p:nvSpPr>
          <p:spPr bwMode="auto">
            <a:xfrm>
              <a:off x="1765" y="1240"/>
              <a:ext cx="293" cy="315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7" y="0"/>
                </a:cxn>
                <a:cxn ang="0">
                  <a:pos x="170" y="0"/>
                </a:cxn>
                <a:cxn ang="0">
                  <a:pos x="179" y="0"/>
                </a:cxn>
                <a:cxn ang="0">
                  <a:pos x="186" y="0"/>
                </a:cxn>
                <a:cxn ang="0">
                  <a:pos x="192" y="4"/>
                </a:cxn>
                <a:cxn ang="0">
                  <a:pos x="200" y="8"/>
                </a:cxn>
                <a:cxn ang="0">
                  <a:pos x="209" y="13"/>
                </a:cxn>
                <a:cxn ang="0">
                  <a:pos x="218" y="20"/>
                </a:cxn>
                <a:cxn ang="0">
                  <a:pos x="228" y="27"/>
                </a:cxn>
                <a:cxn ang="0">
                  <a:pos x="239" y="34"/>
                </a:cxn>
                <a:cxn ang="0">
                  <a:pos x="239" y="34"/>
                </a:cxn>
                <a:cxn ang="0">
                  <a:pos x="249" y="42"/>
                </a:cxn>
                <a:cxn ang="0">
                  <a:pos x="257" y="50"/>
                </a:cxn>
                <a:cxn ang="0">
                  <a:pos x="266" y="57"/>
                </a:cxn>
                <a:cxn ang="0">
                  <a:pos x="274" y="63"/>
                </a:cxn>
                <a:cxn ang="0">
                  <a:pos x="280" y="69"/>
                </a:cxn>
                <a:cxn ang="0">
                  <a:pos x="287" y="75"/>
                </a:cxn>
                <a:cxn ang="0">
                  <a:pos x="289" y="82"/>
                </a:cxn>
                <a:cxn ang="0">
                  <a:pos x="292" y="88"/>
                </a:cxn>
                <a:cxn ang="0">
                  <a:pos x="292" y="94"/>
                </a:cxn>
                <a:cxn ang="0">
                  <a:pos x="292" y="103"/>
                </a:cxn>
                <a:cxn ang="0">
                  <a:pos x="133" y="309"/>
                </a:cxn>
                <a:cxn ang="0">
                  <a:pos x="133" y="309"/>
                </a:cxn>
                <a:cxn ang="0">
                  <a:pos x="126" y="313"/>
                </a:cxn>
                <a:cxn ang="0">
                  <a:pos x="120" y="313"/>
                </a:cxn>
                <a:cxn ang="0">
                  <a:pos x="114" y="313"/>
                </a:cxn>
                <a:cxn ang="0">
                  <a:pos x="107" y="311"/>
                </a:cxn>
                <a:cxn ang="0">
                  <a:pos x="99" y="309"/>
                </a:cxn>
                <a:cxn ang="0">
                  <a:pos x="91" y="305"/>
                </a:cxn>
                <a:cxn ang="0">
                  <a:pos x="82" y="298"/>
                </a:cxn>
                <a:cxn ang="0">
                  <a:pos x="73" y="292"/>
                </a:cxn>
                <a:cxn ang="0">
                  <a:pos x="63" y="286"/>
                </a:cxn>
                <a:cxn ang="0">
                  <a:pos x="55" y="277"/>
                </a:cxn>
                <a:cxn ang="0">
                  <a:pos x="55" y="277"/>
                </a:cxn>
                <a:cxn ang="0">
                  <a:pos x="45" y="269"/>
                </a:cxn>
                <a:cxn ang="0">
                  <a:pos x="34" y="263"/>
                </a:cxn>
                <a:cxn ang="0">
                  <a:pos x="25" y="256"/>
                </a:cxn>
                <a:cxn ang="0">
                  <a:pos x="19" y="248"/>
                </a:cxn>
                <a:cxn ang="0">
                  <a:pos x="13" y="241"/>
                </a:cxn>
                <a:cxn ang="0">
                  <a:pos x="6" y="236"/>
                </a:cxn>
                <a:cxn ang="0">
                  <a:pos x="4" y="231"/>
                </a:cxn>
                <a:cxn ang="0">
                  <a:pos x="2" y="222"/>
                </a:cxn>
                <a:cxn ang="0">
                  <a:pos x="0" y="218"/>
                </a:cxn>
                <a:cxn ang="0">
                  <a:pos x="2" y="210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  <a:lnTo>
                    <a:pt x="160" y="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042"/>
            <p:cNvSpPr>
              <a:spLocks/>
            </p:cNvSpPr>
            <p:nvPr/>
          </p:nvSpPr>
          <p:spPr bwMode="auto">
            <a:xfrm>
              <a:off x="1765" y="1240"/>
              <a:ext cx="293" cy="315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7" y="0"/>
                </a:cxn>
                <a:cxn ang="0">
                  <a:pos x="170" y="0"/>
                </a:cxn>
                <a:cxn ang="0">
                  <a:pos x="179" y="0"/>
                </a:cxn>
                <a:cxn ang="0">
                  <a:pos x="186" y="0"/>
                </a:cxn>
                <a:cxn ang="0">
                  <a:pos x="192" y="4"/>
                </a:cxn>
                <a:cxn ang="0">
                  <a:pos x="200" y="8"/>
                </a:cxn>
                <a:cxn ang="0">
                  <a:pos x="209" y="13"/>
                </a:cxn>
                <a:cxn ang="0">
                  <a:pos x="218" y="20"/>
                </a:cxn>
                <a:cxn ang="0">
                  <a:pos x="228" y="27"/>
                </a:cxn>
                <a:cxn ang="0">
                  <a:pos x="239" y="34"/>
                </a:cxn>
                <a:cxn ang="0">
                  <a:pos x="239" y="34"/>
                </a:cxn>
                <a:cxn ang="0">
                  <a:pos x="249" y="42"/>
                </a:cxn>
                <a:cxn ang="0">
                  <a:pos x="257" y="50"/>
                </a:cxn>
                <a:cxn ang="0">
                  <a:pos x="266" y="57"/>
                </a:cxn>
                <a:cxn ang="0">
                  <a:pos x="274" y="63"/>
                </a:cxn>
                <a:cxn ang="0">
                  <a:pos x="280" y="69"/>
                </a:cxn>
                <a:cxn ang="0">
                  <a:pos x="287" y="75"/>
                </a:cxn>
                <a:cxn ang="0">
                  <a:pos x="289" y="82"/>
                </a:cxn>
                <a:cxn ang="0">
                  <a:pos x="292" y="88"/>
                </a:cxn>
                <a:cxn ang="0">
                  <a:pos x="292" y="94"/>
                </a:cxn>
                <a:cxn ang="0">
                  <a:pos x="292" y="103"/>
                </a:cxn>
                <a:cxn ang="0">
                  <a:pos x="133" y="309"/>
                </a:cxn>
                <a:cxn ang="0">
                  <a:pos x="133" y="309"/>
                </a:cxn>
                <a:cxn ang="0">
                  <a:pos x="126" y="313"/>
                </a:cxn>
                <a:cxn ang="0">
                  <a:pos x="120" y="313"/>
                </a:cxn>
                <a:cxn ang="0">
                  <a:pos x="114" y="313"/>
                </a:cxn>
                <a:cxn ang="0">
                  <a:pos x="107" y="311"/>
                </a:cxn>
                <a:cxn ang="0">
                  <a:pos x="99" y="309"/>
                </a:cxn>
                <a:cxn ang="0">
                  <a:pos x="91" y="305"/>
                </a:cxn>
                <a:cxn ang="0">
                  <a:pos x="82" y="298"/>
                </a:cxn>
                <a:cxn ang="0">
                  <a:pos x="73" y="292"/>
                </a:cxn>
                <a:cxn ang="0">
                  <a:pos x="63" y="286"/>
                </a:cxn>
                <a:cxn ang="0">
                  <a:pos x="55" y="277"/>
                </a:cxn>
                <a:cxn ang="0">
                  <a:pos x="55" y="277"/>
                </a:cxn>
                <a:cxn ang="0">
                  <a:pos x="45" y="269"/>
                </a:cxn>
                <a:cxn ang="0">
                  <a:pos x="34" y="263"/>
                </a:cxn>
                <a:cxn ang="0">
                  <a:pos x="25" y="256"/>
                </a:cxn>
                <a:cxn ang="0">
                  <a:pos x="19" y="248"/>
                </a:cxn>
                <a:cxn ang="0">
                  <a:pos x="13" y="241"/>
                </a:cxn>
                <a:cxn ang="0">
                  <a:pos x="6" y="236"/>
                </a:cxn>
                <a:cxn ang="0">
                  <a:pos x="4" y="231"/>
                </a:cxn>
                <a:cxn ang="0">
                  <a:pos x="2" y="222"/>
                </a:cxn>
                <a:cxn ang="0">
                  <a:pos x="0" y="218"/>
                </a:cxn>
                <a:cxn ang="0">
                  <a:pos x="2" y="210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293" h="314">
                  <a:moveTo>
                    <a:pt x="160" y="4"/>
                  </a:moveTo>
                  <a:lnTo>
                    <a:pt x="167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92" y="4"/>
                  </a:lnTo>
                  <a:lnTo>
                    <a:pt x="200" y="8"/>
                  </a:lnTo>
                  <a:lnTo>
                    <a:pt x="209" y="13"/>
                  </a:lnTo>
                  <a:lnTo>
                    <a:pt x="218" y="20"/>
                  </a:lnTo>
                  <a:lnTo>
                    <a:pt x="228" y="27"/>
                  </a:lnTo>
                  <a:lnTo>
                    <a:pt x="239" y="34"/>
                  </a:lnTo>
                  <a:lnTo>
                    <a:pt x="239" y="34"/>
                  </a:lnTo>
                  <a:lnTo>
                    <a:pt x="249" y="42"/>
                  </a:lnTo>
                  <a:lnTo>
                    <a:pt x="257" y="50"/>
                  </a:lnTo>
                  <a:lnTo>
                    <a:pt x="266" y="57"/>
                  </a:lnTo>
                  <a:lnTo>
                    <a:pt x="274" y="63"/>
                  </a:lnTo>
                  <a:lnTo>
                    <a:pt x="280" y="69"/>
                  </a:lnTo>
                  <a:lnTo>
                    <a:pt x="287" y="75"/>
                  </a:lnTo>
                  <a:lnTo>
                    <a:pt x="289" y="82"/>
                  </a:lnTo>
                  <a:lnTo>
                    <a:pt x="292" y="88"/>
                  </a:lnTo>
                  <a:lnTo>
                    <a:pt x="292" y="94"/>
                  </a:lnTo>
                  <a:lnTo>
                    <a:pt x="292" y="103"/>
                  </a:lnTo>
                  <a:lnTo>
                    <a:pt x="133" y="309"/>
                  </a:lnTo>
                  <a:lnTo>
                    <a:pt x="133" y="309"/>
                  </a:lnTo>
                  <a:lnTo>
                    <a:pt x="126" y="313"/>
                  </a:lnTo>
                  <a:lnTo>
                    <a:pt x="120" y="313"/>
                  </a:lnTo>
                  <a:lnTo>
                    <a:pt x="114" y="313"/>
                  </a:lnTo>
                  <a:lnTo>
                    <a:pt x="107" y="311"/>
                  </a:lnTo>
                  <a:lnTo>
                    <a:pt x="99" y="309"/>
                  </a:lnTo>
                  <a:lnTo>
                    <a:pt x="91" y="305"/>
                  </a:lnTo>
                  <a:lnTo>
                    <a:pt x="82" y="298"/>
                  </a:lnTo>
                  <a:lnTo>
                    <a:pt x="73" y="292"/>
                  </a:lnTo>
                  <a:lnTo>
                    <a:pt x="63" y="286"/>
                  </a:lnTo>
                  <a:lnTo>
                    <a:pt x="55" y="277"/>
                  </a:lnTo>
                  <a:lnTo>
                    <a:pt x="55" y="277"/>
                  </a:lnTo>
                  <a:lnTo>
                    <a:pt x="45" y="269"/>
                  </a:lnTo>
                  <a:lnTo>
                    <a:pt x="34" y="263"/>
                  </a:lnTo>
                  <a:lnTo>
                    <a:pt x="25" y="256"/>
                  </a:lnTo>
                  <a:lnTo>
                    <a:pt x="19" y="248"/>
                  </a:lnTo>
                  <a:lnTo>
                    <a:pt x="13" y="241"/>
                  </a:lnTo>
                  <a:lnTo>
                    <a:pt x="6" y="236"/>
                  </a:lnTo>
                  <a:lnTo>
                    <a:pt x="4" y="231"/>
                  </a:lnTo>
                  <a:lnTo>
                    <a:pt x="2" y="222"/>
                  </a:lnTo>
                  <a:lnTo>
                    <a:pt x="0" y="218"/>
                  </a:lnTo>
                  <a:lnTo>
                    <a:pt x="2" y="210"/>
                  </a:lnTo>
                  <a:lnTo>
                    <a:pt x="160" y="4"/>
                  </a:lnTo>
                  <a:lnTo>
                    <a:pt x="160" y="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043"/>
            <p:cNvSpPr>
              <a:spLocks/>
            </p:cNvSpPr>
            <p:nvPr/>
          </p:nvSpPr>
          <p:spPr bwMode="auto">
            <a:xfrm>
              <a:off x="1733" y="1208"/>
              <a:ext cx="216" cy="270"/>
            </a:xfrm>
            <a:custGeom>
              <a:avLst/>
              <a:gdLst/>
              <a:ahLst/>
              <a:cxnLst>
                <a:cxn ang="0">
                  <a:pos x="132" y="153"/>
                </a:cxn>
                <a:cxn ang="0">
                  <a:pos x="210" y="50"/>
                </a:cxn>
                <a:cxn ang="0">
                  <a:pos x="210" y="50"/>
                </a:cxn>
                <a:cxn ang="0">
                  <a:pos x="214" y="40"/>
                </a:cxn>
                <a:cxn ang="0">
                  <a:pos x="217" y="29"/>
                </a:cxn>
                <a:cxn ang="0">
                  <a:pos x="214" y="19"/>
                </a:cxn>
                <a:cxn ang="0">
                  <a:pos x="210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2" y="0"/>
                </a:cxn>
                <a:cxn ang="0">
                  <a:pos x="172" y="4"/>
                </a:cxn>
                <a:cxn ang="0">
                  <a:pos x="164" y="10"/>
                </a:cxn>
                <a:cxn ang="0">
                  <a:pos x="157" y="19"/>
                </a:cxn>
                <a:cxn ang="0">
                  <a:pos x="81" y="116"/>
                </a:cxn>
                <a:cxn ang="0">
                  <a:pos x="9" y="213"/>
                </a:cxn>
                <a:cxn ang="0">
                  <a:pos x="9" y="213"/>
                </a:cxn>
                <a:cxn ang="0">
                  <a:pos x="3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1" y="252"/>
                </a:cxn>
                <a:cxn ang="0">
                  <a:pos x="7" y="261"/>
                </a:cxn>
                <a:cxn ang="0">
                  <a:pos x="7" y="261"/>
                </a:cxn>
                <a:cxn ang="0">
                  <a:pos x="14" y="265"/>
                </a:cxn>
                <a:cxn ang="0">
                  <a:pos x="25" y="268"/>
                </a:cxn>
                <a:cxn ang="0">
                  <a:pos x="35" y="268"/>
                </a:cxn>
                <a:cxn ang="0">
                  <a:pos x="46" y="263"/>
                </a:cxn>
                <a:cxn ang="0">
                  <a:pos x="53" y="257"/>
                </a:cxn>
                <a:cxn ang="0">
                  <a:pos x="132" y="153"/>
                </a:cxn>
                <a:cxn ang="0">
                  <a:pos x="132" y="153"/>
                </a:cxn>
              </a:cxnLst>
              <a:rect l="0" t="0" r="r" b="b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  <a:lnTo>
                    <a:pt x="132" y="15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044"/>
            <p:cNvSpPr>
              <a:spLocks/>
            </p:cNvSpPr>
            <p:nvPr/>
          </p:nvSpPr>
          <p:spPr bwMode="auto">
            <a:xfrm>
              <a:off x="1733" y="1208"/>
              <a:ext cx="216" cy="270"/>
            </a:xfrm>
            <a:custGeom>
              <a:avLst/>
              <a:gdLst/>
              <a:ahLst/>
              <a:cxnLst>
                <a:cxn ang="0">
                  <a:pos x="132" y="153"/>
                </a:cxn>
                <a:cxn ang="0">
                  <a:pos x="210" y="50"/>
                </a:cxn>
                <a:cxn ang="0">
                  <a:pos x="210" y="50"/>
                </a:cxn>
                <a:cxn ang="0">
                  <a:pos x="214" y="40"/>
                </a:cxn>
                <a:cxn ang="0">
                  <a:pos x="217" y="29"/>
                </a:cxn>
                <a:cxn ang="0">
                  <a:pos x="214" y="19"/>
                </a:cxn>
                <a:cxn ang="0">
                  <a:pos x="210" y="10"/>
                </a:cxn>
                <a:cxn ang="0">
                  <a:pos x="201" y="2"/>
                </a:cxn>
                <a:cxn ang="0">
                  <a:pos x="201" y="2"/>
                </a:cxn>
                <a:cxn ang="0">
                  <a:pos x="191" y="0"/>
                </a:cxn>
                <a:cxn ang="0">
                  <a:pos x="182" y="0"/>
                </a:cxn>
                <a:cxn ang="0">
                  <a:pos x="172" y="4"/>
                </a:cxn>
                <a:cxn ang="0">
                  <a:pos x="164" y="10"/>
                </a:cxn>
                <a:cxn ang="0">
                  <a:pos x="157" y="19"/>
                </a:cxn>
                <a:cxn ang="0">
                  <a:pos x="81" y="116"/>
                </a:cxn>
                <a:cxn ang="0">
                  <a:pos x="9" y="213"/>
                </a:cxn>
                <a:cxn ang="0">
                  <a:pos x="9" y="213"/>
                </a:cxn>
                <a:cxn ang="0">
                  <a:pos x="3" y="220"/>
                </a:cxn>
                <a:cxn ang="0">
                  <a:pos x="0" y="231"/>
                </a:cxn>
                <a:cxn ang="0">
                  <a:pos x="0" y="242"/>
                </a:cxn>
                <a:cxn ang="0">
                  <a:pos x="1" y="252"/>
                </a:cxn>
                <a:cxn ang="0">
                  <a:pos x="7" y="261"/>
                </a:cxn>
                <a:cxn ang="0">
                  <a:pos x="7" y="261"/>
                </a:cxn>
                <a:cxn ang="0">
                  <a:pos x="14" y="265"/>
                </a:cxn>
                <a:cxn ang="0">
                  <a:pos x="25" y="268"/>
                </a:cxn>
                <a:cxn ang="0">
                  <a:pos x="35" y="268"/>
                </a:cxn>
                <a:cxn ang="0">
                  <a:pos x="46" y="263"/>
                </a:cxn>
                <a:cxn ang="0">
                  <a:pos x="53" y="257"/>
                </a:cxn>
                <a:cxn ang="0">
                  <a:pos x="132" y="153"/>
                </a:cxn>
                <a:cxn ang="0">
                  <a:pos x="132" y="153"/>
                </a:cxn>
              </a:cxnLst>
              <a:rect l="0" t="0" r="r" b="b"/>
              <a:pathLst>
                <a:path w="218" h="269">
                  <a:moveTo>
                    <a:pt x="132" y="153"/>
                  </a:moveTo>
                  <a:lnTo>
                    <a:pt x="210" y="50"/>
                  </a:lnTo>
                  <a:lnTo>
                    <a:pt x="210" y="50"/>
                  </a:lnTo>
                  <a:lnTo>
                    <a:pt x="214" y="40"/>
                  </a:lnTo>
                  <a:lnTo>
                    <a:pt x="217" y="29"/>
                  </a:lnTo>
                  <a:lnTo>
                    <a:pt x="214" y="19"/>
                  </a:lnTo>
                  <a:lnTo>
                    <a:pt x="210" y="10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2" y="4"/>
                  </a:lnTo>
                  <a:lnTo>
                    <a:pt x="164" y="10"/>
                  </a:lnTo>
                  <a:lnTo>
                    <a:pt x="157" y="19"/>
                  </a:lnTo>
                  <a:lnTo>
                    <a:pt x="81" y="116"/>
                  </a:lnTo>
                  <a:lnTo>
                    <a:pt x="9" y="213"/>
                  </a:lnTo>
                  <a:lnTo>
                    <a:pt x="9" y="213"/>
                  </a:lnTo>
                  <a:lnTo>
                    <a:pt x="3" y="220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1" y="252"/>
                  </a:lnTo>
                  <a:lnTo>
                    <a:pt x="7" y="261"/>
                  </a:lnTo>
                  <a:lnTo>
                    <a:pt x="7" y="261"/>
                  </a:lnTo>
                  <a:lnTo>
                    <a:pt x="14" y="265"/>
                  </a:lnTo>
                  <a:lnTo>
                    <a:pt x="25" y="268"/>
                  </a:lnTo>
                  <a:lnTo>
                    <a:pt x="35" y="268"/>
                  </a:lnTo>
                  <a:lnTo>
                    <a:pt x="46" y="263"/>
                  </a:lnTo>
                  <a:lnTo>
                    <a:pt x="53" y="257"/>
                  </a:lnTo>
                  <a:lnTo>
                    <a:pt x="132" y="153"/>
                  </a:lnTo>
                  <a:lnTo>
                    <a:pt x="132" y="15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045"/>
            <p:cNvSpPr>
              <a:spLocks/>
            </p:cNvSpPr>
            <p:nvPr/>
          </p:nvSpPr>
          <p:spPr bwMode="auto">
            <a:xfrm>
              <a:off x="1395" y="977"/>
              <a:ext cx="254" cy="270"/>
            </a:xfrm>
            <a:custGeom>
              <a:avLst/>
              <a:gdLst/>
              <a:ahLst/>
              <a:cxnLst>
                <a:cxn ang="0">
                  <a:pos x="253" y="46"/>
                </a:cxn>
                <a:cxn ang="0">
                  <a:pos x="242" y="46"/>
                </a:cxn>
                <a:cxn ang="0">
                  <a:pos x="232" y="48"/>
                </a:cxn>
                <a:cxn ang="0">
                  <a:pos x="218" y="50"/>
                </a:cxn>
                <a:cxn ang="0">
                  <a:pos x="209" y="52"/>
                </a:cxn>
                <a:cxn ang="0">
                  <a:pos x="195" y="57"/>
                </a:cxn>
                <a:cxn ang="0">
                  <a:pos x="195" y="57"/>
                </a:cxn>
                <a:cxn ang="0">
                  <a:pos x="172" y="66"/>
                </a:cxn>
                <a:cxn ang="0">
                  <a:pos x="151" y="82"/>
                </a:cxn>
                <a:cxn ang="0">
                  <a:pos x="133" y="98"/>
                </a:cxn>
                <a:cxn ang="0">
                  <a:pos x="115" y="119"/>
                </a:cxn>
                <a:cxn ang="0">
                  <a:pos x="101" y="142"/>
                </a:cxn>
                <a:cxn ang="0">
                  <a:pos x="90" y="165"/>
                </a:cxn>
                <a:cxn ang="0">
                  <a:pos x="82" y="190"/>
                </a:cxn>
                <a:cxn ang="0">
                  <a:pos x="78" y="218"/>
                </a:cxn>
                <a:cxn ang="0">
                  <a:pos x="78" y="243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82" y="271"/>
                </a:cxn>
                <a:cxn ang="0">
                  <a:pos x="80" y="271"/>
                </a:cxn>
                <a:cxn ang="0">
                  <a:pos x="80" y="268"/>
                </a:cxn>
                <a:cxn ang="0">
                  <a:pos x="80" y="266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67" y="260"/>
                </a:cxn>
                <a:cxn ang="0">
                  <a:pos x="55" y="252"/>
                </a:cxn>
                <a:cxn ang="0">
                  <a:pos x="41" y="241"/>
                </a:cxn>
                <a:cxn ang="0">
                  <a:pos x="31" y="231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0"/>
                </a:cxn>
                <a:cxn ang="0">
                  <a:pos x="4" y="176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1"/>
                </a:cxn>
                <a:cxn ang="0">
                  <a:pos x="8" y="98"/>
                </a:cxn>
                <a:cxn ang="0">
                  <a:pos x="16" y="77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8" y="15"/>
                </a:cxn>
                <a:cxn ang="0">
                  <a:pos x="99" y="6"/>
                </a:cxn>
                <a:cxn ang="0">
                  <a:pos x="122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4" y="38"/>
                </a:cxn>
                <a:cxn ang="0">
                  <a:pos x="253" y="46"/>
                </a:cxn>
                <a:cxn ang="0">
                  <a:pos x="253" y="46"/>
                </a:cxn>
              </a:cxnLst>
              <a:rect l="0" t="0" r="r" b="b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  <a:lnTo>
                    <a:pt x="253" y="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1046"/>
            <p:cNvSpPr>
              <a:spLocks/>
            </p:cNvSpPr>
            <p:nvPr/>
          </p:nvSpPr>
          <p:spPr bwMode="auto">
            <a:xfrm>
              <a:off x="1395" y="977"/>
              <a:ext cx="254" cy="270"/>
            </a:xfrm>
            <a:custGeom>
              <a:avLst/>
              <a:gdLst/>
              <a:ahLst/>
              <a:cxnLst>
                <a:cxn ang="0">
                  <a:pos x="253" y="46"/>
                </a:cxn>
                <a:cxn ang="0">
                  <a:pos x="242" y="46"/>
                </a:cxn>
                <a:cxn ang="0">
                  <a:pos x="232" y="48"/>
                </a:cxn>
                <a:cxn ang="0">
                  <a:pos x="218" y="50"/>
                </a:cxn>
                <a:cxn ang="0">
                  <a:pos x="209" y="52"/>
                </a:cxn>
                <a:cxn ang="0">
                  <a:pos x="195" y="57"/>
                </a:cxn>
                <a:cxn ang="0">
                  <a:pos x="195" y="57"/>
                </a:cxn>
                <a:cxn ang="0">
                  <a:pos x="172" y="66"/>
                </a:cxn>
                <a:cxn ang="0">
                  <a:pos x="151" y="82"/>
                </a:cxn>
                <a:cxn ang="0">
                  <a:pos x="133" y="98"/>
                </a:cxn>
                <a:cxn ang="0">
                  <a:pos x="115" y="119"/>
                </a:cxn>
                <a:cxn ang="0">
                  <a:pos x="101" y="142"/>
                </a:cxn>
                <a:cxn ang="0">
                  <a:pos x="90" y="165"/>
                </a:cxn>
                <a:cxn ang="0">
                  <a:pos x="82" y="190"/>
                </a:cxn>
                <a:cxn ang="0">
                  <a:pos x="78" y="218"/>
                </a:cxn>
                <a:cxn ang="0">
                  <a:pos x="78" y="243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82" y="271"/>
                </a:cxn>
                <a:cxn ang="0">
                  <a:pos x="80" y="271"/>
                </a:cxn>
                <a:cxn ang="0">
                  <a:pos x="80" y="268"/>
                </a:cxn>
                <a:cxn ang="0">
                  <a:pos x="80" y="266"/>
                </a:cxn>
                <a:cxn ang="0">
                  <a:pos x="80" y="268"/>
                </a:cxn>
                <a:cxn ang="0">
                  <a:pos x="80" y="268"/>
                </a:cxn>
                <a:cxn ang="0">
                  <a:pos x="67" y="260"/>
                </a:cxn>
                <a:cxn ang="0">
                  <a:pos x="55" y="252"/>
                </a:cxn>
                <a:cxn ang="0">
                  <a:pos x="41" y="241"/>
                </a:cxn>
                <a:cxn ang="0">
                  <a:pos x="31" y="231"/>
                </a:cxn>
                <a:cxn ang="0">
                  <a:pos x="23" y="218"/>
                </a:cxn>
                <a:cxn ang="0">
                  <a:pos x="14" y="206"/>
                </a:cxn>
                <a:cxn ang="0">
                  <a:pos x="8" y="190"/>
                </a:cxn>
                <a:cxn ang="0">
                  <a:pos x="4" y="176"/>
                </a:cxn>
                <a:cxn ang="0">
                  <a:pos x="2" y="16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21"/>
                </a:cxn>
                <a:cxn ang="0">
                  <a:pos x="8" y="98"/>
                </a:cxn>
                <a:cxn ang="0">
                  <a:pos x="16" y="77"/>
                </a:cxn>
                <a:cxn ang="0">
                  <a:pos x="29" y="59"/>
                </a:cxn>
                <a:cxn ang="0">
                  <a:pos x="41" y="41"/>
                </a:cxn>
                <a:cxn ang="0">
                  <a:pos x="61" y="27"/>
                </a:cxn>
                <a:cxn ang="0">
                  <a:pos x="78" y="15"/>
                </a:cxn>
                <a:cxn ang="0">
                  <a:pos x="99" y="6"/>
                </a:cxn>
                <a:cxn ang="0">
                  <a:pos x="122" y="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58" y="0"/>
                </a:cxn>
                <a:cxn ang="0">
                  <a:pos x="170" y="2"/>
                </a:cxn>
                <a:cxn ang="0">
                  <a:pos x="183" y="4"/>
                </a:cxn>
                <a:cxn ang="0">
                  <a:pos x="193" y="6"/>
                </a:cxn>
                <a:cxn ang="0">
                  <a:pos x="206" y="13"/>
                </a:cxn>
                <a:cxn ang="0">
                  <a:pos x="214" y="16"/>
                </a:cxn>
                <a:cxn ang="0">
                  <a:pos x="225" y="23"/>
                </a:cxn>
                <a:cxn ang="0">
                  <a:pos x="236" y="31"/>
                </a:cxn>
                <a:cxn ang="0">
                  <a:pos x="244" y="38"/>
                </a:cxn>
                <a:cxn ang="0">
                  <a:pos x="253" y="46"/>
                </a:cxn>
                <a:cxn ang="0">
                  <a:pos x="253" y="46"/>
                </a:cxn>
              </a:cxnLst>
              <a:rect l="0" t="0" r="r" b="b"/>
              <a:pathLst>
                <a:path w="254" h="272">
                  <a:moveTo>
                    <a:pt x="253" y="46"/>
                  </a:moveTo>
                  <a:lnTo>
                    <a:pt x="242" y="46"/>
                  </a:lnTo>
                  <a:lnTo>
                    <a:pt x="232" y="48"/>
                  </a:lnTo>
                  <a:lnTo>
                    <a:pt x="218" y="50"/>
                  </a:lnTo>
                  <a:lnTo>
                    <a:pt x="209" y="52"/>
                  </a:lnTo>
                  <a:lnTo>
                    <a:pt x="195" y="57"/>
                  </a:lnTo>
                  <a:lnTo>
                    <a:pt x="195" y="57"/>
                  </a:lnTo>
                  <a:lnTo>
                    <a:pt x="172" y="66"/>
                  </a:lnTo>
                  <a:lnTo>
                    <a:pt x="151" y="82"/>
                  </a:lnTo>
                  <a:lnTo>
                    <a:pt x="133" y="98"/>
                  </a:lnTo>
                  <a:lnTo>
                    <a:pt x="115" y="119"/>
                  </a:lnTo>
                  <a:lnTo>
                    <a:pt x="101" y="142"/>
                  </a:lnTo>
                  <a:lnTo>
                    <a:pt x="90" y="165"/>
                  </a:lnTo>
                  <a:lnTo>
                    <a:pt x="82" y="190"/>
                  </a:lnTo>
                  <a:lnTo>
                    <a:pt x="78" y="218"/>
                  </a:lnTo>
                  <a:lnTo>
                    <a:pt x="78" y="243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82" y="271"/>
                  </a:lnTo>
                  <a:lnTo>
                    <a:pt x="80" y="271"/>
                  </a:lnTo>
                  <a:lnTo>
                    <a:pt x="80" y="268"/>
                  </a:lnTo>
                  <a:lnTo>
                    <a:pt x="80" y="266"/>
                  </a:lnTo>
                  <a:lnTo>
                    <a:pt x="80" y="268"/>
                  </a:lnTo>
                  <a:lnTo>
                    <a:pt x="80" y="268"/>
                  </a:lnTo>
                  <a:lnTo>
                    <a:pt x="67" y="260"/>
                  </a:lnTo>
                  <a:lnTo>
                    <a:pt x="55" y="252"/>
                  </a:lnTo>
                  <a:lnTo>
                    <a:pt x="41" y="241"/>
                  </a:lnTo>
                  <a:lnTo>
                    <a:pt x="31" y="231"/>
                  </a:lnTo>
                  <a:lnTo>
                    <a:pt x="23" y="218"/>
                  </a:lnTo>
                  <a:lnTo>
                    <a:pt x="14" y="206"/>
                  </a:lnTo>
                  <a:lnTo>
                    <a:pt x="8" y="190"/>
                  </a:lnTo>
                  <a:lnTo>
                    <a:pt x="4" y="176"/>
                  </a:lnTo>
                  <a:lnTo>
                    <a:pt x="2" y="16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21"/>
                  </a:lnTo>
                  <a:lnTo>
                    <a:pt x="8" y="98"/>
                  </a:lnTo>
                  <a:lnTo>
                    <a:pt x="16" y="77"/>
                  </a:lnTo>
                  <a:lnTo>
                    <a:pt x="29" y="59"/>
                  </a:lnTo>
                  <a:lnTo>
                    <a:pt x="41" y="41"/>
                  </a:lnTo>
                  <a:lnTo>
                    <a:pt x="61" y="27"/>
                  </a:lnTo>
                  <a:lnTo>
                    <a:pt x="78" y="15"/>
                  </a:lnTo>
                  <a:lnTo>
                    <a:pt x="99" y="6"/>
                  </a:lnTo>
                  <a:lnTo>
                    <a:pt x="122" y="2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8" y="0"/>
                  </a:lnTo>
                  <a:lnTo>
                    <a:pt x="170" y="2"/>
                  </a:lnTo>
                  <a:lnTo>
                    <a:pt x="183" y="4"/>
                  </a:lnTo>
                  <a:lnTo>
                    <a:pt x="193" y="6"/>
                  </a:lnTo>
                  <a:lnTo>
                    <a:pt x="206" y="13"/>
                  </a:lnTo>
                  <a:lnTo>
                    <a:pt x="214" y="16"/>
                  </a:lnTo>
                  <a:lnTo>
                    <a:pt x="225" y="23"/>
                  </a:lnTo>
                  <a:lnTo>
                    <a:pt x="236" y="31"/>
                  </a:lnTo>
                  <a:lnTo>
                    <a:pt x="244" y="38"/>
                  </a:lnTo>
                  <a:lnTo>
                    <a:pt x="253" y="46"/>
                  </a:lnTo>
                  <a:lnTo>
                    <a:pt x="253" y="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1047"/>
            <p:cNvSpPr>
              <a:spLocks/>
            </p:cNvSpPr>
            <p:nvPr/>
          </p:nvSpPr>
          <p:spPr bwMode="auto">
            <a:xfrm>
              <a:off x="1253" y="880"/>
              <a:ext cx="245" cy="245"/>
            </a:xfrm>
            <a:custGeom>
              <a:avLst/>
              <a:gdLst/>
              <a:ahLst/>
              <a:cxnLst>
                <a:cxn ang="0">
                  <a:pos x="8" y="82"/>
                </a:cxn>
                <a:cxn ang="0">
                  <a:pos x="4" y="101"/>
                </a:cxn>
                <a:cxn ang="0">
                  <a:pos x="2" y="122"/>
                </a:cxn>
                <a:cxn ang="0">
                  <a:pos x="4" y="140"/>
                </a:cxn>
                <a:cxn ang="0">
                  <a:pos x="15" y="177"/>
                </a:cxn>
                <a:cxn ang="0">
                  <a:pos x="38" y="205"/>
                </a:cxn>
                <a:cxn ang="0">
                  <a:pos x="67" y="229"/>
                </a:cxn>
                <a:cxn ang="0">
                  <a:pos x="103" y="239"/>
                </a:cxn>
                <a:cxn ang="0">
                  <a:pos x="124" y="242"/>
                </a:cxn>
                <a:cxn ang="0">
                  <a:pos x="162" y="235"/>
                </a:cxn>
                <a:cxn ang="0">
                  <a:pos x="193" y="218"/>
                </a:cxn>
                <a:cxn ang="0">
                  <a:pos x="220" y="191"/>
                </a:cxn>
                <a:cxn ang="0">
                  <a:pos x="238" y="159"/>
                </a:cxn>
                <a:cxn ang="0">
                  <a:pos x="244" y="119"/>
                </a:cxn>
                <a:cxn ang="0">
                  <a:pos x="241" y="101"/>
                </a:cxn>
                <a:cxn ang="0">
                  <a:pos x="229" y="64"/>
                </a:cxn>
                <a:cxn ang="0">
                  <a:pos x="208" y="34"/>
                </a:cxn>
                <a:cxn ang="0">
                  <a:pos x="179" y="12"/>
                </a:cxn>
                <a:cxn ang="0">
                  <a:pos x="140" y="2"/>
                </a:cxn>
                <a:cxn ang="0">
                  <a:pos x="122" y="0"/>
                </a:cxn>
                <a:cxn ang="0">
                  <a:pos x="107" y="0"/>
                </a:cxn>
                <a:cxn ang="0">
                  <a:pos x="92" y="4"/>
                </a:cxn>
                <a:cxn ang="0">
                  <a:pos x="78" y="8"/>
                </a:cxn>
                <a:cxn ang="0">
                  <a:pos x="65" y="14"/>
                </a:cxn>
                <a:cxn ang="0">
                  <a:pos x="52" y="23"/>
                </a:cxn>
                <a:cxn ang="0">
                  <a:pos x="48" y="20"/>
                </a:cxn>
                <a:cxn ang="0">
                  <a:pos x="40" y="16"/>
                </a:cxn>
                <a:cxn ang="0">
                  <a:pos x="31" y="14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4" y="62"/>
                </a:cxn>
                <a:cxn ang="0">
                  <a:pos x="13" y="71"/>
                </a:cxn>
              </a:cxnLst>
              <a:rect l="0" t="0" r="r" b="b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  <a:lnTo>
                    <a:pt x="13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1048"/>
            <p:cNvSpPr>
              <a:spLocks/>
            </p:cNvSpPr>
            <p:nvPr/>
          </p:nvSpPr>
          <p:spPr bwMode="auto">
            <a:xfrm>
              <a:off x="1253" y="880"/>
              <a:ext cx="245" cy="245"/>
            </a:xfrm>
            <a:custGeom>
              <a:avLst/>
              <a:gdLst/>
              <a:ahLst/>
              <a:cxnLst>
                <a:cxn ang="0">
                  <a:pos x="8" y="82"/>
                </a:cxn>
                <a:cxn ang="0">
                  <a:pos x="4" y="101"/>
                </a:cxn>
                <a:cxn ang="0">
                  <a:pos x="2" y="122"/>
                </a:cxn>
                <a:cxn ang="0">
                  <a:pos x="4" y="140"/>
                </a:cxn>
                <a:cxn ang="0">
                  <a:pos x="15" y="177"/>
                </a:cxn>
                <a:cxn ang="0">
                  <a:pos x="38" y="205"/>
                </a:cxn>
                <a:cxn ang="0">
                  <a:pos x="67" y="229"/>
                </a:cxn>
                <a:cxn ang="0">
                  <a:pos x="103" y="239"/>
                </a:cxn>
                <a:cxn ang="0">
                  <a:pos x="124" y="242"/>
                </a:cxn>
                <a:cxn ang="0">
                  <a:pos x="162" y="235"/>
                </a:cxn>
                <a:cxn ang="0">
                  <a:pos x="193" y="218"/>
                </a:cxn>
                <a:cxn ang="0">
                  <a:pos x="220" y="191"/>
                </a:cxn>
                <a:cxn ang="0">
                  <a:pos x="238" y="159"/>
                </a:cxn>
                <a:cxn ang="0">
                  <a:pos x="244" y="119"/>
                </a:cxn>
                <a:cxn ang="0">
                  <a:pos x="241" y="101"/>
                </a:cxn>
                <a:cxn ang="0">
                  <a:pos x="229" y="64"/>
                </a:cxn>
                <a:cxn ang="0">
                  <a:pos x="208" y="34"/>
                </a:cxn>
                <a:cxn ang="0">
                  <a:pos x="179" y="12"/>
                </a:cxn>
                <a:cxn ang="0">
                  <a:pos x="140" y="2"/>
                </a:cxn>
                <a:cxn ang="0">
                  <a:pos x="122" y="0"/>
                </a:cxn>
                <a:cxn ang="0">
                  <a:pos x="107" y="0"/>
                </a:cxn>
                <a:cxn ang="0">
                  <a:pos x="92" y="4"/>
                </a:cxn>
                <a:cxn ang="0">
                  <a:pos x="78" y="8"/>
                </a:cxn>
                <a:cxn ang="0">
                  <a:pos x="65" y="14"/>
                </a:cxn>
                <a:cxn ang="0">
                  <a:pos x="52" y="23"/>
                </a:cxn>
                <a:cxn ang="0">
                  <a:pos x="48" y="20"/>
                </a:cxn>
                <a:cxn ang="0">
                  <a:pos x="40" y="16"/>
                </a:cxn>
                <a:cxn ang="0">
                  <a:pos x="31" y="14"/>
                </a:cxn>
                <a:cxn ang="0">
                  <a:pos x="20" y="16"/>
                </a:cxn>
                <a:cxn ang="0">
                  <a:pos x="6" y="27"/>
                </a:cxn>
                <a:cxn ang="0">
                  <a:pos x="0" y="48"/>
                </a:cxn>
                <a:cxn ang="0">
                  <a:pos x="0" y="52"/>
                </a:cxn>
                <a:cxn ang="0">
                  <a:pos x="4" y="62"/>
                </a:cxn>
                <a:cxn ang="0">
                  <a:pos x="13" y="71"/>
                </a:cxn>
              </a:cxnLst>
              <a:rect l="0" t="0" r="r" b="b"/>
              <a:pathLst>
                <a:path w="245" h="243">
                  <a:moveTo>
                    <a:pt x="13" y="71"/>
                  </a:moveTo>
                  <a:lnTo>
                    <a:pt x="8" y="82"/>
                  </a:lnTo>
                  <a:lnTo>
                    <a:pt x="6" y="90"/>
                  </a:lnTo>
                  <a:lnTo>
                    <a:pt x="4" y="101"/>
                  </a:lnTo>
                  <a:lnTo>
                    <a:pt x="2" y="111"/>
                  </a:lnTo>
                  <a:lnTo>
                    <a:pt x="2" y="122"/>
                  </a:lnTo>
                  <a:lnTo>
                    <a:pt x="2" y="122"/>
                  </a:lnTo>
                  <a:lnTo>
                    <a:pt x="4" y="140"/>
                  </a:lnTo>
                  <a:lnTo>
                    <a:pt x="8" y="159"/>
                  </a:lnTo>
                  <a:lnTo>
                    <a:pt x="15" y="177"/>
                  </a:lnTo>
                  <a:lnTo>
                    <a:pt x="25" y="193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9"/>
                  </a:lnTo>
                  <a:lnTo>
                    <a:pt x="84" y="235"/>
                  </a:lnTo>
                  <a:lnTo>
                    <a:pt x="103" y="239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42" y="239"/>
                  </a:lnTo>
                  <a:lnTo>
                    <a:pt x="162" y="235"/>
                  </a:lnTo>
                  <a:lnTo>
                    <a:pt x="179" y="227"/>
                  </a:lnTo>
                  <a:lnTo>
                    <a:pt x="193" y="218"/>
                  </a:lnTo>
                  <a:lnTo>
                    <a:pt x="208" y="205"/>
                  </a:lnTo>
                  <a:lnTo>
                    <a:pt x="220" y="191"/>
                  </a:lnTo>
                  <a:lnTo>
                    <a:pt x="231" y="177"/>
                  </a:lnTo>
                  <a:lnTo>
                    <a:pt x="238" y="159"/>
                  </a:lnTo>
                  <a:lnTo>
                    <a:pt x="241" y="140"/>
                  </a:lnTo>
                  <a:lnTo>
                    <a:pt x="244" y="119"/>
                  </a:lnTo>
                  <a:lnTo>
                    <a:pt x="244" y="119"/>
                  </a:lnTo>
                  <a:lnTo>
                    <a:pt x="241" y="101"/>
                  </a:lnTo>
                  <a:lnTo>
                    <a:pt x="238" y="82"/>
                  </a:lnTo>
                  <a:lnTo>
                    <a:pt x="229" y="64"/>
                  </a:lnTo>
                  <a:lnTo>
                    <a:pt x="218" y="48"/>
                  </a:lnTo>
                  <a:lnTo>
                    <a:pt x="208" y="34"/>
                  </a:lnTo>
                  <a:lnTo>
                    <a:pt x="193" y="23"/>
                  </a:lnTo>
                  <a:lnTo>
                    <a:pt x="179" y="12"/>
                  </a:lnTo>
                  <a:lnTo>
                    <a:pt x="160" y="6"/>
                  </a:lnTo>
                  <a:lnTo>
                    <a:pt x="140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98" y="2"/>
                  </a:lnTo>
                  <a:lnTo>
                    <a:pt x="92" y="4"/>
                  </a:lnTo>
                  <a:lnTo>
                    <a:pt x="84" y="6"/>
                  </a:lnTo>
                  <a:lnTo>
                    <a:pt x="78" y="8"/>
                  </a:lnTo>
                  <a:lnTo>
                    <a:pt x="71" y="12"/>
                  </a:lnTo>
                  <a:lnTo>
                    <a:pt x="65" y="14"/>
                  </a:lnTo>
                  <a:lnTo>
                    <a:pt x="57" y="18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48" y="20"/>
                  </a:lnTo>
                  <a:lnTo>
                    <a:pt x="43" y="18"/>
                  </a:lnTo>
                  <a:lnTo>
                    <a:pt x="40" y="16"/>
                  </a:lnTo>
                  <a:lnTo>
                    <a:pt x="3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0" y="16"/>
                  </a:lnTo>
                  <a:lnTo>
                    <a:pt x="13" y="20"/>
                  </a:lnTo>
                  <a:lnTo>
                    <a:pt x="6" y="27"/>
                  </a:lnTo>
                  <a:lnTo>
                    <a:pt x="2" y="37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4" y="62"/>
                  </a:lnTo>
                  <a:lnTo>
                    <a:pt x="8" y="67"/>
                  </a:lnTo>
                  <a:lnTo>
                    <a:pt x="13" y="71"/>
                  </a:lnTo>
                  <a:lnTo>
                    <a:pt x="13" y="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1049"/>
            <p:cNvSpPr>
              <a:spLocks/>
            </p:cNvSpPr>
            <p:nvPr/>
          </p:nvSpPr>
          <p:spPr bwMode="auto">
            <a:xfrm>
              <a:off x="2065" y="1002"/>
              <a:ext cx="149" cy="245"/>
            </a:xfrm>
            <a:custGeom>
              <a:avLst/>
              <a:gdLst/>
              <a:ahLst/>
              <a:cxnLst>
                <a:cxn ang="0">
                  <a:pos x="134" y="80"/>
                </a:cxn>
                <a:cxn ang="0">
                  <a:pos x="141" y="75"/>
                </a:cxn>
                <a:cxn ang="0">
                  <a:pos x="144" y="69"/>
                </a:cxn>
                <a:cxn ang="0">
                  <a:pos x="146" y="60"/>
                </a:cxn>
                <a:cxn ang="0">
                  <a:pos x="149" y="55"/>
                </a:cxn>
                <a:cxn ang="0">
                  <a:pos x="149" y="46"/>
                </a:cxn>
                <a:cxn ang="0">
                  <a:pos x="149" y="39"/>
                </a:cxn>
                <a:cxn ang="0">
                  <a:pos x="146" y="34"/>
                </a:cxn>
                <a:cxn ang="0">
                  <a:pos x="142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34" y="14"/>
                </a:cxn>
                <a:cxn ang="0">
                  <a:pos x="128" y="8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86" y="2"/>
                </a:cxn>
                <a:cxn ang="0">
                  <a:pos x="79" y="6"/>
                </a:cxn>
                <a:cxn ang="0">
                  <a:pos x="73" y="8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3" y="18"/>
                </a:cxn>
                <a:cxn ang="0">
                  <a:pos x="59" y="25"/>
                </a:cxn>
                <a:cxn ang="0">
                  <a:pos x="52" y="31"/>
                </a:cxn>
                <a:cxn ang="0">
                  <a:pos x="46" y="39"/>
                </a:cxn>
                <a:cxn ang="0">
                  <a:pos x="38" y="50"/>
                </a:cxn>
                <a:cxn ang="0">
                  <a:pos x="31" y="60"/>
                </a:cxn>
                <a:cxn ang="0">
                  <a:pos x="23" y="73"/>
                </a:cxn>
                <a:cxn ang="0">
                  <a:pos x="17" y="85"/>
                </a:cxn>
                <a:cxn ang="0">
                  <a:pos x="13" y="101"/>
                </a:cxn>
                <a:cxn ang="0">
                  <a:pos x="13" y="101"/>
                </a:cxn>
                <a:cxn ang="0">
                  <a:pos x="8" y="113"/>
                </a:cxn>
                <a:cxn ang="0">
                  <a:pos x="4" y="126"/>
                </a:cxn>
                <a:cxn ang="0">
                  <a:pos x="4" y="138"/>
                </a:cxn>
                <a:cxn ang="0">
                  <a:pos x="2" y="154"/>
                </a:cxn>
                <a:cxn ang="0">
                  <a:pos x="0" y="166"/>
                </a:cxn>
                <a:cxn ang="0">
                  <a:pos x="0" y="179"/>
                </a:cxn>
                <a:cxn ang="0">
                  <a:pos x="0" y="191"/>
                </a:cxn>
                <a:cxn ang="0">
                  <a:pos x="2" y="205"/>
                </a:cxn>
                <a:cxn ang="0">
                  <a:pos x="4" y="218"/>
                </a:cxn>
                <a:cxn ang="0">
                  <a:pos x="6" y="233"/>
                </a:cxn>
                <a:cxn ang="0">
                  <a:pos x="54" y="242"/>
                </a:cxn>
                <a:cxn ang="0">
                  <a:pos x="54" y="242"/>
                </a:cxn>
                <a:cxn ang="0">
                  <a:pos x="52" y="227"/>
                </a:cxn>
                <a:cxn ang="0">
                  <a:pos x="54" y="212"/>
                </a:cxn>
                <a:cxn ang="0">
                  <a:pos x="54" y="200"/>
                </a:cxn>
                <a:cxn ang="0">
                  <a:pos x="56" y="187"/>
                </a:cxn>
                <a:cxn ang="0">
                  <a:pos x="61" y="174"/>
                </a:cxn>
                <a:cxn ang="0">
                  <a:pos x="65" y="161"/>
                </a:cxn>
                <a:cxn ang="0">
                  <a:pos x="69" y="149"/>
                </a:cxn>
                <a:cxn ang="0">
                  <a:pos x="73" y="140"/>
                </a:cxn>
                <a:cxn ang="0">
                  <a:pos x="79" y="133"/>
                </a:cxn>
                <a:cxn ang="0">
                  <a:pos x="86" y="126"/>
                </a:cxn>
                <a:cxn ang="0">
                  <a:pos x="86" y="126"/>
                </a:cxn>
                <a:cxn ang="0">
                  <a:pos x="100" y="113"/>
                </a:cxn>
                <a:cxn ang="0">
                  <a:pos x="113" y="101"/>
                </a:cxn>
                <a:cxn ang="0">
                  <a:pos x="123" y="90"/>
                </a:cxn>
                <a:cxn ang="0">
                  <a:pos x="132" y="83"/>
                </a:cxn>
                <a:cxn ang="0">
                  <a:pos x="134" y="80"/>
                </a:cxn>
                <a:cxn ang="0">
                  <a:pos x="134" y="80"/>
                </a:cxn>
              </a:cxnLst>
              <a:rect l="0" t="0" r="r" b="b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34" y="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050"/>
            <p:cNvSpPr>
              <a:spLocks/>
            </p:cNvSpPr>
            <p:nvPr/>
          </p:nvSpPr>
          <p:spPr bwMode="auto">
            <a:xfrm>
              <a:off x="2065" y="1002"/>
              <a:ext cx="149" cy="245"/>
            </a:xfrm>
            <a:custGeom>
              <a:avLst/>
              <a:gdLst/>
              <a:ahLst/>
              <a:cxnLst>
                <a:cxn ang="0">
                  <a:pos x="134" y="80"/>
                </a:cxn>
                <a:cxn ang="0">
                  <a:pos x="141" y="75"/>
                </a:cxn>
                <a:cxn ang="0">
                  <a:pos x="144" y="69"/>
                </a:cxn>
                <a:cxn ang="0">
                  <a:pos x="146" y="60"/>
                </a:cxn>
                <a:cxn ang="0">
                  <a:pos x="149" y="55"/>
                </a:cxn>
                <a:cxn ang="0">
                  <a:pos x="149" y="46"/>
                </a:cxn>
                <a:cxn ang="0">
                  <a:pos x="149" y="39"/>
                </a:cxn>
                <a:cxn ang="0">
                  <a:pos x="146" y="34"/>
                </a:cxn>
                <a:cxn ang="0">
                  <a:pos x="142" y="25"/>
                </a:cxn>
                <a:cxn ang="0">
                  <a:pos x="141" y="20"/>
                </a:cxn>
                <a:cxn ang="0">
                  <a:pos x="134" y="14"/>
                </a:cxn>
                <a:cxn ang="0">
                  <a:pos x="134" y="14"/>
                </a:cxn>
                <a:cxn ang="0">
                  <a:pos x="128" y="8"/>
                </a:cxn>
                <a:cxn ang="0">
                  <a:pos x="121" y="4"/>
                </a:cxn>
                <a:cxn ang="0">
                  <a:pos x="116" y="2"/>
                </a:cxn>
                <a:cxn ang="0">
                  <a:pos x="109" y="0"/>
                </a:cxn>
                <a:cxn ang="0">
                  <a:pos x="100" y="0"/>
                </a:cxn>
                <a:cxn ang="0">
                  <a:pos x="94" y="0"/>
                </a:cxn>
                <a:cxn ang="0">
                  <a:pos x="86" y="2"/>
                </a:cxn>
                <a:cxn ang="0">
                  <a:pos x="79" y="6"/>
                </a:cxn>
                <a:cxn ang="0">
                  <a:pos x="73" y="8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6" y="14"/>
                </a:cxn>
                <a:cxn ang="0">
                  <a:pos x="63" y="18"/>
                </a:cxn>
                <a:cxn ang="0">
                  <a:pos x="59" y="25"/>
                </a:cxn>
                <a:cxn ang="0">
                  <a:pos x="52" y="31"/>
                </a:cxn>
                <a:cxn ang="0">
                  <a:pos x="46" y="39"/>
                </a:cxn>
                <a:cxn ang="0">
                  <a:pos x="38" y="50"/>
                </a:cxn>
                <a:cxn ang="0">
                  <a:pos x="31" y="60"/>
                </a:cxn>
                <a:cxn ang="0">
                  <a:pos x="23" y="73"/>
                </a:cxn>
                <a:cxn ang="0">
                  <a:pos x="17" y="85"/>
                </a:cxn>
                <a:cxn ang="0">
                  <a:pos x="13" y="101"/>
                </a:cxn>
                <a:cxn ang="0">
                  <a:pos x="13" y="101"/>
                </a:cxn>
                <a:cxn ang="0">
                  <a:pos x="8" y="113"/>
                </a:cxn>
                <a:cxn ang="0">
                  <a:pos x="4" y="126"/>
                </a:cxn>
                <a:cxn ang="0">
                  <a:pos x="4" y="138"/>
                </a:cxn>
                <a:cxn ang="0">
                  <a:pos x="2" y="154"/>
                </a:cxn>
                <a:cxn ang="0">
                  <a:pos x="0" y="166"/>
                </a:cxn>
                <a:cxn ang="0">
                  <a:pos x="0" y="179"/>
                </a:cxn>
                <a:cxn ang="0">
                  <a:pos x="0" y="191"/>
                </a:cxn>
                <a:cxn ang="0">
                  <a:pos x="2" y="205"/>
                </a:cxn>
                <a:cxn ang="0">
                  <a:pos x="4" y="218"/>
                </a:cxn>
                <a:cxn ang="0">
                  <a:pos x="6" y="233"/>
                </a:cxn>
                <a:cxn ang="0">
                  <a:pos x="54" y="242"/>
                </a:cxn>
                <a:cxn ang="0">
                  <a:pos x="54" y="242"/>
                </a:cxn>
                <a:cxn ang="0">
                  <a:pos x="52" y="227"/>
                </a:cxn>
                <a:cxn ang="0">
                  <a:pos x="54" y="212"/>
                </a:cxn>
                <a:cxn ang="0">
                  <a:pos x="54" y="200"/>
                </a:cxn>
                <a:cxn ang="0">
                  <a:pos x="56" y="187"/>
                </a:cxn>
                <a:cxn ang="0">
                  <a:pos x="61" y="174"/>
                </a:cxn>
                <a:cxn ang="0">
                  <a:pos x="65" y="161"/>
                </a:cxn>
                <a:cxn ang="0">
                  <a:pos x="69" y="149"/>
                </a:cxn>
                <a:cxn ang="0">
                  <a:pos x="73" y="140"/>
                </a:cxn>
                <a:cxn ang="0">
                  <a:pos x="79" y="133"/>
                </a:cxn>
                <a:cxn ang="0">
                  <a:pos x="86" y="126"/>
                </a:cxn>
                <a:cxn ang="0">
                  <a:pos x="86" y="126"/>
                </a:cxn>
                <a:cxn ang="0">
                  <a:pos x="100" y="113"/>
                </a:cxn>
                <a:cxn ang="0">
                  <a:pos x="113" y="101"/>
                </a:cxn>
                <a:cxn ang="0">
                  <a:pos x="123" y="90"/>
                </a:cxn>
                <a:cxn ang="0">
                  <a:pos x="132" y="83"/>
                </a:cxn>
                <a:cxn ang="0">
                  <a:pos x="134" y="80"/>
                </a:cxn>
                <a:cxn ang="0">
                  <a:pos x="134" y="80"/>
                </a:cxn>
              </a:cxnLst>
              <a:rect l="0" t="0" r="r" b="b"/>
              <a:pathLst>
                <a:path w="150" h="243">
                  <a:moveTo>
                    <a:pt x="134" y="80"/>
                  </a:moveTo>
                  <a:lnTo>
                    <a:pt x="141" y="75"/>
                  </a:lnTo>
                  <a:lnTo>
                    <a:pt x="144" y="69"/>
                  </a:lnTo>
                  <a:lnTo>
                    <a:pt x="146" y="60"/>
                  </a:lnTo>
                  <a:lnTo>
                    <a:pt x="149" y="55"/>
                  </a:lnTo>
                  <a:lnTo>
                    <a:pt x="149" y="46"/>
                  </a:lnTo>
                  <a:lnTo>
                    <a:pt x="149" y="39"/>
                  </a:lnTo>
                  <a:lnTo>
                    <a:pt x="146" y="34"/>
                  </a:lnTo>
                  <a:lnTo>
                    <a:pt x="142" y="25"/>
                  </a:lnTo>
                  <a:lnTo>
                    <a:pt x="141" y="2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28" y="8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86" y="2"/>
                  </a:lnTo>
                  <a:lnTo>
                    <a:pt x="79" y="6"/>
                  </a:lnTo>
                  <a:lnTo>
                    <a:pt x="73" y="8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3" y="18"/>
                  </a:lnTo>
                  <a:lnTo>
                    <a:pt x="59" y="25"/>
                  </a:lnTo>
                  <a:lnTo>
                    <a:pt x="52" y="31"/>
                  </a:lnTo>
                  <a:lnTo>
                    <a:pt x="46" y="39"/>
                  </a:lnTo>
                  <a:lnTo>
                    <a:pt x="38" y="50"/>
                  </a:lnTo>
                  <a:lnTo>
                    <a:pt x="31" y="60"/>
                  </a:lnTo>
                  <a:lnTo>
                    <a:pt x="23" y="73"/>
                  </a:lnTo>
                  <a:lnTo>
                    <a:pt x="17" y="85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8" y="113"/>
                  </a:lnTo>
                  <a:lnTo>
                    <a:pt x="4" y="126"/>
                  </a:lnTo>
                  <a:lnTo>
                    <a:pt x="4" y="138"/>
                  </a:lnTo>
                  <a:lnTo>
                    <a:pt x="2" y="154"/>
                  </a:lnTo>
                  <a:lnTo>
                    <a:pt x="0" y="166"/>
                  </a:lnTo>
                  <a:lnTo>
                    <a:pt x="0" y="179"/>
                  </a:lnTo>
                  <a:lnTo>
                    <a:pt x="0" y="191"/>
                  </a:lnTo>
                  <a:lnTo>
                    <a:pt x="2" y="205"/>
                  </a:lnTo>
                  <a:lnTo>
                    <a:pt x="4" y="218"/>
                  </a:lnTo>
                  <a:lnTo>
                    <a:pt x="6" y="233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2" y="227"/>
                  </a:lnTo>
                  <a:lnTo>
                    <a:pt x="54" y="212"/>
                  </a:lnTo>
                  <a:lnTo>
                    <a:pt x="54" y="200"/>
                  </a:lnTo>
                  <a:lnTo>
                    <a:pt x="56" y="187"/>
                  </a:lnTo>
                  <a:lnTo>
                    <a:pt x="61" y="174"/>
                  </a:lnTo>
                  <a:lnTo>
                    <a:pt x="65" y="161"/>
                  </a:lnTo>
                  <a:lnTo>
                    <a:pt x="69" y="149"/>
                  </a:lnTo>
                  <a:lnTo>
                    <a:pt x="73" y="140"/>
                  </a:lnTo>
                  <a:lnTo>
                    <a:pt x="79" y="133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100" y="113"/>
                  </a:lnTo>
                  <a:lnTo>
                    <a:pt x="113" y="101"/>
                  </a:lnTo>
                  <a:lnTo>
                    <a:pt x="123" y="90"/>
                  </a:lnTo>
                  <a:lnTo>
                    <a:pt x="132" y="83"/>
                  </a:lnTo>
                  <a:lnTo>
                    <a:pt x="134" y="80"/>
                  </a:lnTo>
                  <a:lnTo>
                    <a:pt x="134" y="8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051"/>
            <p:cNvSpPr>
              <a:spLocks/>
            </p:cNvSpPr>
            <p:nvPr/>
          </p:nvSpPr>
          <p:spPr bwMode="auto">
            <a:xfrm>
              <a:off x="1656" y="1761"/>
              <a:ext cx="96" cy="97"/>
            </a:xfrm>
            <a:custGeom>
              <a:avLst/>
              <a:gdLst/>
              <a:ahLst/>
              <a:cxnLst>
                <a:cxn ang="0">
                  <a:pos x="46" y="95"/>
                </a:cxn>
                <a:cxn ang="0">
                  <a:pos x="60" y="92"/>
                </a:cxn>
                <a:cxn ang="0">
                  <a:pos x="74" y="83"/>
                </a:cxn>
                <a:cxn ang="0">
                  <a:pos x="83" y="74"/>
                </a:cxn>
                <a:cxn ang="0">
                  <a:pos x="90" y="6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90" y="32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0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16" y="8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60"/>
                </a:cxn>
                <a:cxn ang="0">
                  <a:pos x="7" y="76"/>
                </a:cxn>
                <a:cxn ang="0">
                  <a:pos x="18" y="86"/>
                </a:cxn>
                <a:cxn ang="0">
                  <a:pos x="30" y="92"/>
                </a:cxn>
                <a:cxn ang="0">
                  <a:pos x="46" y="95"/>
                </a:cxn>
                <a:cxn ang="0">
                  <a:pos x="46" y="95"/>
                </a:cxn>
              </a:cxnLst>
              <a:rect l="0" t="0" r="r" b="b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  <a:lnTo>
                    <a:pt x="46" y="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052"/>
            <p:cNvSpPr>
              <a:spLocks/>
            </p:cNvSpPr>
            <p:nvPr/>
          </p:nvSpPr>
          <p:spPr bwMode="auto">
            <a:xfrm>
              <a:off x="1656" y="1761"/>
              <a:ext cx="96" cy="97"/>
            </a:xfrm>
            <a:custGeom>
              <a:avLst/>
              <a:gdLst/>
              <a:ahLst/>
              <a:cxnLst>
                <a:cxn ang="0">
                  <a:pos x="46" y="95"/>
                </a:cxn>
                <a:cxn ang="0">
                  <a:pos x="60" y="92"/>
                </a:cxn>
                <a:cxn ang="0">
                  <a:pos x="74" y="83"/>
                </a:cxn>
                <a:cxn ang="0">
                  <a:pos x="83" y="74"/>
                </a:cxn>
                <a:cxn ang="0">
                  <a:pos x="90" y="60"/>
                </a:cxn>
                <a:cxn ang="0">
                  <a:pos x="95" y="46"/>
                </a:cxn>
                <a:cxn ang="0">
                  <a:pos x="95" y="46"/>
                </a:cxn>
                <a:cxn ang="0">
                  <a:pos x="90" y="32"/>
                </a:cxn>
                <a:cxn ang="0">
                  <a:pos x="83" y="18"/>
                </a:cxn>
                <a:cxn ang="0">
                  <a:pos x="74" y="8"/>
                </a:cxn>
                <a:cxn ang="0">
                  <a:pos x="60" y="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0" y="2"/>
                </a:cxn>
                <a:cxn ang="0">
                  <a:pos x="16" y="8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" y="60"/>
                </a:cxn>
                <a:cxn ang="0">
                  <a:pos x="7" y="76"/>
                </a:cxn>
                <a:cxn ang="0">
                  <a:pos x="18" y="86"/>
                </a:cxn>
                <a:cxn ang="0">
                  <a:pos x="30" y="92"/>
                </a:cxn>
                <a:cxn ang="0">
                  <a:pos x="46" y="95"/>
                </a:cxn>
                <a:cxn ang="0">
                  <a:pos x="46" y="95"/>
                </a:cxn>
              </a:cxnLst>
              <a:rect l="0" t="0" r="r" b="b"/>
              <a:pathLst>
                <a:path w="96" h="96">
                  <a:moveTo>
                    <a:pt x="46" y="95"/>
                  </a:moveTo>
                  <a:lnTo>
                    <a:pt x="60" y="92"/>
                  </a:lnTo>
                  <a:lnTo>
                    <a:pt x="74" y="83"/>
                  </a:lnTo>
                  <a:lnTo>
                    <a:pt x="83" y="74"/>
                  </a:lnTo>
                  <a:lnTo>
                    <a:pt x="90" y="60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32"/>
                  </a:lnTo>
                  <a:lnTo>
                    <a:pt x="83" y="18"/>
                  </a:lnTo>
                  <a:lnTo>
                    <a:pt x="74" y="8"/>
                  </a:lnTo>
                  <a:lnTo>
                    <a:pt x="60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0" y="2"/>
                  </a:lnTo>
                  <a:lnTo>
                    <a:pt x="16" y="8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60"/>
                  </a:lnTo>
                  <a:lnTo>
                    <a:pt x="7" y="76"/>
                  </a:lnTo>
                  <a:lnTo>
                    <a:pt x="18" y="86"/>
                  </a:lnTo>
                  <a:lnTo>
                    <a:pt x="30" y="92"/>
                  </a:lnTo>
                  <a:lnTo>
                    <a:pt x="46" y="95"/>
                  </a:lnTo>
                  <a:lnTo>
                    <a:pt x="46" y="9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053"/>
            <p:cNvSpPr>
              <a:spLocks/>
            </p:cNvSpPr>
            <p:nvPr/>
          </p:nvSpPr>
          <p:spPr bwMode="auto">
            <a:xfrm>
              <a:off x="1204" y="917"/>
              <a:ext cx="630" cy="823"/>
            </a:xfrm>
            <a:custGeom>
              <a:avLst/>
              <a:gdLst/>
              <a:ahLst/>
              <a:cxnLst>
                <a:cxn ang="0">
                  <a:pos x="283" y="37"/>
                </a:cxn>
                <a:cxn ang="0">
                  <a:pos x="285" y="20"/>
                </a:cxn>
                <a:cxn ang="0">
                  <a:pos x="279" y="5"/>
                </a:cxn>
                <a:cxn ang="0">
                  <a:pos x="273" y="1"/>
                </a:cxn>
                <a:cxn ang="0">
                  <a:pos x="256" y="0"/>
                </a:cxn>
                <a:cxn ang="0">
                  <a:pos x="241" y="5"/>
                </a:cxn>
                <a:cxn ang="0">
                  <a:pos x="237" y="9"/>
                </a:cxn>
                <a:cxn ang="0">
                  <a:pos x="218" y="33"/>
                </a:cxn>
                <a:cxn ang="0">
                  <a:pos x="186" y="71"/>
                </a:cxn>
                <a:cxn ang="0">
                  <a:pos x="149" y="115"/>
                </a:cxn>
                <a:cxn ang="0">
                  <a:pos x="115" y="155"/>
                </a:cxn>
                <a:cxn ang="0">
                  <a:pos x="101" y="170"/>
                </a:cxn>
                <a:cxn ang="0">
                  <a:pos x="75" y="206"/>
                </a:cxn>
                <a:cxn ang="0">
                  <a:pos x="48" y="258"/>
                </a:cxn>
                <a:cxn ang="0">
                  <a:pos x="23" y="319"/>
                </a:cxn>
                <a:cxn ang="0">
                  <a:pos x="3" y="385"/>
                </a:cxn>
                <a:cxn ang="0">
                  <a:pos x="0" y="446"/>
                </a:cxn>
                <a:cxn ang="0">
                  <a:pos x="2" y="476"/>
                </a:cxn>
                <a:cxn ang="0">
                  <a:pos x="9" y="535"/>
                </a:cxn>
                <a:cxn ang="0">
                  <a:pos x="25" y="591"/>
                </a:cxn>
                <a:cxn ang="0">
                  <a:pos x="46" y="642"/>
                </a:cxn>
                <a:cxn ang="0">
                  <a:pos x="75" y="685"/>
                </a:cxn>
                <a:cxn ang="0">
                  <a:pos x="92" y="704"/>
                </a:cxn>
                <a:cxn ang="0">
                  <a:pos x="131" y="734"/>
                </a:cxn>
                <a:cxn ang="0">
                  <a:pos x="178" y="766"/>
                </a:cxn>
                <a:cxn ang="0">
                  <a:pos x="230" y="794"/>
                </a:cxn>
                <a:cxn ang="0">
                  <a:pos x="290" y="813"/>
                </a:cxn>
                <a:cxn ang="0">
                  <a:pos x="357" y="822"/>
                </a:cxn>
                <a:cxn ang="0">
                  <a:pos x="391" y="822"/>
                </a:cxn>
                <a:cxn ang="0">
                  <a:pos x="444" y="822"/>
                </a:cxn>
                <a:cxn ang="0">
                  <a:pos x="483" y="817"/>
                </a:cxn>
                <a:cxn ang="0">
                  <a:pos x="518" y="810"/>
                </a:cxn>
                <a:cxn ang="0">
                  <a:pos x="547" y="803"/>
                </a:cxn>
                <a:cxn ang="0">
                  <a:pos x="628" y="697"/>
                </a:cxn>
                <a:cxn ang="0">
                  <a:pos x="610" y="704"/>
                </a:cxn>
                <a:cxn ang="0">
                  <a:pos x="573" y="714"/>
                </a:cxn>
                <a:cxn ang="0">
                  <a:pos x="529" y="725"/>
                </a:cxn>
                <a:cxn ang="0">
                  <a:pos x="486" y="733"/>
                </a:cxn>
                <a:cxn ang="0">
                  <a:pos x="444" y="737"/>
                </a:cxn>
                <a:cxn ang="0">
                  <a:pos x="423" y="734"/>
                </a:cxn>
                <a:cxn ang="0">
                  <a:pos x="380" y="729"/>
                </a:cxn>
                <a:cxn ang="0">
                  <a:pos x="329" y="711"/>
                </a:cxn>
                <a:cxn ang="0">
                  <a:pos x="279" y="688"/>
                </a:cxn>
                <a:cxn ang="0">
                  <a:pos x="230" y="660"/>
                </a:cxn>
                <a:cxn ang="0">
                  <a:pos x="193" y="628"/>
                </a:cxn>
                <a:cxn ang="0">
                  <a:pos x="177" y="611"/>
                </a:cxn>
                <a:cxn ang="0">
                  <a:pos x="147" y="575"/>
                </a:cxn>
                <a:cxn ang="0">
                  <a:pos x="119" y="533"/>
                </a:cxn>
                <a:cxn ang="0">
                  <a:pos x="98" y="489"/>
                </a:cxn>
                <a:cxn ang="0">
                  <a:pos x="87" y="440"/>
                </a:cxn>
                <a:cxn ang="0">
                  <a:pos x="87" y="416"/>
                </a:cxn>
                <a:cxn ang="0">
                  <a:pos x="92" y="364"/>
                </a:cxn>
                <a:cxn ang="0">
                  <a:pos x="101" y="316"/>
                </a:cxn>
                <a:cxn ang="0">
                  <a:pos x="111" y="271"/>
                </a:cxn>
                <a:cxn ang="0">
                  <a:pos x="126" y="235"/>
                </a:cxn>
                <a:cxn ang="0">
                  <a:pos x="142" y="206"/>
                </a:cxn>
                <a:cxn ang="0">
                  <a:pos x="153" y="193"/>
                </a:cxn>
                <a:cxn ang="0">
                  <a:pos x="184" y="155"/>
                </a:cxn>
                <a:cxn ang="0">
                  <a:pos x="223" y="111"/>
                </a:cxn>
                <a:cxn ang="0">
                  <a:pos x="256" y="73"/>
                </a:cxn>
                <a:cxn ang="0">
                  <a:pos x="276" y="48"/>
                </a:cxn>
                <a:cxn ang="0">
                  <a:pos x="279" y="44"/>
                </a:cxn>
              </a:cxnLst>
              <a:rect l="0" t="0" r="r" b="b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  <a:lnTo>
                    <a:pt x="279" y="4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054"/>
            <p:cNvSpPr>
              <a:spLocks/>
            </p:cNvSpPr>
            <p:nvPr/>
          </p:nvSpPr>
          <p:spPr bwMode="auto">
            <a:xfrm>
              <a:off x="1204" y="917"/>
              <a:ext cx="630" cy="823"/>
            </a:xfrm>
            <a:custGeom>
              <a:avLst/>
              <a:gdLst/>
              <a:ahLst/>
              <a:cxnLst>
                <a:cxn ang="0">
                  <a:pos x="283" y="37"/>
                </a:cxn>
                <a:cxn ang="0">
                  <a:pos x="285" y="20"/>
                </a:cxn>
                <a:cxn ang="0">
                  <a:pos x="279" y="5"/>
                </a:cxn>
                <a:cxn ang="0">
                  <a:pos x="273" y="1"/>
                </a:cxn>
                <a:cxn ang="0">
                  <a:pos x="256" y="0"/>
                </a:cxn>
                <a:cxn ang="0">
                  <a:pos x="241" y="5"/>
                </a:cxn>
                <a:cxn ang="0">
                  <a:pos x="237" y="9"/>
                </a:cxn>
                <a:cxn ang="0">
                  <a:pos x="218" y="33"/>
                </a:cxn>
                <a:cxn ang="0">
                  <a:pos x="186" y="71"/>
                </a:cxn>
                <a:cxn ang="0">
                  <a:pos x="149" y="115"/>
                </a:cxn>
                <a:cxn ang="0">
                  <a:pos x="115" y="155"/>
                </a:cxn>
                <a:cxn ang="0">
                  <a:pos x="101" y="170"/>
                </a:cxn>
                <a:cxn ang="0">
                  <a:pos x="75" y="206"/>
                </a:cxn>
                <a:cxn ang="0">
                  <a:pos x="48" y="258"/>
                </a:cxn>
                <a:cxn ang="0">
                  <a:pos x="23" y="319"/>
                </a:cxn>
                <a:cxn ang="0">
                  <a:pos x="3" y="385"/>
                </a:cxn>
                <a:cxn ang="0">
                  <a:pos x="0" y="446"/>
                </a:cxn>
                <a:cxn ang="0">
                  <a:pos x="2" y="476"/>
                </a:cxn>
                <a:cxn ang="0">
                  <a:pos x="9" y="535"/>
                </a:cxn>
                <a:cxn ang="0">
                  <a:pos x="25" y="591"/>
                </a:cxn>
                <a:cxn ang="0">
                  <a:pos x="46" y="642"/>
                </a:cxn>
                <a:cxn ang="0">
                  <a:pos x="75" y="685"/>
                </a:cxn>
                <a:cxn ang="0">
                  <a:pos x="92" y="704"/>
                </a:cxn>
                <a:cxn ang="0">
                  <a:pos x="131" y="734"/>
                </a:cxn>
                <a:cxn ang="0">
                  <a:pos x="178" y="766"/>
                </a:cxn>
                <a:cxn ang="0">
                  <a:pos x="230" y="794"/>
                </a:cxn>
                <a:cxn ang="0">
                  <a:pos x="290" y="813"/>
                </a:cxn>
                <a:cxn ang="0">
                  <a:pos x="357" y="822"/>
                </a:cxn>
                <a:cxn ang="0">
                  <a:pos x="391" y="822"/>
                </a:cxn>
                <a:cxn ang="0">
                  <a:pos x="444" y="822"/>
                </a:cxn>
                <a:cxn ang="0">
                  <a:pos x="483" y="817"/>
                </a:cxn>
                <a:cxn ang="0">
                  <a:pos x="518" y="810"/>
                </a:cxn>
                <a:cxn ang="0">
                  <a:pos x="547" y="803"/>
                </a:cxn>
                <a:cxn ang="0">
                  <a:pos x="628" y="697"/>
                </a:cxn>
                <a:cxn ang="0">
                  <a:pos x="610" y="704"/>
                </a:cxn>
                <a:cxn ang="0">
                  <a:pos x="573" y="714"/>
                </a:cxn>
                <a:cxn ang="0">
                  <a:pos x="529" y="725"/>
                </a:cxn>
                <a:cxn ang="0">
                  <a:pos x="486" y="733"/>
                </a:cxn>
                <a:cxn ang="0">
                  <a:pos x="444" y="737"/>
                </a:cxn>
                <a:cxn ang="0">
                  <a:pos x="423" y="734"/>
                </a:cxn>
                <a:cxn ang="0">
                  <a:pos x="380" y="729"/>
                </a:cxn>
                <a:cxn ang="0">
                  <a:pos x="329" y="711"/>
                </a:cxn>
                <a:cxn ang="0">
                  <a:pos x="279" y="688"/>
                </a:cxn>
                <a:cxn ang="0">
                  <a:pos x="230" y="660"/>
                </a:cxn>
                <a:cxn ang="0">
                  <a:pos x="193" y="628"/>
                </a:cxn>
                <a:cxn ang="0">
                  <a:pos x="177" y="611"/>
                </a:cxn>
                <a:cxn ang="0">
                  <a:pos x="147" y="575"/>
                </a:cxn>
                <a:cxn ang="0">
                  <a:pos x="119" y="533"/>
                </a:cxn>
                <a:cxn ang="0">
                  <a:pos x="98" y="489"/>
                </a:cxn>
                <a:cxn ang="0">
                  <a:pos x="87" y="440"/>
                </a:cxn>
                <a:cxn ang="0">
                  <a:pos x="87" y="416"/>
                </a:cxn>
                <a:cxn ang="0">
                  <a:pos x="92" y="364"/>
                </a:cxn>
                <a:cxn ang="0">
                  <a:pos x="101" y="316"/>
                </a:cxn>
                <a:cxn ang="0">
                  <a:pos x="111" y="271"/>
                </a:cxn>
                <a:cxn ang="0">
                  <a:pos x="126" y="235"/>
                </a:cxn>
                <a:cxn ang="0">
                  <a:pos x="142" y="206"/>
                </a:cxn>
                <a:cxn ang="0">
                  <a:pos x="153" y="193"/>
                </a:cxn>
                <a:cxn ang="0">
                  <a:pos x="184" y="155"/>
                </a:cxn>
                <a:cxn ang="0">
                  <a:pos x="223" y="111"/>
                </a:cxn>
                <a:cxn ang="0">
                  <a:pos x="256" y="73"/>
                </a:cxn>
                <a:cxn ang="0">
                  <a:pos x="276" y="48"/>
                </a:cxn>
                <a:cxn ang="0">
                  <a:pos x="279" y="44"/>
                </a:cxn>
              </a:cxnLst>
              <a:rect l="0" t="0" r="r" b="b"/>
              <a:pathLst>
                <a:path w="629" h="823">
                  <a:moveTo>
                    <a:pt x="279" y="44"/>
                  </a:moveTo>
                  <a:lnTo>
                    <a:pt x="283" y="37"/>
                  </a:lnTo>
                  <a:lnTo>
                    <a:pt x="285" y="28"/>
                  </a:lnTo>
                  <a:lnTo>
                    <a:pt x="285" y="20"/>
                  </a:lnTo>
                  <a:lnTo>
                    <a:pt x="283" y="14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3" y="1"/>
                  </a:lnTo>
                  <a:lnTo>
                    <a:pt x="265" y="0"/>
                  </a:lnTo>
                  <a:lnTo>
                    <a:pt x="256" y="0"/>
                  </a:lnTo>
                  <a:lnTo>
                    <a:pt x="248" y="1"/>
                  </a:lnTo>
                  <a:lnTo>
                    <a:pt x="241" y="5"/>
                  </a:lnTo>
                  <a:lnTo>
                    <a:pt x="241" y="5"/>
                  </a:lnTo>
                  <a:lnTo>
                    <a:pt x="237" y="9"/>
                  </a:lnTo>
                  <a:lnTo>
                    <a:pt x="230" y="18"/>
                  </a:lnTo>
                  <a:lnTo>
                    <a:pt x="218" y="33"/>
                  </a:lnTo>
                  <a:lnTo>
                    <a:pt x="203" y="51"/>
                  </a:lnTo>
                  <a:lnTo>
                    <a:pt x="186" y="71"/>
                  </a:lnTo>
                  <a:lnTo>
                    <a:pt x="168" y="92"/>
                  </a:lnTo>
                  <a:lnTo>
                    <a:pt x="149" y="115"/>
                  </a:lnTo>
                  <a:lnTo>
                    <a:pt x="129" y="136"/>
                  </a:lnTo>
                  <a:lnTo>
                    <a:pt x="115" y="155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90" y="185"/>
                  </a:lnTo>
                  <a:lnTo>
                    <a:pt x="75" y="206"/>
                  </a:lnTo>
                  <a:lnTo>
                    <a:pt x="62" y="231"/>
                  </a:lnTo>
                  <a:lnTo>
                    <a:pt x="48" y="258"/>
                  </a:lnTo>
                  <a:lnTo>
                    <a:pt x="35" y="288"/>
                  </a:lnTo>
                  <a:lnTo>
                    <a:pt x="23" y="319"/>
                  </a:lnTo>
                  <a:lnTo>
                    <a:pt x="12" y="353"/>
                  </a:lnTo>
                  <a:lnTo>
                    <a:pt x="3" y="385"/>
                  </a:lnTo>
                  <a:lnTo>
                    <a:pt x="0" y="416"/>
                  </a:lnTo>
                  <a:lnTo>
                    <a:pt x="0" y="446"/>
                  </a:lnTo>
                  <a:lnTo>
                    <a:pt x="0" y="446"/>
                  </a:lnTo>
                  <a:lnTo>
                    <a:pt x="2" y="476"/>
                  </a:lnTo>
                  <a:lnTo>
                    <a:pt x="3" y="505"/>
                  </a:lnTo>
                  <a:lnTo>
                    <a:pt x="9" y="535"/>
                  </a:lnTo>
                  <a:lnTo>
                    <a:pt x="16" y="564"/>
                  </a:lnTo>
                  <a:lnTo>
                    <a:pt x="25" y="591"/>
                  </a:lnTo>
                  <a:lnTo>
                    <a:pt x="32" y="617"/>
                  </a:lnTo>
                  <a:lnTo>
                    <a:pt x="46" y="642"/>
                  </a:lnTo>
                  <a:lnTo>
                    <a:pt x="58" y="665"/>
                  </a:lnTo>
                  <a:lnTo>
                    <a:pt x="75" y="685"/>
                  </a:lnTo>
                  <a:lnTo>
                    <a:pt x="92" y="704"/>
                  </a:lnTo>
                  <a:lnTo>
                    <a:pt x="92" y="704"/>
                  </a:lnTo>
                  <a:lnTo>
                    <a:pt x="111" y="718"/>
                  </a:lnTo>
                  <a:lnTo>
                    <a:pt x="131" y="734"/>
                  </a:lnTo>
                  <a:lnTo>
                    <a:pt x="155" y="752"/>
                  </a:lnTo>
                  <a:lnTo>
                    <a:pt x="178" y="766"/>
                  </a:lnTo>
                  <a:lnTo>
                    <a:pt x="203" y="782"/>
                  </a:lnTo>
                  <a:lnTo>
                    <a:pt x="230" y="794"/>
                  </a:lnTo>
                  <a:lnTo>
                    <a:pt x="260" y="805"/>
                  </a:lnTo>
                  <a:lnTo>
                    <a:pt x="290" y="813"/>
                  </a:lnTo>
                  <a:lnTo>
                    <a:pt x="322" y="819"/>
                  </a:lnTo>
                  <a:lnTo>
                    <a:pt x="357" y="822"/>
                  </a:lnTo>
                  <a:lnTo>
                    <a:pt x="357" y="822"/>
                  </a:lnTo>
                  <a:lnTo>
                    <a:pt x="391" y="822"/>
                  </a:lnTo>
                  <a:lnTo>
                    <a:pt x="419" y="822"/>
                  </a:lnTo>
                  <a:lnTo>
                    <a:pt x="444" y="822"/>
                  </a:lnTo>
                  <a:lnTo>
                    <a:pt x="465" y="819"/>
                  </a:lnTo>
                  <a:lnTo>
                    <a:pt x="483" y="817"/>
                  </a:lnTo>
                  <a:lnTo>
                    <a:pt x="501" y="813"/>
                  </a:lnTo>
                  <a:lnTo>
                    <a:pt x="518" y="810"/>
                  </a:lnTo>
                  <a:lnTo>
                    <a:pt x="532" y="807"/>
                  </a:lnTo>
                  <a:lnTo>
                    <a:pt x="547" y="803"/>
                  </a:lnTo>
                  <a:lnTo>
                    <a:pt x="562" y="798"/>
                  </a:lnTo>
                  <a:lnTo>
                    <a:pt x="628" y="697"/>
                  </a:lnTo>
                  <a:lnTo>
                    <a:pt x="628" y="697"/>
                  </a:lnTo>
                  <a:lnTo>
                    <a:pt x="610" y="704"/>
                  </a:lnTo>
                  <a:lnTo>
                    <a:pt x="591" y="710"/>
                  </a:lnTo>
                  <a:lnTo>
                    <a:pt x="573" y="714"/>
                  </a:lnTo>
                  <a:lnTo>
                    <a:pt x="552" y="720"/>
                  </a:lnTo>
                  <a:lnTo>
                    <a:pt x="529" y="725"/>
                  </a:lnTo>
                  <a:lnTo>
                    <a:pt x="507" y="729"/>
                  </a:lnTo>
                  <a:lnTo>
                    <a:pt x="486" y="733"/>
                  </a:lnTo>
                  <a:lnTo>
                    <a:pt x="465" y="734"/>
                  </a:lnTo>
                  <a:lnTo>
                    <a:pt x="444" y="737"/>
                  </a:lnTo>
                  <a:lnTo>
                    <a:pt x="423" y="734"/>
                  </a:lnTo>
                  <a:lnTo>
                    <a:pt x="423" y="734"/>
                  </a:lnTo>
                  <a:lnTo>
                    <a:pt x="404" y="733"/>
                  </a:lnTo>
                  <a:lnTo>
                    <a:pt x="380" y="729"/>
                  </a:lnTo>
                  <a:lnTo>
                    <a:pt x="355" y="720"/>
                  </a:lnTo>
                  <a:lnTo>
                    <a:pt x="329" y="711"/>
                  </a:lnTo>
                  <a:lnTo>
                    <a:pt x="304" y="701"/>
                  </a:lnTo>
                  <a:lnTo>
                    <a:pt x="279" y="688"/>
                  </a:lnTo>
                  <a:lnTo>
                    <a:pt x="254" y="674"/>
                  </a:lnTo>
                  <a:lnTo>
                    <a:pt x="230" y="660"/>
                  </a:lnTo>
                  <a:lnTo>
                    <a:pt x="210" y="644"/>
                  </a:lnTo>
                  <a:lnTo>
                    <a:pt x="193" y="628"/>
                  </a:lnTo>
                  <a:lnTo>
                    <a:pt x="193" y="628"/>
                  </a:lnTo>
                  <a:lnTo>
                    <a:pt x="177" y="611"/>
                  </a:lnTo>
                  <a:lnTo>
                    <a:pt x="161" y="593"/>
                  </a:lnTo>
                  <a:lnTo>
                    <a:pt x="147" y="575"/>
                  </a:lnTo>
                  <a:lnTo>
                    <a:pt x="131" y="554"/>
                  </a:lnTo>
                  <a:lnTo>
                    <a:pt x="119" y="533"/>
                  </a:lnTo>
                  <a:lnTo>
                    <a:pt x="108" y="512"/>
                  </a:lnTo>
                  <a:lnTo>
                    <a:pt x="98" y="489"/>
                  </a:lnTo>
                  <a:lnTo>
                    <a:pt x="92" y="466"/>
                  </a:lnTo>
                  <a:lnTo>
                    <a:pt x="87" y="440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90" y="390"/>
                  </a:lnTo>
                  <a:lnTo>
                    <a:pt x="92" y="364"/>
                  </a:lnTo>
                  <a:lnTo>
                    <a:pt x="96" y="339"/>
                  </a:lnTo>
                  <a:lnTo>
                    <a:pt x="101" y="316"/>
                  </a:lnTo>
                  <a:lnTo>
                    <a:pt x="106" y="293"/>
                  </a:lnTo>
                  <a:lnTo>
                    <a:pt x="111" y="271"/>
                  </a:lnTo>
                  <a:lnTo>
                    <a:pt x="119" y="252"/>
                  </a:lnTo>
                  <a:lnTo>
                    <a:pt x="126" y="235"/>
                  </a:lnTo>
                  <a:lnTo>
                    <a:pt x="134" y="221"/>
                  </a:lnTo>
                  <a:lnTo>
                    <a:pt x="142" y="206"/>
                  </a:lnTo>
                  <a:lnTo>
                    <a:pt x="142" y="206"/>
                  </a:lnTo>
                  <a:lnTo>
                    <a:pt x="153" y="193"/>
                  </a:lnTo>
                  <a:lnTo>
                    <a:pt x="168" y="176"/>
                  </a:lnTo>
                  <a:lnTo>
                    <a:pt x="184" y="155"/>
                  </a:lnTo>
                  <a:lnTo>
                    <a:pt x="203" y="134"/>
                  </a:lnTo>
                  <a:lnTo>
                    <a:pt x="223" y="111"/>
                  </a:lnTo>
                  <a:lnTo>
                    <a:pt x="239" y="90"/>
                  </a:lnTo>
                  <a:lnTo>
                    <a:pt x="256" y="73"/>
                  </a:lnTo>
                  <a:lnTo>
                    <a:pt x="269" y="56"/>
                  </a:lnTo>
                  <a:lnTo>
                    <a:pt x="276" y="48"/>
                  </a:lnTo>
                  <a:lnTo>
                    <a:pt x="279" y="44"/>
                  </a:lnTo>
                  <a:lnTo>
                    <a:pt x="279" y="4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055"/>
            <p:cNvSpPr>
              <a:spLocks/>
            </p:cNvSpPr>
            <p:nvPr/>
          </p:nvSpPr>
          <p:spPr bwMode="auto">
            <a:xfrm>
              <a:off x="1924" y="1356"/>
              <a:ext cx="2663" cy="2058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579" y="1888"/>
                </a:cxn>
                <a:cxn ang="0">
                  <a:pos x="2579" y="1888"/>
                </a:cxn>
                <a:cxn ang="0">
                  <a:pos x="2590" y="1906"/>
                </a:cxn>
                <a:cxn ang="0">
                  <a:pos x="2598" y="1920"/>
                </a:cxn>
                <a:cxn ang="0">
                  <a:pos x="2609" y="1937"/>
                </a:cxn>
                <a:cxn ang="0">
                  <a:pos x="2618" y="1954"/>
                </a:cxn>
                <a:cxn ang="0">
                  <a:pos x="2625" y="1971"/>
                </a:cxn>
                <a:cxn ang="0">
                  <a:pos x="2634" y="1987"/>
                </a:cxn>
                <a:cxn ang="0">
                  <a:pos x="2643" y="2007"/>
                </a:cxn>
                <a:cxn ang="0">
                  <a:pos x="2648" y="2024"/>
                </a:cxn>
                <a:cxn ang="0">
                  <a:pos x="2653" y="2040"/>
                </a:cxn>
                <a:cxn ang="0">
                  <a:pos x="2660" y="2056"/>
                </a:cxn>
                <a:cxn ang="0">
                  <a:pos x="2660" y="2056"/>
                </a:cxn>
                <a:cxn ang="0">
                  <a:pos x="2643" y="2056"/>
                </a:cxn>
                <a:cxn ang="0">
                  <a:pos x="2625" y="2053"/>
                </a:cxn>
                <a:cxn ang="0">
                  <a:pos x="2607" y="2051"/>
                </a:cxn>
                <a:cxn ang="0">
                  <a:pos x="2588" y="2049"/>
                </a:cxn>
                <a:cxn ang="0">
                  <a:pos x="2570" y="2047"/>
                </a:cxn>
                <a:cxn ang="0">
                  <a:pos x="2552" y="2042"/>
                </a:cxn>
                <a:cxn ang="0">
                  <a:pos x="2533" y="2038"/>
                </a:cxn>
                <a:cxn ang="0">
                  <a:pos x="2514" y="2033"/>
                </a:cxn>
                <a:cxn ang="0">
                  <a:pos x="2494" y="2028"/>
                </a:cxn>
                <a:cxn ang="0">
                  <a:pos x="2478" y="2024"/>
                </a:cxn>
                <a:cxn ang="0">
                  <a:pos x="0" y="195"/>
                </a:cxn>
                <a:cxn ang="0">
                  <a:pos x="149" y="0"/>
                </a:cxn>
                <a:cxn ang="0">
                  <a:pos x="149" y="0"/>
                </a:cxn>
              </a:cxnLst>
              <a:rect l="0" t="0" r="r" b="b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  <a:lnTo>
                    <a:pt x="14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56"/>
            <p:cNvSpPr>
              <a:spLocks/>
            </p:cNvSpPr>
            <p:nvPr/>
          </p:nvSpPr>
          <p:spPr bwMode="auto">
            <a:xfrm>
              <a:off x="1924" y="1356"/>
              <a:ext cx="2663" cy="2058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579" y="1888"/>
                </a:cxn>
                <a:cxn ang="0">
                  <a:pos x="2579" y="1888"/>
                </a:cxn>
                <a:cxn ang="0">
                  <a:pos x="2590" y="1906"/>
                </a:cxn>
                <a:cxn ang="0">
                  <a:pos x="2598" y="1920"/>
                </a:cxn>
                <a:cxn ang="0">
                  <a:pos x="2609" y="1937"/>
                </a:cxn>
                <a:cxn ang="0">
                  <a:pos x="2618" y="1954"/>
                </a:cxn>
                <a:cxn ang="0">
                  <a:pos x="2625" y="1971"/>
                </a:cxn>
                <a:cxn ang="0">
                  <a:pos x="2634" y="1987"/>
                </a:cxn>
                <a:cxn ang="0">
                  <a:pos x="2643" y="2007"/>
                </a:cxn>
                <a:cxn ang="0">
                  <a:pos x="2648" y="2024"/>
                </a:cxn>
                <a:cxn ang="0">
                  <a:pos x="2653" y="2040"/>
                </a:cxn>
                <a:cxn ang="0">
                  <a:pos x="2660" y="2056"/>
                </a:cxn>
                <a:cxn ang="0">
                  <a:pos x="2660" y="2056"/>
                </a:cxn>
                <a:cxn ang="0">
                  <a:pos x="2643" y="2056"/>
                </a:cxn>
                <a:cxn ang="0">
                  <a:pos x="2625" y="2053"/>
                </a:cxn>
                <a:cxn ang="0">
                  <a:pos x="2607" y="2051"/>
                </a:cxn>
                <a:cxn ang="0">
                  <a:pos x="2588" y="2049"/>
                </a:cxn>
                <a:cxn ang="0">
                  <a:pos x="2570" y="2047"/>
                </a:cxn>
                <a:cxn ang="0">
                  <a:pos x="2552" y="2042"/>
                </a:cxn>
                <a:cxn ang="0">
                  <a:pos x="2533" y="2038"/>
                </a:cxn>
                <a:cxn ang="0">
                  <a:pos x="2514" y="2033"/>
                </a:cxn>
                <a:cxn ang="0">
                  <a:pos x="2494" y="2028"/>
                </a:cxn>
                <a:cxn ang="0">
                  <a:pos x="2478" y="2024"/>
                </a:cxn>
                <a:cxn ang="0">
                  <a:pos x="0" y="195"/>
                </a:cxn>
                <a:cxn ang="0">
                  <a:pos x="149" y="0"/>
                </a:cxn>
                <a:cxn ang="0">
                  <a:pos x="149" y="0"/>
                </a:cxn>
              </a:cxnLst>
              <a:rect l="0" t="0" r="r" b="b"/>
              <a:pathLst>
                <a:path w="2661" h="2057">
                  <a:moveTo>
                    <a:pt x="149" y="0"/>
                  </a:moveTo>
                  <a:lnTo>
                    <a:pt x="2579" y="1888"/>
                  </a:lnTo>
                  <a:lnTo>
                    <a:pt x="2579" y="1888"/>
                  </a:lnTo>
                  <a:lnTo>
                    <a:pt x="2590" y="1906"/>
                  </a:lnTo>
                  <a:lnTo>
                    <a:pt x="2598" y="1920"/>
                  </a:lnTo>
                  <a:lnTo>
                    <a:pt x="2609" y="1937"/>
                  </a:lnTo>
                  <a:lnTo>
                    <a:pt x="2618" y="1954"/>
                  </a:lnTo>
                  <a:lnTo>
                    <a:pt x="2625" y="1971"/>
                  </a:lnTo>
                  <a:lnTo>
                    <a:pt x="2634" y="1987"/>
                  </a:lnTo>
                  <a:lnTo>
                    <a:pt x="2643" y="2007"/>
                  </a:lnTo>
                  <a:lnTo>
                    <a:pt x="2648" y="2024"/>
                  </a:lnTo>
                  <a:lnTo>
                    <a:pt x="2653" y="2040"/>
                  </a:lnTo>
                  <a:lnTo>
                    <a:pt x="2660" y="2056"/>
                  </a:lnTo>
                  <a:lnTo>
                    <a:pt x="2660" y="2056"/>
                  </a:lnTo>
                  <a:lnTo>
                    <a:pt x="2643" y="2056"/>
                  </a:lnTo>
                  <a:lnTo>
                    <a:pt x="2625" y="2053"/>
                  </a:lnTo>
                  <a:lnTo>
                    <a:pt x="2607" y="2051"/>
                  </a:lnTo>
                  <a:lnTo>
                    <a:pt x="2588" y="2049"/>
                  </a:lnTo>
                  <a:lnTo>
                    <a:pt x="2570" y="2047"/>
                  </a:lnTo>
                  <a:lnTo>
                    <a:pt x="2552" y="2042"/>
                  </a:lnTo>
                  <a:lnTo>
                    <a:pt x="2533" y="2038"/>
                  </a:lnTo>
                  <a:lnTo>
                    <a:pt x="2514" y="2033"/>
                  </a:lnTo>
                  <a:lnTo>
                    <a:pt x="2494" y="2028"/>
                  </a:lnTo>
                  <a:lnTo>
                    <a:pt x="2478" y="2024"/>
                  </a:lnTo>
                  <a:lnTo>
                    <a:pt x="0" y="195"/>
                  </a:lnTo>
                  <a:lnTo>
                    <a:pt x="149" y="0"/>
                  </a:lnTo>
                  <a:lnTo>
                    <a:pt x="149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57"/>
            <p:cNvSpPr>
              <a:spLocks/>
            </p:cNvSpPr>
            <p:nvPr/>
          </p:nvSpPr>
          <p:spPr bwMode="auto">
            <a:xfrm>
              <a:off x="2299" y="1671"/>
              <a:ext cx="328" cy="232"/>
            </a:xfrm>
            <a:custGeom>
              <a:avLst/>
              <a:gdLst/>
              <a:ahLst/>
              <a:cxnLst>
                <a:cxn ang="0">
                  <a:pos x="109" y="228"/>
                </a:cxn>
                <a:cxn ang="0">
                  <a:pos x="109" y="225"/>
                </a:cxn>
                <a:cxn ang="0">
                  <a:pos x="111" y="220"/>
                </a:cxn>
                <a:cxn ang="0">
                  <a:pos x="115" y="211"/>
                </a:cxn>
                <a:cxn ang="0">
                  <a:pos x="119" y="202"/>
                </a:cxn>
                <a:cxn ang="0">
                  <a:pos x="126" y="190"/>
                </a:cxn>
                <a:cxn ang="0">
                  <a:pos x="132" y="177"/>
                </a:cxn>
                <a:cxn ang="0">
                  <a:pos x="140" y="164"/>
                </a:cxn>
                <a:cxn ang="0">
                  <a:pos x="149" y="153"/>
                </a:cxn>
                <a:cxn ang="0">
                  <a:pos x="157" y="143"/>
                </a:cxn>
                <a:cxn ang="0">
                  <a:pos x="167" y="135"/>
                </a:cxn>
                <a:cxn ang="0">
                  <a:pos x="167" y="135"/>
                </a:cxn>
                <a:cxn ang="0">
                  <a:pos x="181" y="128"/>
                </a:cxn>
                <a:cxn ang="0">
                  <a:pos x="197" y="122"/>
                </a:cxn>
                <a:cxn ang="0">
                  <a:pos x="216" y="120"/>
                </a:cxn>
                <a:cxn ang="0">
                  <a:pos x="239" y="118"/>
                </a:cxn>
                <a:cxn ang="0">
                  <a:pos x="261" y="116"/>
                </a:cxn>
                <a:cxn ang="0">
                  <a:pos x="281" y="116"/>
                </a:cxn>
                <a:cxn ang="0">
                  <a:pos x="300" y="116"/>
                </a:cxn>
                <a:cxn ang="0">
                  <a:pos x="314" y="116"/>
                </a:cxn>
                <a:cxn ang="0">
                  <a:pos x="323" y="116"/>
                </a:cxn>
                <a:cxn ang="0">
                  <a:pos x="328" y="118"/>
                </a:cxn>
                <a:cxn ang="0">
                  <a:pos x="167" y="0"/>
                </a:cxn>
                <a:cxn ang="0">
                  <a:pos x="0" y="151"/>
                </a:cxn>
                <a:cxn ang="0">
                  <a:pos x="109" y="228"/>
                </a:cxn>
                <a:cxn ang="0">
                  <a:pos x="109" y="228"/>
                </a:cxn>
              </a:cxnLst>
              <a:rect l="0" t="0" r="r" b="b"/>
              <a:pathLst>
                <a:path w="329" h="229">
                  <a:moveTo>
                    <a:pt x="109" y="228"/>
                  </a:moveTo>
                  <a:lnTo>
                    <a:pt x="109" y="225"/>
                  </a:lnTo>
                  <a:lnTo>
                    <a:pt x="111" y="220"/>
                  </a:lnTo>
                  <a:lnTo>
                    <a:pt x="115" y="211"/>
                  </a:lnTo>
                  <a:lnTo>
                    <a:pt x="119" y="202"/>
                  </a:lnTo>
                  <a:lnTo>
                    <a:pt x="126" y="190"/>
                  </a:lnTo>
                  <a:lnTo>
                    <a:pt x="132" y="177"/>
                  </a:lnTo>
                  <a:lnTo>
                    <a:pt x="140" y="164"/>
                  </a:lnTo>
                  <a:lnTo>
                    <a:pt x="149" y="153"/>
                  </a:lnTo>
                  <a:lnTo>
                    <a:pt x="157" y="143"/>
                  </a:lnTo>
                  <a:lnTo>
                    <a:pt x="167" y="135"/>
                  </a:lnTo>
                  <a:lnTo>
                    <a:pt x="167" y="135"/>
                  </a:lnTo>
                  <a:lnTo>
                    <a:pt x="181" y="128"/>
                  </a:lnTo>
                  <a:lnTo>
                    <a:pt x="197" y="122"/>
                  </a:lnTo>
                  <a:lnTo>
                    <a:pt x="216" y="120"/>
                  </a:lnTo>
                  <a:lnTo>
                    <a:pt x="239" y="118"/>
                  </a:lnTo>
                  <a:lnTo>
                    <a:pt x="261" y="116"/>
                  </a:lnTo>
                  <a:lnTo>
                    <a:pt x="281" y="116"/>
                  </a:lnTo>
                  <a:lnTo>
                    <a:pt x="300" y="116"/>
                  </a:lnTo>
                  <a:lnTo>
                    <a:pt x="314" y="116"/>
                  </a:lnTo>
                  <a:lnTo>
                    <a:pt x="323" y="116"/>
                  </a:lnTo>
                  <a:lnTo>
                    <a:pt x="328" y="118"/>
                  </a:lnTo>
                  <a:lnTo>
                    <a:pt x="167" y="0"/>
                  </a:lnTo>
                  <a:lnTo>
                    <a:pt x="0" y="151"/>
                  </a:lnTo>
                  <a:lnTo>
                    <a:pt x="109" y="228"/>
                  </a:lnTo>
                  <a:lnTo>
                    <a:pt x="109" y="22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058"/>
            <p:cNvSpPr>
              <a:spLocks/>
            </p:cNvSpPr>
            <p:nvPr/>
          </p:nvSpPr>
          <p:spPr bwMode="auto">
            <a:xfrm>
              <a:off x="3622" y="2671"/>
              <a:ext cx="212" cy="230"/>
            </a:xfrm>
            <a:custGeom>
              <a:avLst/>
              <a:gdLst/>
              <a:ahLst/>
              <a:cxnLst>
                <a:cxn ang="0">
                  <a:pos x="135" y="229"/>
                </a:cxn>
                <a:cxn ang="0">
                  <a:pos x="133" y="227"/>
                </a:cxn>
                <a:cxn ang="0">
                  <a:pos x="133" y="221"/>
                </a:cxn>
                <a:cxn ang="0">
                  <a:pos x="133" y="212"/>
                </a:cxn>
                <a:cxn ang="0">
                  <a:pos x="133" y="200"/>
                </a:cxn>
                <a:cxn ang="0">
                  <a:pos x="133" y="187"/>
                </a:cxn>
                <a:cxn ang="0">
                  <a:pos x="133" y="172"/>
                </a:cxn>
                <a:cxn ang="0">
                  <a:pos x="133" y="157"/>
                </a:cxn>
                <a:cxn ang="0">
                  <a:pos x="135" y="143"/>
                </a:cxn>
                <a:cxn ang="0">
                  <a:pos x="138" y="129"/>
                </a:cxn>
                <a:cxn ang="0">
                  <a:pos x="143" y="120"/>
                </a:cxn>
                <a:cxn ang="0">
                  <a:pos x="212" y="69"/>
                </a:cxn>
                <a:cxn ang="0">
                  <a:pos x="110" y="0"/>
                </a:cxn>
                <a:cxn ang="0">
                  <a:pos x="0" y="136"/>
                </a:cxn>
                <a:cxn ang="0">
                  <a:pos x="135" y="229"/>
                </a:cxn>
                <a:cxn ang="0">
                  <a:pos x="135" y="229"/>
                </a:cxn>
              </a:cxnLst>
              <a:rect l="0" t="0" r="r" b="b"/>
              <a:pathLst>
                <a:path w="213" h="230">
                  <a:moveTo>
                    <a:pt x="135" y="229"/>
                  </a:moveTo>
                  <a:lnTo>
                    <a:pt x="133" y="227"/>
                  </a:lnTo>
                  <a:lnTo>
                    <a:pt x="133" y="221"/>
                  </a:lnTo>
                  <a:lnTo>
                    <a:pt x="133" y="212"/>
                  </a:lnTo>
                  <a:lnTo>
                    <a:pt x="133" y="200"/>
                  </a:lnTo>
                  <a:lnTo>
                    <a:pt x="133" y="187"/>
                  </a:lnTo>
                  <a:lnTo>
                    <a:pt x="133" y="172"/>
                  </a:lnTo>
                  <a:lnTo>
                    <a:pt x="133" y="157"/>
                  </a:lnTo>
                  <a:lnTo>
                    <a:pt x="135" y="143"/>
                  </a:lnTo>
                  <a:lnTo>
                    <a:pt x="138" y="129"/>
                  </a:lnTo>
                  <a:lnTo>
                    <a:pt x="143" y="120"/>
                  </a:lnTo>
                  <a:lnTo>
                    <a:pt x="212" y="69"/>
                  </a:lnTo>
                  <a:lnTo>
                    <a:pt x="110" y="0"/>
                  </a:lnTo>
                  <a:lnTo>
                    <a:pt x="0" y="136"/>
                  </a:lnTo>
                  <a:lnTo>
                    <a:pt x="135" y="229"/>
                  </a:lnTo>
                  <a:lnTo>
                    <a:pt x="135" y="2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059"/>
            <p:cNvSpPr>
              <a:spLocks/>
            </p:cNvSpPr>
            <p:nvPr/>
          </p:nvSpPr>
          <p:spPr bwMode="auto">
            <a:xfrm>
              <a:off x="3050" y="2241"/>
              <a:ext cx="230" cy="245"/>
            </a:xfrm>
            <a:custGeom>
              <a:avLst/>
              <a:gdLst/>
              <a:ahLst/>
              <a:cxnLst>
                <a:cxn ang="0">
                  <a:pos x="135" y="244"/>
                </a:cxn>
                <a:cxn ang="0">
                  <a:pos x="135" y="241"/>
                </a:cxn>
                <a:cxn ang="0">
                  <a:pos x="135" y="234"/>
                </a:cxn>
                <a:cxn ang="0">
                  <a:pos x="137" y="223"/>
                </a:cxn>
                <a:cxn ang="0">
                  <a:pos x="138" y="208"/>
                </a:cxn>
                <a:cxn ang="0">
                  <a:pos x="140" y="193"/>
                </a:cxn>
                <a:cxn ang="0">
                  <a:pos x="143" y="176"/>
                </a:cxn>
                <a:cxn ang="0">
                  <a:pos x="147" y="160"/>
                </a:cxn>
                <a:cxn ang="0">
                  <a:pos x="152" y="143"/>
                </a:cxn>
                <a:cxn ang="0">
                  <a:pos x="156" y="128"/>
                </a:cxn>
                <a:cxn ang="0">
                  <a:pos x="160" y="118"/>
                </a:cxn>
                <a:cxn ang="0">
                  <a:pos x="228" y="68"/>
                </a:cxn>
                <a:cxn ang="0">
                  <a:pos x="126" y="0"/>
                </a:cxn>
                <a:cxn ang="0">
                  <a:pos x="0" y="151"/>
                </a:cxn>
                <a:cxn ang="0">
                  <a:pos x="135" y="244"/>
                </a:cxn>
                <a:cxn ang="0">
                  <a:pos x="135" y="244"/>
                </a:cxn>
              </a:cxnLst>
              <a:rect l="0" t="0" r="r" b="b"/>
              <a:pathLst>
                <a:path w="229" h="245">
                  <a:moveTo>
                    <a:pt x="135" y="244"/>
                  </a:moveTo>
                  <a:lnTo>
                    <a:pt x="135" y="241"/>
                  </a:lnTo>
                  <a:lnTo>
                    <a:pt x="135" y="234"/>
                  </a:lnTo>
                  <a:lnTo>
                    <a:pt x="137" y="223"/>
                  </a:lnTo>
                  <a:lnTo>
                    <a:pt x="138" y="208"/>
                  </a:lnTo>
                  <a:lnTo>
                    <a:pt x="140" y="193"/>
                  </a:lnTo>
                  <a:lnTo>
                    <a:pt x="143" y="176"/>
                  </a:lnTo>
                  <a:lnTo>
                    <a:pt x="147" y="160"/>
                  </a:lnTo>
                  <a:lnTo>
                    <a:pt x="152" y="143"/>
                  </a:lnTo>
                  <a:lnTo>
                    <a:pt x="156" y="128"/>
                  </a:lnTo>
                  <a:lnTo>
                    <a:pt x="160" y="118"/>
                  </a:lnTo>
                  <a:lnTo>
                    <a:pt x="228" y="68"/>
                  </a:lnTo>
                  <a:lnTo>
                    <a:pt x="126" y="0"/>
                  </a:lnTo>
                  <a:lnTo>
                    <a:pt x="0" y="151"/>
                  </a:lnTo>
                  <a:lnTo>
                    <a:pt x="135" y="244"/>
                  </a:lnTo>
                  <a:lnTo>
                    <a:pt x="135" y="24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060"/>
            <p:cNvSpPr>
              <a:spLocks/>
            </p:cNvSpPr>
            <p:nvPr/>
          </p:nvSpPr>
          <p:spPr bwMode="auto">
            <a:xfrm>
              <a:off x="1584" y="1189"/>
              <a:ext cx="606" cy="692"/>
            </a:xfrm>
            <a:custGeom>
              <a:avLst/>
              <a:gdLst/>
              <a:ahLst/>
              <a:cxnLst>
                <a:cxn ang="0">
                  <a:pos x="34" y="690"/>
                </a:cxn>
                <a:cxn ang="0">
                  <a:pos x="8" y="683"/>
                </a:cxn>
                <a:cxn ang="0">
                  <a:pos x="0" y="666"/>
                </a:cxn>
                <a:cxn ang="0">
                  <a:pos x="8" y="639"/>
                </a:cxn>
                <a:cxn ang="0">
                  <a:pos x="15" y="631"/>
                </a:cxn>
                <a:cxn ang="0">
                  <a:pos x="42" y="601"/>
                </a:cxn>
                <a:cxn ang="0">
                  <a:pos x="73" y="563"/>
                </a:cxn>
                <a:cxn ang="0">
                  <a:pos x="93" y="544"/>
                </a:cxn>
                <a:cxn ang="0">
                  <a:pos x="122" y="521"/>
                </a:cxn>
                <a:cxn ang="0">
                  <a:pos x="160" y="496"/>
                </a:cxn>
                <a:cxn ang="0">
                  <a:pos x="194" y="470"/>
                </a:cxn>
                <a:cxn ang="0">
                  <a:pos x="215" y="451"/>
                </a:cxn>
                <a:cxn ang="0">
                  <a:pos x="259" y="410"/>
                </a:cxn>
                <a:cxn ang="0">
                  <a:pos x="305" y="352"/>
                </a:cxn>
                <a:cxn ang="0">
                  <a:pos x="340" y="283"/>
                </a:cxn>
                <a:cxn ang="0">
                  <a:pos x="352" y="234"/>
                </a:cxn>
                <a:cxn ang="0">
                  <a:pos x="365" y="165"/>
                </a:cxn>
                <a:cxn ang="0">
                  <a:pos x="379" y="105"/>
                </a:cxn>
                <a:cxn ang="0">
                  <a:pos x="395" y="73"/>
                </a:cxn>
                <a:cxn ang="0">
                  <a:pos x="423" y="36"/>
                </a:cxn>
                <a:cxn ang="0">
                  <a:pos x="462" y="8"/>
                </a:cxn>
                <a:cxn ang="0">
                  <a:pos x="506" y="0"/>
                </a:cxn>
                <a:cxn ang="0">
                  <a:pos x="533" y="6"/>
                </a:cxn>
                <a:cxn ang="0">
                  <a:pos x="569" y="27"/>
                </a:cxn>
                <a:cxn ang="0">
                  <a:pos x="593" y="57"/>
                </a:cxn>
                <a:cxn ang="0">
                  <a:pos x="603" y="94"/>
                </a:cxn>
                <a:cxn ang="0">
                  <a:pos x="598" y="126"/>
                </a:cxn>
                <a:cxn ang="0">
                  <a:pos x="584" y="184"/>
                </a:cxn>
                <a:cxn ang="0">
                  <a:pos x="556" y="249"/>
                </a:cxn>
                <a:cxn ang="0">
                  <a:pos x="531" y="289"/>
                </a:cxn>
                <a:cxn ang="0">
                  <a:pos x="483" y="348"/>
                </a:cxn>
                <a:cxn ang="0">
                  <a:pos x="423" y="399"/>
                </a:cxn>
                <a:cxn ang="0">
                  <a:pos x="367" y="440"/>
                </a:cxn>
                <a:cxn ang="0">
                  <a:pos x="333" y="460"/>
                </a:cxn>
                <a:cxn ang="0">
                  <a:pos x="282" y="483"/>
                </a:cxn>
                <a:cxn ang="0">
                  <a:pos x="236" y="507"/>
                </a:cxn>
                <a:cxn ang="0">
                  <a:pos x="198" y="532"/>
                </a:cxn>
                <a:cxn ang="0">
                  <a:pos x="177" y="551"/>
                </a:cxn>
                <a:cxn ang="0">
                  <a:pos x="147" y="574"/>
                </a:cxn>
                <a:cxn ang="0">
                  <a:pos x="122" y="595"/>
                </a:cxn>
                <a:cxn ang="0">
                  <a:pos x="107" y="608"/>
                </a:cxn>
                <a:cxn ang="0">
                  <a:pos x="86" y="633"/>
                </a:cxn>
                <a:cxn ang="0">
                  <a:pos x="66" y="660"/>
                </a:cxn>
                <a:cxn ang="0">
                  <a:pos x="50" y="680"/>
                </a:cxn>
              </a:cxnLst>
              <a:rect l="0" t="0" r="r" b="b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  <a:lnTo>
                    <a:pt x="50" y="680"/>
                  </a:lnTo>
                  <a:lnTo>
                    <a:pt x="50" y="68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1061"/>
            <p:cNvSpPr>
              <a:spLocks/>
            </p:cNvSpPr>
            <p:nvPr/>
          </p:nvSpPr>
          <p:spPr bwMode="auto">
            <a:xfrm>
              <a:off x="1584" y="1189"/>
              <a:ext cx="606" cy="692"/>
            </a:xfrm>
            <a:custGeom>
              <a:avLst/>
              <a:gdLst/>
              <a:ahLst/>
              <a:cxnLst>
                <a:cxn ang="0">
                  <a:pos x="34" y="690"/>
                </a:cxn>
                <a:cxn ang="0">
                  <a:pos x="8" y="683"/>
                </a:cxn>
                <a:cxn ang="0">
                  <a:pos x="0" y="666"/>
                </a:cxn>
                <a:cxn ang="0">
                  <a:pos x="8" y="639"/>
                </a:cxn>
                <a:cxn ang="0">
                  <a:pos x="15" y="631"/>
                </a:cxn>
                <a:cxn ang="0">
                  <a:pos x="42" y="601"/>
                </a:cxn>
                <a:cxn ang="0">
                  <a:pos x="73" y="563"/>
                </a:cxn>
                <a:cxn ang="0">
                  <a:pos x="93" y="544"/>
                </a:cxn>
                <a:cxn ang="0">
                  <a:pos x="122" y="521"/>
                </a:cxn>
                <a:cxn ang="0">
                  <a:pos x="160" y="496"/>
                </a:cxn>
                <a:cxn ang="0">
                  <a:pos x="194" y="470"/>
                </a:cxn>
                <a:cxn ang="0">
                  <a:pos x="215" y="451"/>
                </a:cxn>
                <a:cxn ang="0">
                  <a:pos x="259" y="410"/>
                </a:cxn>
                <a:cxn ang="0">
                  <a:pos x="305" y="352"/>
                </a:cxn>
                <a:cxn ang="0">
                  <a:pos x="340" y="283"/>
                </a:cxn>
                <a:cxn ang="0">
                  <a:pos x="352" y="234"/>
                </a:cxn>
                <a:cxn ang="0">
                  <a:pos x="365" y="165"/>
                </a:cxn>
                <a:cxn ang="0">
                  <a:pos x="379" y="105"/>
                </a:cxn>
                <a:cxn ang="0">
                  <a:pos x="395" y="73"/>
                </a:cxn>
                <a:cxn ang="0">
                  <a:pos x="423" y="36"/>
                </a:cxn>
                <a:cxn ang="0">
                  <a:pos x="462" y="8"/>
                </a:cxn>
                <a:cxn ang="0">
                  <a:pos x="506" y="0"/>
                </a:cxn>
                <a:cxn ang="0">
                  <a:pos x="533" y="6"/>
                </a:cxn>
                <a:cxn ang="0">
                  <a:pos x="569" y="27"/>
                </a:cxn>
                <a:cxn ang="0">
                  <a:pos x="593" y="57"/>
                </a:cxn>
                <a:cxn ang="0">
                  <a:pos x="603" y="94"/>
                </a:cxn>
                <a:cxn ang="0">
                  <a:pos x="598" y="126"/>
                </a:cxn>
                <a:cxn ang="0">
                  <a:pos x="584" y="184"/>
                </a:cxn>
                <a:cxn ang="0">
                  <a:pos x="556" y="249"/>
                </a:cxn>
                <a:cxn ang="0">
                  <a:pos x="531" y="289"/>
                </a:cxn>
                <a:cxn ang="0">
                  <a:pos x="483" y="348"/>
                </a:cxn>
                <a:cxn ang="0">
                  <a:pos x="423" y="399"/>
                </a:cxn>
                <a:cxn ang="0">
                  <a:pos x="367" y="440"/>
                </a:cxn>
                <a:cxn ang="0">
                  <a:pos x="333" y="460"/>
                </a:cxn>
                <a:cxn ang="0">
                  <a:pos x="282" y="483"/>
                </a:cxn>
                <a:cxn ang="0">
                  <a:pos x="236" y="507"/>
                </a:cxn>
                <a:cxn ang="0">
                  <a:pos x="198" y="532"/>
                </a:cxn>
                <a:cxn ang="0">
                  <a:pos x="177" y="551"/>
                </a:cxn>
                <a:cxn ang="0">
                  <a:pos x="147" y="574"/>
                </a:cxn>
                <a:cxn ang="0">
                  <a:pos x="122" y="595"/>
                </a:cxn>
                <a:cxn ang="0">
                  <a:pos x="107" y="608"/>
                </a:cxn>
                <a:cxn ang="0">
                  <a:pos x="86" y="633"/>
                </a:cxn>
                <a:cxn ang="0">
                  <a:pos x="66" y="660"/>
                </a:cxn>
                <a:cxn ang="0">
                  <a:pos x="50" y="680"/>
                </a:cxn>
              </a:cxnLst>
              <a:rect l="0" t="0" r="r" b="b"/>
              <a:pathLst>
                <a:path w="604" h="691">
                  <a:moveTo>
                    <a:pt x="50" y="680"/>
                  </a:moveTo>
                  <a:lnTo>
                    <a:pt x="42" y="685"/>
                  </a:lnTo>
                  <a:lnTo>
                    <a:pt x="34" y="690"/>
                  </a:lnTo>
                  <a:lnTo>
                    <a:pt x="25" y="690"/>
                  </a:lnTo>
                  <a:lnTo>
                    <a:pt x="17" y="687"/>
                  </a:lnTo>
                  <a:lnTo>
                    <a:pt x="8" y="683"/>
                  </a:lnTo>
                  <a:lnTo>
                    <a:pt x="8" y="683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6"/>
                  </a:lnTo>
                  <a:lnTo>
                    <a:pt x="4" y="648"/>
                  </a:lnTo>
                  <a:lnTo>
                    <a:pt x="8" y="639"/>
                  </a:lnTo>
                  <a:lnTo>
                    <a:pt x="8" y="639"/>
                  </a:lnTo>
                  <a:lnTo>
                    <a:pt x="11" y="637"/>
                  </a:lnTo>
                  <a:lnTo>
                    <a:pt x="15" y="631"/>
                  </a:lnTo>
                  <a:lnTo>
                    <a:pt x="23" y="622"/>
                  </a:lnTo>
                  <a:lnTo>
                    <a:pt x="31" y="613"/>
                  </a:lnTo>
                  <a:lnTo>
                    <a:pt x="42" y="601"/>
                  </a:lnTo>
                  <a:lnTo>
                    <a:pt x="52" y="588"/>
                  </a:lnTo>
                  <a:lnTo>
                    <a:pt x="63" y="576"/>
                  </a:lnTo>
                  <a:lnTo>
                    <a:pt x="73" y="563"/>
                  </a:lnTo>
                  <a:lnTo>
                    <a:pt x="84" y="553"/>
                  </a:lnTo>
                  <a:lnTo>
                    <a:pt x="93" y="544"/>
                  </a:lnTo>
                  <a:lnTo>
                    <a:pt x="93" y="544"/>
                  </a:lnTo>
                  <a:lnTo>
                    <a:pt x="101" y="535"/>
                  </a:lnTo>
                  <a:lnTo>
                    <a:pt x="112" y="527"/>
                  </a:lnTo>
                  <a:lnTo>
                    <a:pt x="122" y="521"/>
                  </a:lnTo>
                  <a:lnTo>
                    <a:pt x="135" y="512"/>
                  </a:lnTo>
                  <a:lnTo>
                    <a:pt x="146" y="504"/>
                  </a:lnTo>
                  <a:lnTo>
                    <a:pt x="160" y="496"/>
                  </a:lnTo>
                  <a:lnTo>
                    <a:pt x="171" y="487"/>
                  </a:lnTo>
                  <a:lnTo>
                    <a:pt x="183" y="479"/>
                  </a:lnTo>
                  <a:lnTo>
                    <a:pt x="194" y="470"/>
                  </a:lnTo>
                  <a:lnTo>
                    <a:pt x="204" y="461"/>
                  </a:lnTo>
                  <a:lnTo>
                    <a:pt x="204" y="461"/>
                  </a:lnTo>
                  <a:lnTo>
                    <a:pt x="215" y="451"/>
                  </a:lnTo>
                  <a:lnTo>
                    <a:pt x="229" y="438"/>
                  </a:lnTo>
                  <a:lnTo>
                    <a:pt x="245" y="424"/>
                  </a:lnTo>
                  <a:lnTo>
                    <a:pt x="259" y="410"/>
                  </a:lnTo>
                  <a:lnTo>
                    <a:pt x="273" y="392"/>
                  </a:lnTo>
                  <a:lnTo>
                    <a:pt x="291" y="373"/>
                  </a:lnTo>
                  <a:lnTo>
                    <a:pt x="305" y="352"/>
                  </a:lnTo>
                  <a:lnTo>
                    <a:pt x="319" y="329"/>
                  </a:lnTo>
                  <a:lnTo>
                    <a:pt x="329" y="306"/>
                  </a:lnTo>
                  <a:lnTo>
                    <a:pt x="340" y="283"/>
                  </a:lnTo>
                  <a:lnTo>
                    <a:pt x="340" y="283"/>
                  </a:lnTo>
                  <a:lnTo>
                    <a:pt x="346" y="257"/>
                  </a:lnTo>
                  <a:lnTo>
                    <a:pt x="352" y="234"/>
                  </a:lnTo>
                  <a:lnTo>
                    <a:pt x="356" y="209"/>
                  </a:lnTo>
                  <a:lnTo>
                    <a:pt x="360" y="186"/>
                  </a:lnTo>
                  <a:lnTo>
                    <a:pt x="365" y="165"/>
                  </a:lnTo>
                  <a:lnTo>
                    <a:pt x="371" y="143"/>
                  </a:lnTo>
                  <a:lnTo>
                    <a:pt x="375" y="122"/>
                  </a:lnTo>
                  <a:lnTo>
                    <a:pt x="379" y="105"/>
                  </a:lnTo>
                  <a:lnTo>
                    <a:pt x="386" y="89"/>
                  </a:lnTo>
                  <a:lnTo>
                    <a:pt x="395" y="73"/>
                  </a:lnTo>
                  <a:lnTo>
                    <a:pt x="395" y="73"/>
                  </a:lnTo>
                  <a:lnTo>
                    <a:pt x="402" y="59"/>
                  </a:lnTo>
                  <a:lnTo>
                    <a:pt x="411" y="48"/>
                  </a:lnTo>
                  <a:lnTo>
                    <a:pt x="423" y="36"/>
                  </a:lnTo>
                  <a:lnTo>
                    <a:pt x="434" y="25"/>
                  </a:lnTo>
                  <a:lnTo>
                    <a:pt x="448" y="17"/>
                  </a:lnTo>
                  <a:lnTo>
                    <a:pt x="462" y="8"/>
                  </a:lnTo>
                  <a:lnTo>
                    <a:pt x="476" y="4"/>
                  </a:lnTo>
                  <a:lnTo>
                    <a:pt x="491" y="0"/>
                  </a:lnTo>
                  <a:lnTo>
                    <a:pt x="506" y="0"/>
                  </a:lnTo>
                  <a:lnTo>
                    <a:pt x="519" y="2"/>
                  </a:lnTo>
                  <a:lnTo>
                    <a:pt x="519" y="2"/>
                  </a:lnTo>
                  <a:lnTo>
                    <a:pt x="533" y="6"/>
                  </a:lnTo>
                  <a:lnTo>
                    <a:pt x="547" y="11"/>
                  </a:lnTo>
                  <a:lnTo>
                    <a:pt x="558" y="19"/>
                  </a:lnTo>
                  <a:lnTo>
                    <a:pt x="569" y="27"/>
                  </a:lnTo>
                  <a:lnTo>
                    <a:pt x="579" y="36"/>
                  </a:lnTo>
                  <a:lnTo>
                    <a:pt x="588" y="46"/>
                  </a:lnTo>
                  <a:lnTo>
                    <a:pt x="593" y="57"/>
                  </a:lnTo>
                  <a:lnTo>
                    <a:pt x="598" y="70"/>
                  </a:lnTo>
                  <a:lnTo>
                    <a:pt x="600" y="82"/>
                  </a:lnTo>
                  <a:lnTo>
                    <a:pt x="603" y="94"/>
                  </a:lnTo>
                  <a:lnTo>
                    <a:pt x="603" y="94"/>
                  </a:lnTo>
                  <a:lnTo>
                    <a:pt x="600" y="110"/>
                  </a:lnTo>
                  <a:lnTo>
                    <a:pt x="598" y="126"/>
                  </a:lnTo>
                  <a:lnTo>
                    <a:pt x="597" y="145"/>
                  </a:lnTo>
                  <a:lnTo>
                    <a:pt x="590" y="165"/>
                  </a:lnTo>
                  <a:lnTo>
                    <a:pt x="584" y="184"/>
                  </a:lnTo>
                  <a:lnTo>
                    <a:pt x="577" y="205"/>
                  </a:lnTo>
                  <a:lnTo>
                    <a:pt x="567" y="228"/>
                  </a:lnTo>
                  <a:lnTo>
                    <a:pt x="556" y="249"/>
                  </a:lnTo>
                  <a:lnTo>
                    <a:pt x="544" y="270"/>
                  </a:lnTo>
                  <a:lnTo>
                    <a:pt x="531" y="289"/>
                  </a:lnTo>
                  <a:lnTo>
                    <a:pt x="531" y="289"/>
                  </a:lnTo>
                  <a:lnTo>
                    <a:pt x="517" y="308"/>
                  </a:lnTo>
                  <a:lnTo>
                    <a:pt x="499" y="329"/>
                  </a:lnTo>
                  <a:lnTo>
                    <a:pt x="483" y="348"/>
                  </a:lnTo>
                  <a:lnTo>
                    <a:pt x="464" y="367"/>
                  </a:lnTo>
                  <a:lnTo>
                    <a:pt x="445" y="384"/>
                  </a:lnTo>
                  <a:lnTo>
                    <a:pt x="423" y="399"/>
                  </a:lnTo>
                  <a:lnTo>
                    <a:pt x="404" y="415"/>
                  </a:lnTo>
                  <a:lnTo>
                    <a:pt x="386" y="428"/>
                  </a:lnTo>
                  <a:lnTo>
                    <a:pt x="367" y="440"/>
                  </a:lnTo>
                  <a:lnTo>
                    <a:pt x="349" y="449"/>
                  </a:lnTo>
                  <a:lnTo>
                    <a:pt x="349" y="449"/>
                  </a:lnTo>
                  <a:lnTo>
                    <a:pt x="333" y="460"/>
                  </a:lnTo>
                  <a:lnTo>
                    <a:pt x="316" y="468"/>
                  </a:lnTo>
                  <a:lnTo>
                    <a:pt x="299" y="475"/>
                  </a:lnTo>
                  <a:lnTo>
                    <a:pt x="282" y="483"/>
                  </a:lnTo>
                  <a:lnTo>
                    <a:pt x="266" y="489"/>
                  </a:lnTo>
                  <a:lnTo>
                    <a:pt x="250" y="498"/>
                  </a:lnTo>
                  <a:lnTo>
                    <a:pt x="236" y="507"/>
                  </a:lnTo>
                  <a:lnTo>
                    <a:pt x="223" y="514"/>
                  </a:lnTo>
                  <a:lnTo>
                    <a:pt x="211" y="523"/>
                  </a:lnTo>
                  <a:lnTo>
                    <a:pt x="198" y="532"/>
                  </a:lnTo>
                  <a:lnTo>
                    <a:pt x="198" y="532"/>
                  </a:lnTo>
                  <a:lnTo>
                    <a:pt x="188" y="542"/>
                  </a:lnTo>
                  <a:lnTo>
                    <a:pt x="177" y="551"/>
                  </a:lnTo>
                  <a:lnTo>
                    <a:pt x="167" y="559"/>
                  </a:lnTo>
                  <a:lnTo>
                    <a:pt x="156" y="567"/>
                  </a:lnTo>
                  <a:lnTo>
                    <a:pt x="147" y="574"/>
                  </a:lnTo>
                  <a:lnTo>
                    <a:pt x="139" y="580"/>
                  </a:lnTo>
                  <a:lnTo>
                    <a:pt x="130" y="588"/>
                  </a:lnTo>
                  <a:lnTo>
                    <a:pt x="122" y="595"/>
                  </a:lnTo>
                  <a:lnTo>
                    <a:pt x="116" y="601"/>
                  </a:lnTo>
                  <a:lnTo>
                    <a:pt x="107" y="608"/>
                  </a:lnTo>
                  <a:lnTo>
                    <a:pt x="107" y="608"/>
                  </a:lnTo>
                  <a:lnTo>
                    <a:pt x="101" y="613"/>
                  </a:lnTo>
                  <a:lnTo>
                    <a:pt x="95" y="624"/>
                  </a:lnTo>
                  <a:lnTo>
                    <a:pt x="86" y="633"/>
                  </a:lnTo>
                  <a:lnTo>
                    <a:pt x="78" y="643"/>
                  </a:lnTo>
                  <a:lnTo>
                    <a:pt x="71" y="652"/>
                  </a:lnTo>
                  <a:lnTo>
                    <a:pt x="66" y="660"/>
                  </a:lnTo>
                  <a:lnTo>
                    <a:pt x="59" y="669"/>
                  </a:lnTo>
                  <a:lnTo>
                    <a:pt x="55" y="675"/>
                  </a:lnTo>
                  <a:lnTo>
                    <a:pt x="50" y="680"/>
                  </a:lnTo>
                  <a:lnTo>
                    <a:pt x="50" y="680"/>
                  </a:lnTo>
                  <a:lnTo>
                    <a:pt x="50" y="68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1062"/>
            <p:cNvSpPr>
              <a:spLocks/>
            </p:cNvSpPr>
            <p:nvPr/>
          </p:nvSpPr>
          <p:spPr bwMode="auto">
            <a:xfrm>
              <a:off x="1106" y="1373"/>
              <a:ext cx="3065" cy="1949"/>
            </a:xfrm>
            <a:custGeom>
              <a:avLst/>
              <a:gdLst/>
              <a:ahLst/>
              <a:cxnLst>
                <a:cxn ang="0">
                  <a:pos x="2785" y="0"/>
                </a:cxn>
                <a:cxn ang="0">
                  <a:pos x="2711" y="48"/>
                </a:cxn>
                <a:cxn ang="0">
                  <a:pos x="2513" y="179"/>
                </a:cxn>
                <a:cxn ang="0">
                  <a:pos x="2216" y="370"/>
                </a:cxn>
                <a:cxn ang="0">
                  <a:pos x="1857" y="603"/>
                </a:cxn>
                <a:cxn ang="0">
                  <a:pos x="1462" y="860"/>
                </a:cxn>
                <a:cxn ang="0">
                  <a:pos x="1066" y="1116"/>
                </a:cxn>
                <a:cxn ang="0">
                  <a:pos x="699" y="1356"/>
                </a:cxn>
                <a:cxn ang="0">
                  <a:pos x="389" y="1556"/>
                </a:cxn>
                <a:cxn ang="0">
                  <a:pos x="170" y="1699"/>
                </a:cxn>
                <a:cxn ang="0">
                  <a:pos x="73" y="1765"/>
                </a:cxn>
                <a:cxn ang="0">
                  <a:pos x="73" y="1765"/>
                </a:cxn>
                <a:cxn ang="0">
                  <a:pos x="48" y="1784"/>
                </a:cxn>
                <a:cxn ang="0">
                  <a:pos x="28" y="1800"/>
                </a:cxn>
                <a:cxn ang="0">
                  <a:pos x="16" y="1819"/>
                </a:cxn>
                <a:cxn ang="0">
                  <a:pos x="7" y="1836"/>
                </a:cxn>
                <a:cxn ang="0">
                  <a:pos x="1" y="1853"/>
                </a:cxn>
                <a:cxn ang="0">
                  <a:pos x="0" y="1867"/>
                </a:cxn>
                <a:cxn ang="0">
                  <a:pos x="1" y="1883"/>
                </a:cxn>
                <a:cxn ang="0">
                  <a:pos x="3" y="1895"/>
                </a:cxn>
                <a:cxn ang="0">
                  <a:pos x="7" y="1904"/>
                </a:cxn>
                <a:cxn ang="0">
                  <a:pos x="12" y="1912"/>
                </a:cxn>
                <a:cxn ang="0">
                  <a:pos x="12" y="1912"/>
                </a:cxn>
                <a:cxn ang="0">
                  <a:pos x="18" y="1920"/>
                </a:cxn>
                <a:cxn ang="0">
                  <a:pos x="25" y="1929"/>
                </a:cxn>
                <a:cxn ang="0">
                  <a:pos x="35" y="1935"/>
                </a:cxn>
                <a:cxn ang="0">
                  <a:pos x="48" y="1941"/>
                </a:cxn>
                <a:cxn ang="0">
                  <a:pos x="62" y="1945"/>
                </a:cxn>
                <a:cxn ang="0">
                  <a:pos x="79" y="1948"/>
                </a:cxn>
                <a:cxn ang="0">
                  <a:pos x="99" y="1948"/>
                </a:cxn>
                <a:cxn ang="0">
                  <a:pos x="122" y="1943"/>
                </a:cxn>
                <a:cxn ang="0">
                  <a:pos x="145" y="1933"/>
                </a:cxn>
                <a:cxn ang="0">
                  <a:pos x="172" y="1918"/>
                </a:cxn>
                <a:cxn ang="0">
                  <a:pos x="172" y="1918"/>
                </a:cxn>
                <a:cxn ang="0">
                  <a:pos x="276" y="1853"/>
                </a:cxn>
                <a:cxn ang="0">
                  <a:pos x="509" y="1703"/>
                </a:cxn>
                <a:cxn ang="0">
                  <a:pos x="838" y="1491"/>
                </a:cxn>
                <a:cxn ang="0">
                  <a:pos x="1231" y="1241"/>
                </a:cxn>
                <a:cxn ang="0">
                  <a:pos x="1654" y="967"/>
                </a:cxn>
                <a:cxn ang="0">
                  <a:pos x="2073" y="698"/>
                </a:cxn>
                <a:cxn ang="0">
                  <a:pos x="2457" y="451"/>
                </a:cxn>
                <a:cxn ang="0">
                  <a:pos x="2771" y="250"/>
                </a:cxn>
                <a:cxn ang="0">
                  <a:pos x="2986" y="113"/>
                </a:cxn>
                <a:cxn ang="0">
                  <a:pos x="3064" y="60"/>
                </a:cxn>
                <a:cxn ang="0">
                  <a:pos x="2785" y="0"/>
                </a:cxn>
                <a:cxn ang="0">
                  <a:pos x="2785" y="0"/>
                </a:cxn>
              </a:cxnLst>
              <a:rect l="0" t="0" r="r" b="b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  <a:lnTo>
                    <a:pt x="2785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1063"/>
            <p:cNvSpPr>
              <a:spLocks/>
            </p:cNvSpPr>
            <p:nvPr/>
          </p:nvSpPr>
          <p:spPr bwMode="auto">
            <a:xfrm>
              <a:off x="1106" y="1373"/>
              <a:ext cx="3065" cy="1949"/>
            </a:xfrm>
            <a:custGeom>
              <a:avLst/>
              <a:gdLst/>
              <a:ahLst/>
              <a:cxnLst>
                <a:cxn ang="0">
                  <a:pos x="2785" y="0"/>
                </a:cxn>
                <a:cxn ang="0">
                  <a:pos x="2711" y="48"/>
                </a:cxn>
                <a:cxn ang="0">
                  <a:pos x="2513" y="179"/>
                </a:cxn>
                <a:cxn ang="0">
                  <a:pos x="2216" y="370"/>
                </a:cxn>
                <a:cxn ang="0">
                  <a:pos x="1857" y="603"/>
                </a:cxn>
                <a:cxn ang="0">
                  <a:pos x="1462" y="860"/>
                </a:cxn>
                <a:cxn ang="0">
                  <a:pos x="1066" y="1116"/>
                </a:cxn>
                <a:cxn ang="0">
                  <a:pos x="699" y="1356"/>
                </a:cxn>
                <a:cxn ang="0">
                  <a:pos x="389" y="1556"/>
                </a:cxn>
                <a:cxn ang="0">
                  <a:pos x="170" y="1699"/>
                </a:cxn>
                <a:cxn ang="0">
                  <a:pos x="73" y="1765"/>
                </a:cxn>
                <a:cxn ang="0">
                  <a:pos x="73" y="1765"/>
                </a:cxn>
                <a:cxn ang="0">
                  <a:pos x="48" y="1784"/>
                </a:cxn>
                <a:cxn ang="0">
                  <a:pos x="28" y="1800"/>
                </a:cxn>
                <a:cxn ang="0">
                  <a:pos x="16" y="1819"/>
                </a:cxn>
                <a:cxn ang="0">
                  <a:pos x="7" y="1836"/>
                </a:cxn>
                <a:cxn ang="0">
                  <a:pos x="1" y="1853"/>
                </a:cxn>
                <a:cxn ang="0">
                  <a:pos x="0" y="1867"/>
                </a:cxn>
                <a:cxn ang="0">
                  <a:pos x="1" y="1883"/>
                </a:cxn>
                <a:cxn ang="0">
                  <a:pos x="3" y="1895"/>
                </a:cxn>
                <a:cxn ang="0">
                  <a:pos x="7" y="1904"/>
                </a:cxn>
                <a:cxn ang="0">
                  <a:pos x="12" y="1912"/>
                </a:cxn>
                <a:cxn ang="0">
                  <a:pos x="12" y="1912"/>
                </a:cxn>
                <a:cxn ang="0">
                  <a:pos x="18" y="1920"/>
                </a:cxn>
                <a:cxn ang="0">
                  <a:pos x="25" y="1929"/>
                </a:cxn>
                <a:cxn ang="0">
                  <a:pos x="35" y="1935"/>
                </a:cxn>
                <a:cxn ang="0">
                  <a:pos x="48" y="1941"/>
                </a:cxn>
                <a:cxn ang="0">
                  <a:pos x="62" y="1945"/>
                </a:cxn>
                <a:cxn ang="0">
                  <a:pos x="79" y="1948"/>
                </a:cxn>
                <a:cxn ang="0">
                  <a:pos x="99" y="1948"/>
                </a:cxn>
                <a:cxn ang="0">
                  <a:pos x="122" y="1943"/>
                </a:cxn>
                <a:cxn ang="0">
                  <a:pos x="145" y="1933"/>
                </a:cxn>
                <a:cxn ang="0">
                  <a:pos x="172" y="1918"/>
                </a:cxn>
                <a:cxn ang="0">
                  <a:pos x="172" y="1918"/>
                </a:cxn>
                <a:cxn ang="0">
                  <a:pos x="276" y="1853"/>
                </a:cxn>
                <a:cxn ang="0">
                  <a:pos x="509" y="1703"/>
                </a:cxn>
                <a:cxn ang="0">
                  <a:pos x="838" y="1491"/>
                </a:cxn>
                <a:cxn ang="0">
                  <a:pos x="1231" y="1241"/>
                </a:cxn>
                <a:cxn ang="0">
                  <a:pos x="1654" y="967"/>
                </a:cxn>
                <a:cxn ang="0">
                  <a:pos x="2073" y="698"/>
                </a:cxn>
                <a:cxn ang="0">
                  <a:pos x="2457" y="451"/>
                </a:cxn>
                <a:cxn ang="0">
                  <a:pos x="2771" y="250"/>
                </a:cxn>
                <a:cxn ang="0">
                  <a:pos x="2986" y="113"/>
                </a:cxn>
                <a:cxn ang="0">
                  <a:pos x="3064" y="60"/>
                </a:cxn>
                <a:cxn ang="0">
                  <a:pos x="2785" y="0"/>
                </a:cxn>
                <a:cxn ang="0">
                  <a:pos x="2785" y="0"/>
                </a:cxn>
              </a:cxnLst>
              <a:rect l="0" t="0" r="r" b="b"/>
              <a:pathLst>
                <a:path w="3065" h="1949">
                  <a:moveTo>
                    <a:pt x="2785" y="0"/>
                  </a:moveTo>
                  <a:lnTo>
                    <a:pt x="2711" y="48"/>
                  </a:lnTo>
                  <a:lnTo>
                    <a:pt x="2513" y="179"/>
                  </a:lnTo>
                  <a:lnTo>
                    <a:pt x="2216" y="370"/>
                  </a:lnTo>
                  <a:lnTo>
                    <a:pt x="1857" y="603"/>
                  </a:lnTo>
                  <a:lnTo>
                    <a:pt x="1462" y="860"/>
                  </a:lnTo>
                  <a:lnTo>
                    <a:pt x="1066" y="1116"/>
                  </a:lnTo>
                  <a:lnTo>
                    <a:pt x="699" y="1356"/>
                  </a:lnTo>
                  <a:lnTo>
                    <a:pt x="389" y="1556"/>
                  </a:lnTo>
                  <a:lnTo>
                    <a:pt x="170" y="1699"/>
                  </a:lnTo>
                  <a:lnTo>
                    <a:pt x="73" y="1765"/>
                  </a:lnTo>
                  <a:lnTo>
                    <a:pt x="73" y="1765"/>
                  </a:lnTo>
                  <a:lnTo>
                    <a:pt x="48" y="1784"/>
                  </a:lnTo>
                  <a:lnTo>
                    <a:pt x="28" y="1800"/>
                  </a:lnTo>
                  <a:lnTo>
                    <a:pt x="16" y="1819"/>
                  </a:lnTo>
                  <a:lnTo>
                    <a:pt x="7" y="1836"/>
                  </a:lnTo>
                  <a:lnTo>
                    <a:pt x="1" y="1853"/>
                  </a:lnTo>
                  <a:lnTo>
                    <a:pt x="0" y="1867"/>
                  </a:lnTo>
                  <a:lnTo>
                    <a:pt x="1" y="1883"/>
                  </a:lnTo>
                  <a:lnTo>
                    <a:pt x="3" y="1895"/>
                  </a:lnTo>
                  <a:lnTo>
                    <a:pt x="7" y="1904"/>
                  </a:lnTo>
                  <a:lnTo>
                    <a:pt x="12" y="1912"/>
                  </a:lnTo>
                  <a:lnTo>
                    <a:pt x="12" y="1912"/>
                  </a:lnTo>
                  <a:lnTo>
                    <a:pt x="18" y="1920"/>
                  </a:lnTo>
                  <a:lnTo>
                    <a:pt x="25" y="1929"/>
                  </a:lnTo>
                  <a:lnTo>
                    <a:pt x="35" y="1935"/>
                  </a:lnTo>
                  <a:lnTo>
                    <a:pt x="48" y="1941"/>
                  </a:lnTo>
                  <a:lnTo>
                    <a:pt x="62" y="1945"/>
                  </a:lnTo>
                  <a:lnTo>
                    <a:pt x="79" y="1948"/>
                  </a:lnTo>
                  <a:lnTo>
                    <a:pt x="99" y="1948"/>
                  </a:lnTo>
                  <a:lnTo>
                    <a:pt x="122" y="1943"/>
                  </a:lnTo>
                  <a:lnTo>
                    <a:pt x="145" y="1933"/>
                  </a:lnTo>
                  <a:lnTo>
                    <a:pt x="172" y="1918"/>
                  </a:lnTo>
                  <a:lnTo>
                    <a:pt x="172" y="1918"/>
                  </a:lnTo>
                  <a:lnTo>
                    <a:pt x="276" y="1853"/>
                  </a:lnTo>
                  <a:lnTo>
                    <a:pt x="509" y="1703"/>
                  </a:lnTo>
                  <a:lnTo>
                    <a:pt x="838" y="1491"/>
                  </a:lnTo>
                  <a:lnTo>
                    <a:pt x="1231" y="1241"/>
                  </a:lnTo>
                  <a:lnTo>
                    <a:pt x="1654" y="967"/>
                  </a:lnTo>
                  <a:lnTo>
                    <a:pt x="2073" y="698"/>
                  </a:lnTo>
                  <a:lnTo>
                    <a:pt x="2457" y="451"/>
                  </a:lnTo>
                  <a:lnTo>
                    <a:pt x="2771" y="250"/>
                  </a:lnTo>
                  <a:lnTo>
                    <a:pt x="2986" y="113"/>
                  </a:lnTo>
                  <a:lnTo>
                    <a:pt x="3064" y="60"/>
                  </a:lnTo>
                  <a:lnTo>
                    <a:pt x="2785" y="0"/>
                  </a:lnTo>
                  <a:lnTo>
                    <a:pt x="2785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1064"/>
            <p:cNvSpPr>
              <a:spLocks/>
            </p:cNvSpPr>
            <p:nvPr/>
          </p:nvSpPr>
          <p:spPr bwMode="auto">
            <a:xfrm>
              <a:off x="1642" y="2808"/>
              <a:ext cx="211" cy="22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6"/>
                </a:cxn>
                <a:cxn ang="0">
                  <a:pos x="4" y="91"/>
                </a:cxn>
                <a:cxn ang="0">
                  <a:pos x="11" y="101"/>
                </a:cxn>
                <a:cxn ang="0">
                  <a:pos x="14" y="112"/>
                </a:cxn>
                <a:cxn ang="0">
                  <a:pos x="20" y="126"/>
                </a:cxn>
                <a:cxn ang="0">
                  <a:pos x="27" y="143"/>
                </a:cxn>
                <a:cxn ang="0">
                  <a:pos x="29" y="160"/>
                </a:cxn>
                <a:cxn ang="0">
                  <a:pos x="32" y="179"/>
                </a:cxn>
                <a:cxn ang="0">
                  <a:pos x="29" y="200"/>
                </a:cxn>
                <a:cxn ang="0">
                  <a:pos x="25" y="219"/>
                </a:cxn>
                <a:cxn ang="0">
                  <a:pos x="212" y="135"/>
                </a:cxn>
                <a:cxn ang="0">
                  <a:pos x="168" y="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213" h="220">
                  <a:moveTo>
                    <a:pt x="0" y="84"/>
                  </a:moveTo>
                  <a:lnTo>
                    <a:pt x="0" y="86"/>
                  </a:lnTo>
                  <a:lnTo>
                    <a:pt x="4" y="91"/>
                  </a:lnTo>
                  <a:lnTo>
                    <a:pt x="11" y="101"/>
                  </a:lnTo>
                  <a:lnTo>
                    <a:pt x="14" y="112"/>
                  </a:lnTo>
                  <a:lnTo>
                    <a:pt x="20" y="126"/>
                  </a:lnTo>
                  <a:lnTo>
                    <a:pt x="27" y="143"/>
                  </a:lnTo>
                  <a:lnTo>
                    <a:pt x="29" y="160"/>
                  </a:lnTo>
                  <a:lnTo>
                    <a:pt x="32" y="179"/>
                  </a:lnTo>
                  <a:lnTo>
                    <a:pt x="29" y="200"/>
                  </a:lnTo>
                  <a:lnTo>
                    <a:pt x="25" y="219"/>
                  </a:lnTo>
                  <a:lnTo>
                    <a:pt x="212" y="135"/>
                  </a:lnTo>
                  <a:lnTo>
                    <a:pt x="168" y="0"/>
                  </a:lnTo>
                  <a:lnTo>
                    <a:pt x="0" y="84"/>
                  </a:lnTo>
                  <a:lnTo>
                    <a:pt x="0" y="8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1065"/>
            <p:cNvSpPr>
              <a:spLocks/>
            </p:cNvSpPr>
            <p:nvPr/>
          </p:nvSpPr>
          <p:spPr bwMode="auto">
            <a:xfrm>
              <a:off x="3733" y="975"/>
              <a:ext cx="278" cy="373"/>
            </a:xfrm>
            <a:custGeom>
              <a:avLst/>
              <a:gdLst/>
              <a:ahLst/>
              <a:cxnLst>
                <a:cxn ang="0">
                  <a:pos x="152" y="371"/>
                </a:cxn>
                <a:cxn ang="0">
                  <a:pos x="145" y="363"/>
                </a:cxn>
                <a:cxn ang="0">
                  <a:pos x="138" y="352"/>
                </a:cxn>
                <a:cxn ang="0">
                  <a:pos x="129" y="341"/>
                </a:cxn>
                <a:cxn ang="0">
                  <a:pos x="122" y="331"/>
                </a:cxn>
                <a:cxn ang="0">
                  <a:pos x="111" y="322"/>
                </a:cxn>
                <a:cxn ang="0">
                  <a:pos x="103" y="312"/>
                </a:cxn>
                <a:cxn ang="0">
                  <a:pos x="92" y="303"/>
                </a:cxn>
                <a:cxn ang="0">
                  <a:pos x="79" y="295"/>
                </a:cxn>
                <a:cxn ang="0">
                  <a:pos x="67" y="289"/>
                </a:cxn>
                <a:cxn ang="0">
                  <a:pos x="53" y="282"/>
                </a:cxn>
                <a:cxn ang="0">
                  <a:pos x="53" y="282"/>
                </a:cxn>
                <a:cxn ang="0">
                  <a:pos x="53" y="276"/>
                </a:cxn>
                <a:cxn ang="0">
                  <a:pos x="53" y="262"/>
                </a:cxn>
                <a:cxn ang="0">
                  <a:pos x="52" y="238"/>
                </a:cxn>
                <a:cxn ang="0">
                  <a:pos x="50" y="206"/>
                </a:cxn>
                <a:cxn ang="0">
                  <a:pos x="46" y="172"/>
                </a:cxn>
                <a:cxn ang="0">
                  <a:pos x="41" y="135"/>
                </a:cxn>
                <a:cxn ang="0">
                  <a:pos x="35" y="99"/>
                </a:cxn>
                <a:cxn ang="0">
                  <a:pos x="25" y="61"/>
                </a:cxn>
                <a:cxn ang="0">
                  <a:pos x="14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25"/>
                </a:cxn>
                <a:cxn ang="0">
                  <a:pos x="46" y="48"/>
                </a:cxn>
                <a:cxn ang="0">
                  <a:pos x="75" y="71"/>
                </a:cxn>
                <a:cxn ang="0">
                  <a:pos x="106" y="93"/>
                </a:cxn>
                <a:cxn ang="0">
                  <a:pos x="138" y="114"/>
                </a:cxn>
                <a:cxn ang="0">
                  <a:pos x="168" y="131"/>
                </a:cxn>
                <a:cxn ang="0">
                  <a:pos x="195" y="145"/>
                </a:cxn>
                <a:cxn ang="0">
                  <a:pos x="216" y="156"/>
                </a:cxn>
                <a:cxn ang="0">
                  <a:pos x="228" y="165"/>
                </a:cxn>
                <a:cxn ang="0">
                  <a:pos x="235" y="167"/>
                </a:cxn>
                <a:cxn ang="0">
                  <a:pos x="235" y="167"/>
                </a:cxn>
                <a:cxn ang="0">
                  <a:pos x="235" y="181"/>
                </a:cxn>
                <a:cxn ang="0">
                  <a:pos x="237" y="193"/>
                </a:cxn>
                <a:cxn ang="0">
                  <a:pos x="239" y="209"/>
                </a:cxn>
                <a:cxn ang="0">
                  <a:pos x="241" y="221"/>
                </a:cxn>
                <a:cxn ang="0">
                  <a:pos x="246" y="234"/>
                </a:cxn>
                <a:cxn ang="0">
                  <a:pos x="252" y="246"/>
                </a:cxn>
                <a:cxn ang="0">
                  <a:pos x="258" y="259"/>
                </a:cxn>
                <a:cxn ang="0">
                  <a:pos x="265" y="269"/>
                </a:cxn>
                <a:cxn ang="0">
                  <a:pos x="269" y="280"/>
                </a:cxn>
                <a:cxn ang="0">
                  <a:pos x="276" y="292"/>
                </a:cxn>
                <a:cxn ang="0">
                  <a:pos x="152" y="371"/>
                </a:cxn>
                <a:cxn ang="0">
                  <a:pos x="152" y="371"/>
                </a:cxn>
              </a:cxnLst>
              <a:rect l="0" t="0" r="r" b="b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  <a:lnTo>
                    <a:pt x="152" y="3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1066"/>
            <p:cNvSpPr>
              <a:spLocks/>
            </p:cNvSpPr>
            <p:nvPr/>
          </p:nvSpPr>
          <p:spPr bwMode="auto">
            <a:xfrm>
              <a:off x="3733" y="975"/>
              <a:ext cx="278" cy="373"/>
            </a:xfrm>
            <a:custGeom>
              <a:avLst/>
              <a:gdLst/>
              <a:ahLst/>
              <a:cxnLst>
                <a:cxn ang="0">
                  <a:pos x="152" y="371"/>
                </a:cxn>
                <a:cxn ang="0">
                  <a:pos x="145" y="363"/>
                </a:cxn>
                <a:cxn ang="0">
                  <a:pos x="138" y="352"/>
                </a:cxn>
                <a:cxn ang="0">
                  <a:pos x="129" y="341"/>
                </a:cxn>
                <a:cxn ang="0">
                  <a:pos x="122" y="331"/>
                </a:cxn>
                <a:cxn ang="0">
                  <a:pos x="111" y="322"/>
                </a:cxn>
                <a:cxn ang="0">
                  <a:pos x="103" y="312"/>
                </a:cxn>
                <a:cxn ang="0">
                  <a:pos x="92" y="303"/>
                </a:cxn>
                <a:cxn ang="0">
                  <a:pos x="79" y="295"/>
                </a:cxn>
                <a:cxn ang="0">
                  <a:pos x="67" y="289"/>
                </a:cxn>
                <a:cxn ang="0">
                  <a:pos x="53" y="282"/>
                </a:cxn>
                <a:cxn ang="0">
                  <a:pos x="53" y="282"/>
                </a:cxn>
                <a:cxn ang="0">
                  <a:pos x="53" y="276"/>
                </a:cxn>
                <a:cxn ang="0">
                  <a:pos x="53" y="262"/>
                </a:cxn>
                <a:cxn ang="0">
                  <a:pos x="52" y="238"/>
                </a:cxn>
                <a:cxn ang="0">
                  <a:pos x="50" y="206"/>
                </a:cxn>
                <a:cxn ang="0">
                  <a:pos x="46" y="172"/>
                </a:cxn>
                <a:cxn ang="0">
                  <a:pos x="41" y="135"/>
                </a:cxn>
                <a:cxn ang="0">
                  <a:pos x="35" y="99"/>
                </a:cxn>
                <a:cxn ang="0">
                  <a:pos x="25" y="61"/>
                </a:cxn>
                <a:cxn ang="0">
                  <a:pos x="14" y="2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" y="25"/>
                </a:cxn>
                <a:cxn ang="0">
                  <a:pos x="46" y="48"/>
                </a:cxn>
                <a:cxn ang="0">
                  <a:pos x="75" y="71"/>
                </a:cxn>
                <a:cxn ang="0">
                  <a:pos x="106" y="93"/>
                </a:cxn>
                <a:cxn ang="0">
                  <a:pos x="138" y="114"/>
                </a:cxn>
                <a:cxn ang="0">
                  <a:pos x="168" y="131"/>
                </a:cxn>
                <a:cxn ang="0">
                  <a:pos x="195" y="145"/>
                </a:cxn>
                <a:cxn ang="0">
                  <a:pos x="216" y="156"/>
                </a:cxn>
                <a:cxn ang="0">
                  <a:pos x="228" y="165"/>
                </a:cxn>
                <a:cxn ang="0">
                  <a:pos x="235" y="167"/>
                </a:cxn>
                <a:cxn ang="0">
                  <a:pos x="235" y="167"/>
                </a:cxn>
                <a:cxn ang="0">
                  <a:pos x="235" y="181"/>
                </a:cxn>
                <a:cxn ang="0">
                  <a:pos x="237" y="193"/>
                </a:cxn>
                <a:cxn ang="0">
                  <a:pos x="239" y="209"/>
                </a:cxn>
                <a:cxn ang="0">
                  <a:pos x="241" y="221"/>
                </a:cxn>
                <a:cxn ang="0">
                  <a:pos x="246" y="234"/>
                </a:cxn>
                <a:cxn ang="0">
                  <a:pos x="252" y="246"/>
                </a:cxn>
                <a:cxn ang="0">
                  <a:pos x="258" y="259"/>
                </a:cxn>
                <a:cxn ang="0">
                  <a:pos x="265" y="269"/>
                </a:cxn>
                <a:cxn ang="0">
                  <a:pos x="269" y="280"/>
                </a:cxn>
                <a:cxn ang="0">
                  <a:pos x="276" y="292"/>
                </a:cxn>
                <a:cxn ang="0">
                  <a:pos x="152" y="371"/>
                </a:cxn>
                <a:cxn ang="0">
                  <a:pos x="152" y="371"/>
                </a:cxn>
              </a:cxnLst>
              <a:rect l="0" t="0" r="r" b="b"/>
              <a:pathLst>
                <a:path w="277" h="372">
                  <a:moveTo>
                    <a:pt x="152" y="371"/>
                  </a:moveTo>
                  <a:lnTo>
                    <a:pt x="145" y="363"/>
                  </a:lnTo>
                  <a:lnTo>
                    <a:pt x="138" y="352"/>
                  </a:lnTo>
                  <a:lnTo>
                    <a:pt x="129" y="341"/>
                  </a:lnTo>
                  <a:lnTo>
                    <a:pt x="122" y="331"/>
                  </a:lnTo>
                  <a:lnTo>
                    <a:pt x="111" y="322"/>
                  </a:lnTo>
                  <a:lnTo>
                    <a:pt x="103" y="312"/>
                  </a:lnTo>
                  <a:lnTo>
                    <a:pt x="92" y="303"/>
                  </a:lnTo>
                  <a:lnTo>
                    <a:pt x="79" y="295"/>
                  </a:lnTo>
                  <a:lnTo>
                    <a:pt x="67" y="289"/>
                  </a:lnTo>
                  <a:lnTo>
                    <a:pt x="53" y="282"/>
                  </a:lnTo>
                  <a:lnTo>
                    <a:pt x="53" y="282"/>
                  </a:lnTo>
                  <a:lnTo>
                    <a:pt x="53" y="276"/>
                  </a:lnTo>
                  <a:lnTo>
                    <a:pt x="53" y="262"/>
                  </a:lnTo>
                  <a:lnTo>
                    <a:pt x="52" y="238"/>
                  </a:lnTo>
                  <a:lnTo>
                    <a:pt x="50" y="206"/>
                  </a:lnTo>
                  <a:lnTo>
                    <a:pt x="46" y="172"/>
                  </a:lnTo>
                  <a:lnTo>
                    <a:pt x="41" y="135"/>
                  </a:lnTo>
                  <a:lnTo>
                    <a:pt x="35" y="99"/>
                  </a:lnTo>
                  <a:lnTo>
                    <a:pt x="25" y="61"/>
                  </a:lnTo>
                  <a:lnTo>
                    <a:pt x="14" y="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5"/>
                  </a:lnTo>
                  <a:lnTo>
                    <a:pt x="46" y="48"/>
                  </a:lnTo>
                  <a:lnTo>
                    <a:pt x="75" y="71"/>
                  </a:lnTo>
                  <a:lnTo>
                    <a:pt x="106" y="93"/>
                  </a:lnTo>
                  <a:lnTo>
                    <a:pt x="138" y="114"/>
                  </a:lnTo>
                  <a:lnTo>
                    <a:pt x="168" y="131"/>
                  </a:lnTo>
                  <a:lnTo>
                    <a:pt x="195" y="145"/>
                  </a:lnTo>
                  <a:lnTo>
                    <a:pt x="216" y="156"/>
                  </a:lnTo>
                  <a:lnTo>
                    <a:pt x="228" y="165"/>
                  </a:lnTo>
                  <a:lnTo>
                    <a:pt x="235" y="167"/>
                  </a:lnTo>
                  <a:lnTo>
                    <a:pt x="235" y="167"/>
                  </a:lnTo>
                  <a:lnTo>
                    <a:pt x="235" y="181"/>
                  </a:lnTo>
                  <a:lnTo>
                    <a:pt x="237" y="193"/>
                  </a:lnTo>
                  <a:lnTo>
                    <a:pt x="239" y="209"/>
                  </a:lnTo>
                  <a:lnTo>
                    <a:pt x="241" y="221"/>
                  </a:lnTo>
                  <a:lnTo>
                    <a:pt x="246" y="234"/>
                  </a:lnTo>
                  <a:lnTo>
                    <a:pt x="252" y="246"/>
                  </a:lnTo>
                  <a:lnTo>
                    <a:pt x="258" y="259"/>
                  </a:lnTo>
                  <a:lnTo>
                    <a:pt x="265" y="269"/>
                  </a:lnTo>
                  <a:lnTo>
                    <a:pt x="269" y="280"/>
                  </a:lnTo>
                  <a:lnTo>
                    <a:pt x="276" y="292"/>
                  </a:lnTo>
                  <a:lnTo>
                    <a:pt x="152" y="371"/>
                  </a:lnTo>
                  <a:lnTo>
                    <a:pt x="152" y="3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Line 1067"/>
            <p:cNvSpPr>
              <a:spLocks noChangeShapeType="1"/>
            </p:cNvSpPr>
            <p:nvPr/>
          </p:nvSpPr>
          <p:spPr bwMode="auto">
            <a:xfrm flipH="1">
              <a:off x="3819" y="1163"/>
              <a:ext cx="177" cy="116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1068"/>
            <p:cNvSpPr>
              <a:spLocks/>
            </p:cNvSpPr>
            <p:nvPr/>
          </p:nvSpPr>
          <p:spPr bwMode="auto">
            <a:xfrm>
              <a:off x="3857" y="1440"/>
              <a:ext cx="788" cy="566"/>
            </a:xfrm>
            <a:custGeom>
              <a:avLst/>
              <a:gdLst/>
              <a:ahLst/>
              <a:cxnLst>
                <a:cxn ang="0">
                  <a:pos x="164" y="90"/>
                </a:cxn>
                <a:cxn ang="0">
                  <a:pos x="181" y="124"/>
                </a:cxn>
                <a:cxn ang="0">
                  <a:pos x="198" y="162"/>
                </a:cxn>
                <a:cxn ang="0">
                  <a:pos x="210" y="204"/>
                </a:cxn>
                <a:cxn ang="0">
                  <a:pos x="216" y="244"/>
                </a:cxn>
                <a:cxn ang="0">
                  <a:pos x="216" y="262"/>
                </a:cxn>
                <a:cxn ang="0">
                  <a:pos x="204" y="322"/>
                </a:cxn>
                <a:cxn ang="0">
                  <a:pos x="177" y="386"/>
                </a:cxn>
                <a:cxn ang="0">
                  <a:pos x="134" y="455"/>
                </a:cxn>
                <a:cxn ang="0">
                  <a:pos x="75" y="515"/>
                </a:cxn>
                <a:cxn ang="0">
                  <a:pos x="0" y="561"/>
                </a:cxn>
                <a:cxn ang="0">
                  <a:pos x="8" y="561"/>
                </a:cxn>
                <a:cxn ang="0">
                  <a:pos x="75" y="564"/>
                </a:cxn>
                <a:cxn ang="0">
                  <a:pos x="183" y="559"/>
                </a:cxn>
                <a:cxn ang="0">
                  <a:pos x="313" y="540"/>
                </a:cxn>
                <a:cxn ang="0">
                  <a:pos x="442" y="501"/>
                </a:cxn>
                <a:cxn ang="0">
                  <a:pos x="497" y="471"/>
                </a:cxn>
                <a:cxn ang="0">
                  <a:pos x="594" y="384"/>
                </a:cxn>
                <a:cxn ang="0">
                  <a:pos x="674" y="275"/>
                </a:cxn>
                <a:cxn ang="0">
                  <a:pos x="734" y="168"/>
                </a:cxn>
                <a:cxn ang="0">
                  <a:pos x="773" y="89"/>
                </a:cxn>
                <a:cxn ang="0">
                  <a:pos x="787" y="54"/>
                </a:cxn>
                <a:cxn ang="0">
                  <a:pos x="750" y="82"/>
                </a:cxn>
                <a:cxn ang="0">
                  <a:pos x="672" y="122"/>
                </a:cxn>
                <a:cxn ang="0">
                  <a:pos x="592" y="140"/>
                </a:cxn>
                <a:cxn ang="0">
                  <a:pos x="516" y="142"/>
                </a:cxn>
                <a:cxn ang="0">
                  <a:pos x="451" y="137"/>
                </a:cxn>
                <a:cxn ang="0">
                  <a:pos x="423" y="128"/>
                </a:cxn>
                <a:cxn ang="0">
                  <a:pos x="387" y="112"/>
                </a:cxn>
                <a:cxn ang="0">
                  <a:pos x="354" y="86"/>
                </a:cxn>
                <a:cxn ang="0">
                  <a:pos x="324" y="54"/>
                </a:cxn>
                <a:cxn ang="0">
                  <a:pos x="297" y="25"/>
                </a:cxn>
                <a:cxn ang="0">
                  <a:pos x="278" y="0"/>
                </a:cxn>
              </a:cxnLst>
              <a:rect l="0" t="0" r="r" b="b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  <a:lnTo>
                    <a:pt x="156" y="7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1069"/>
            <p:cNvSpPr>
              <a:spLocks/>
            </p:cNvSpPr>
            <p:nvPr/>
          </p:nvSpPr>
          <p:spPr bwMode="auto">
            <a:xfrm>
              <a:off x="3857" y="1440"/>
              <a:ext cx="788" cy="566"/>
            </a:xfrm>
            <a:custGeom>
              <a:avLst/>
              <a:gdLst/>
              <a:ahLst/>
              <a:cxnLst>
                <a:cxn ang="0">
                  <a:pos x="164" y="90"/>
                </a:cxn>
                <a:cxn ang="0">
                  <a:pos x="181" y="124"/>
                </a:cxn>
                <a:cxn ang="0">
                  <a:pos x="198" y="162"/>
                </a:cxn>
                <a:cxn ang="0">
                  <a:pos x="210" y="204"/>
                </a:cxn>
                <a:cxn ang="0">
                  <a:pos x="216" y="244"/>
                </a:cxn>
                <a:cxn ang="0">
                  <a:pos x="216" y="262"/>
                </a:cxn>
                <a:cxn ang="0">
                  <a:pos x="204" y="322"/>
                </a:cxn>
                <a:cxn ang="0">
                  <a:pos x="177" y="386"/>
                </a:cxn>
                <a:cxn ang="0">
                  <a:pos x="134" y="455"/>
                </a:cxn>
                <a:cxn ang="0">
                  <a:pos x="75" y="515"/>
                </a:cxn>
                <a:cxn ang="0">
                  <a:pos x="0" y="561"/>
                </a:cxn>
                <a:cxn ang="0">
                  <a:pos x="8" y="561"/>
                </a:cxn>
                <a:cxn ang="0">
                  <a:pos x="75" y="564"/>
                </a:cxn>
                <a:cxn ang="0">
                  <a:pos x="183" y="559"/>
                </a:cxn>
                <a:cxn ang="0">
                  <a:pos x="313" y="540"/>
                </a:cxn>
                <a:cxn ang="0">
                  <a:pos x="442" y="501"/>
                </a:cxn>
                <a:cxn ang="0">
                  <a:pos x="497" y="471"/>
                </a:cxn>
                <a:cxn ang="0">
                  <a:pos x="594" y="384"/>
                </a:cxn>
                <a:cxn ang="0">
                  <a:pos x="674" y="275"/>
                </a:cxn>
                <a:cxn ang="0">
                  <a:pos x="734" y="168"/>
                </a:cxn>
                <a:cxn ang="0">
                  <a:pos x="773" y="89"/>
                </a:cxn>
                <a:cxn ang="0">
                  <a:pos x="787" y="54"/>
                </a:cxn>
                <a:cxn ang="0">
                  <a:pos x="750" y="82"/>
                </a:cxn>
                <a:cxn ang="0">
                  <a:pos x="672" y="122"/>
                </a:cxn>
                <a:cxn ang="0">
                  <a:pos x="592" y="140"/>
                </a:cxn>
                <a:cxn ang="0">
                  <a:pos x="516" y="142"/>
                </a:cxn>
                <a:cxn ang="0">
                  <a:pos x="451" y="137"/>
                </a:cxn>
                <a:cxn ang="0">
                  <a:pos x="423" y="128"/>
                </a:cxn>
                <a:cxn ang="0">
                  <a:pos x="387" y="112"/>
                </a:cxn>
                <a:cxn ang="0">
                  <a:pos x="354" y="86"/>
                </a:cxn>
                <a:cxn ang="0">
                  <a:pos x="324" y="54"/>
                </a:cxn>
                <a:cxn ang="0">
                  <a:pos x="297" y="25"/>
                </a:cxn>
                <a:cxn ang="0">
                  <a:pos x="278" y="0"/>
                </a:cxn>
              </a:cxnLst>
              <a:rect l="0" t="0" r="r" b="b"/>
              <a:pathLst>
                <a:path w="788" h="565">
                  <a:moveTo>
                    <a:pt x="156" y="78"/>
                  </a:moveTo>
                  <a:lnTo>
                    <a:pt x="164" y="90"/>
                  </a:lnTo>
                  <a:lnTo>
                    <a:pt x="172" y="107"/>
                  </a:lnTo>
                  <a:lnTo>
                    <a:pt x="181" y="124"/>
                  </a:lnTo>
                  <a:lnTo>
                    <a:pt x="189" y="142"/>
                  </a:lnTo>
                  <a:lnTo>
                    <a:pt x="198" y="162"/>
                  </a:lnTo>
                  <a:lnTo>
                    <a:pt x="204" y="183"/>
                  </a:lnTo>
                  <a:lnTo>
                    <a:pt x="210" y="204"/>
                  </a:lnTo>
                  <a:lnTo>
                    <a:pt x="214" y="225"/>
                  </a:lnTo>
                  <a:lnTo>
                    <a:pt x="216" y="244"/>
                  </a:lnTo>
                  <a:lnTo>
                    <a:pt x="216" y="262"/>
                  </a:lnTo>
                  <a:lnTo>
                    <a:pt x="216" y="262"/>
                  </a:lnTo>
                  <a:lnTo>
                    <a:pt x="210" y="290"/>
                  </a:lnTo>
                  <a:lnTo>
                    <a:pt x="204" y="322"/>
                  </a:lnTo>
                  <a:lnTo>
                    <a:pt x="191" y="354"/>
                  </a:lnTo>
                  <a:lnTo>
                    <a:pt x="177" y="386"/>
                  </a:lnTo>
                  <a:lnTo>
                    <a:pt x="156" y="421"/>
                  </a:lnTo>
                  <a:lnTo>
                    <a:pt x="134" y="455"/>
                  </a:lnTo>
                  <a:lnTo>
                    <a:pt x="107" y="488"/>
                  </a:lnTo>
                  <a:lnTo>
                    <a:pt x="75" y="515"/>
                  </a:lnTo>
                  <a:lnTo>
                    <a:pt x="39" y="540"/>
                  </a:lnTo>
                  <a:lnTo>
                    <a:pt x="0" y="561"/>
                  </a:lnTo>
                  <a:lnTo>
                    <a:pt x="0" y="561"/>
                  </a:lnTo>
                  <a:lnTo>
                    <a:pt x="8" y="561"/>
                  </a:lnTo>
                  <a:lnTo>
                    <a:pt x="35" y="564"/>
                  </a:lnTo>
                  <a:lnTo>
                    <a:pt x="75" y="564"/>
                  </a:lnTo>
                  <a:lnTo>
                    <a:pt x="124" y="561"/>
                  </a:lnTo>
                  <a:lnTo>
                    <a:pt x="183" y="559"/>
                  </a:lnTo>
                  <a:lnTo>
                    <a:pt x="246" y="554"/>
                  </a:lnTo>
                  <a:lnTo>
                    <a:pt x="313" y="540"/>
                  </a:lnTo>
                  <a:lnTo>
                    <a:pt x="379" y="524"/>
                  </a:lnTo>
                  <a:lnTo>
                    <a:pt x="442" y="501"/>
                  </a:lnTo>
                  <a:lnTo>
                    <a:pt x="497" y="471"/>
                  </a:lnTo>
                  <a:lnTo>
                    <a:pt x="497" y="471"/>
                  </a:lnTo>
                  <a:lnTo>
                    <a:pt x="548" y="433"/>
                  </a:lnTo>
                  <a:lnTo>
                    <a:pt x="594" y="384"/>
                  </a:lnTo>
                  <a:lnTo>
                    <a:pt x="636" y="333"/>
                  </a:lnTo>
                  <a:lnTo>
                    <a:pt x="674" y="275"/>
                  </a:lnTo>
                  <a:lnTo>
                    <a:pt x="708" y="220"/>
                  </a:lnTo>
                  <a:lnTo>
                    <a:pt x="734" y="168"/>
                  </a:lnTo>
                  <a:lnTo>
                    <a:pt x="757" y="124"/>
                  </a:lnTo>
                  <a:lnTo>
                    <a:pt x="773" y="89"/>
                  </a:lnTo>
                  <a:lnTo>
                    <a:pt x="782" y="63"/>
                  </a:lnTo>
                  <a:lnTo>
                    <a:pt x="787" y="54"/>
                  </a:lnTo>
                  <a:lnTo>
                    <a:pt x="787" y="54"/>
                  </a:lnTo>
                  <a:lnTo>
                    <a:pt x="750" y="82"/>
                  </a:lnTo>
                  <a:lnTo>
                    <a:pt x="712" y="105"/>
                  </a:lnTo>
                  <a:lnTo>
                    <a:pt x="672" y="122"/>
                  </a:lnTo>
                  <a:lnTo>
                    <a:pt x="632" y="133"/>
                  </a:lnTo>
                  <a:lnTo>
                    <a:pt x="592" y="140"/>
                  </a:lnTo>
                  <a:lnTo>
                    <a:pt x="554" y="142"/>
                  </a:lnTo>
                  <a:lnTo>
                    <a:pt x="516" y="142"/>
                  </a:lnTo>
                  <a:lnTo>
                    <a:pt x="483" y="140"/>
                  </a:lnTo>
                  <a:lnTo>
                    <a:pt x="451" y="137"/>
                  </a:lnTo>
                  <a:lnTo>
                    <a:pt x="423" y="128"/>
                  </a:lnTo>
                  <a:lnTo>
                    <a:pt x="423" y="128"/>
                  </a:lnTo>
                  <a:lnTo>
                    <a:pt x="407" y="122"/>
                  </a:lnTo>
                  <a:lnTo>
                    <a:pt x="387" y="112"/>
                  </a:lnTo>
                  <a:lnTo>
                    <a:pt x="370" y="101"/>
                  </a:lnTo>
                  <a:lnTo>
                    <a:pt x="354" y="86"/>
                  </a:lnTo>
                  <a:lnTo>
                    <a:pt x="339" y="71"/>
                  </a:lnTo>
                  <a:lnTo>
                    <a:pt x="324" y="54"/>
                  </a:lnTo>
                  <a:lnTo>
                    <a:pt x="311" y="40"/>
                  </a:lnTo>
                  <a:lnTo>
                    <a:pt x="297" y="25"/>
                  </a:lnTo>
                  <a:lnTo>
                    <a:pt x="288" y="10"/>
                  </a:lnTo>
                  <a:lnTo>
                    <a:pt x="278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1070"/>
            <p:cNvSpPr>
              <a:spLocks/>
            </p:cNvSpPr>
            <p:nvPr/>
          </p:nvSpPr>
          <p:spPr bwMode="auto">
            <a:xfrm>
              <a:off x="3930" y="1543"/>
              <a:ext cx="610" cy="392"/>
            </a:xfrm>
            <a:custGeom>
              <a:avLst/>
              <a:gdLst/>
              <a:ahLst/>
              <a:cxnLst>
                <a:cxn ang="0">
                  <a:pos x="0" y="392"/>
                </a:cxn>
                <a:cxn ang="0">
                  <a:pos x="34" y="389"/>
                </a:cxn>
                <a:cxn ang="0">
                  <a:pos x="69" y="387"/>
                </a:cxn>
                <a:cxn ang="0">
                  <a:pos x="109" y="383"/>
                </a:cxn>
                <a:cxn ang="0">
                  <a:pos x="149" y="376"/>
                </a:cxn>
                <a:cxn ang="0">
                  <a:pos x="187" y="371"/>
                </a:cxn>
                <a:cxn ang="0">
                  <a:pos x="229" y="360"/>
                </a:cxn>
                <a:cxn ang="0">
                  <a:pos x="269" y="350"/>
                </a:cxn>
                <a:cxn ang="0">
                  <a:pos x="305" y="334"/>
                </a:cxn>
                <a:cxn ang="0">
                  <a:pos x="341" y="318"/>
                </a:cxn>
                <a:cxn ang="0">
                  <a:pos x="374" y="299"/>
                </a:cxn>
                <a:cxn ang="0">
                  <a:pos x="374" y="299"/>
                </a:cxn>
                <a:cxn ang="0">
                  <a:pos x="406" y="277"/>
                </a:cxn>
                <a:cxn ang="0">
                  <a:pos x="436" y="252"/>
                </a:cxn>
                <a:cxn ang="0">
                  <a:pos x="461" y="225"/>
                </a:cxn>
                <a:cxn ang="0">
                  <a:pos x="489" y="193"/>
                </a:cxn>
                <a:cxn ang="0">
                  <a:pos x="514" y="161"/>
                </a:cxn>
                <a:cxn ang="0">
                  <a:pos x="535" y="128"/>
                </a:cxn>
                <a:cxn ang="0">
                  <a:pos x="556" y="96"/>
                </a:cxn>
                <a:cxn ang="0">
                  <a:pos x="576" y="62"/>
                </a:cxn>
                <a:cxn ang="0">
                  <a:pos x="593" y="31"/>
                </a:cxn>
                <a:cxn ang="0">
                  <a:pos x="611" y="0"/>
                </a:cxn>
              </a:cxnLst>
              <a:rect l="0" t="0" r="r" b="b"/>
              <a:pathLst>
                <a:path w="612" h="393">
                  <a:moveTo>
                    <a:pt x="0" y="392"/>
                  </a:moveTo>
                  <a:lnTo>
                    <a:pt x="34" y="389"/>
                  </a:lnTo>
                  <a:lnTo>
                    <a:pt x="69" y="387"/>
                  </a:lnTo>
                  <a:lnTo>
                    <a:pt x="109" y="383"/>
                  </a:lnTo>
                  <a:lnTo>
                    <a:pt x="149" y="376"/>
                  </a:lnTo>
                  <a:lnTo>
                    <a:pt x="187" y="371"/>
                  </a:lnTo>
                  <a:lnTo>
                    <a:pt x="229" y="360"/>
                  </a:lnTo>
                  <a:lnTo>
                    <a:pt x="269" y="350"/>
                  </a:lnTo>
                  <a:lnTo>
                    <a:pt x="305" y="334"/>
                  </a:lnTo>
                  <a:lnTo>
                    <a:pt x="341" y="318"/>
                  </a:lnTo>
                  <a:lnTo>
                    <a:pt x="374" y="299"/>
                  </a:lnTo>
                  <a:lnTo>
                    <a:pt x="374" y="299"/>
                  </a:lnTo>
                  <a:lnTo>
                    <a:pt x="406" y="277"/>
                  </a:lnTo>
                  <a:lnTo>
                    <a:pt x="436" y="252"/>
                  </a:lnTo>
                  <a:lnTo>
                    <a:pt x="461" y="225"/>
                  </a:lnTo>
                  <a:lnTo>
                    <a:pt x="489" y="193"/>
                  </a:lnTo>
                  <a:lnTo>
                    <a:pt x="514" y="161"/>
                  </a:lnTo>
                  <a:lnTo>
                    <a:pt x="535" y="128"/>
                  </a:lnTo>
                  <a:lnTo>
                    <a:pt x="556" y="96"/>
                  </a:lnTo>
                  <a:lnTo>
                    <a:pt x="576" y="62"/>
                  </a:lnTo>
                  <a:lnTo>
                    <a:pt x="593" y="31"/>
                  </a:lnTo>
                  <a:lnTo>
                    <a:pt x="611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1071"/>
            <p:cNvSpPr>
              <a:spLocks/>
            </p:cNvSpPr>
            <p:nvPr/>
          </p:nvSpPr>
          <p:spPr bwMode="auto">
            <a:xfrm>
              <a:off x="4055" y="1002"/>
              <a:ext cx="581" cy="418"/>
            </a:xfrm>
            <a:custGeom>
              <a:avLst/>
              <a:gdLst/>
              <a:ahLst/>
              <a:cxnLst>
                <a:cxn ang="0">
                  <a:pos x="2" y="269"/>
                </a:cxn>
                <a:cxn ang="0">
                  <a:pos x="19" y="257"/>
                </a:cxn>
                <a:cxn ang="0">
                  <a:pos x="48" y="237"/>
                </a:cxn>
                <a:cxn ang="0">
                  <a:pos x="84" y="214"/>
                </a:cxn>
                <a:cxn ang="0">
                  <a:pos x="122" y="189"/>
                </a:cxn>
                <a:cxn ang="0">
                  <a:pos x="139" y="179"/>
                </a:cxn>
                <a:cxn ang="0">
                  <a:pos x="160" y="160"/>
                </a:cxn>
                <a:cxn ang="0">
                  <a:pos x="181" y="137"/>
                </a:cxn>
                <a:cxn ang="0">
                  <a:pos x="198" y="105"/>
                </a:cxn>
                <a:cxn ang="0">
                  <a:pos x="211" y="75"/>
                </a:cxn>
                <a:cxn ang="0">
                  <a:pos x="215" y="43"/>
                </a:cxn>
                <a:cxn ang="0">
                  <a:pos x="217" y="46"/>
                </a:cxn>
                <a:cxn ang="0">
                  <a:pos x="227" y="46"/>
                </a:cxn>
                <a:cxn ang="0">
                  <a:pos x="247" y="50"/>
                </a:cxn>
                <a:cxn ang="0">
                  <a:pos x="272" y="57"/>
                </a:cxn>
                <a:cxn ang="0">
                  <a:pos x="303" y="61"/>
                </a:cxn>
                <a:cxn ang="0">
                  <a:pos x="321" y="63"/>
                </a:cxn>
                <a:cxn ang="0">
                  <a:pos x="356" y="63"/>
                </a:cxn>
                <a:cxn ang="0">
                  <a:pos x="404" y="59"/>
                </a:cxn>
                <a:cxn ang="0">
                  <a:pos x="459" y="46"/>
                </a:cxn>
                <a:cxn ang="0">
                  <a:pos x="521" y="27"/>
                </a:cxn>
                <a:cxn ang="0">
                  <a:pos x="582" y="0"/>
                </a:cxn>
                <a:cxn ang="0">
                  <a:pos x="554" y="20"/>
                </a:cxn>
                <a:cxn ang="0">
                  <a:pos x="508" y="67"/>
                </a:cxn>
                <a:cxn ang="0">
                  <a:pos x="470" y="113"/>
                </a:cxn>
                <a:cxn ang="0">
                  <a:pos x="441" y="158"/>
                </a:cxn>
                <a:cxn ang="0">
                  <a:pos x="422" y="195"/>
                </a:cxn>
                <a:cxn ang="0">
                  <a:pos x="415" y="210"/>
                </a:cxn>
                <a:cxn ang="0">
                  <a:pos x="407" y="244"/>
                </a:cxn>
                <a:cxn ang="0">
                  <a:pos x="398" y="271"/>
                </a:cxn>
                <a:cxn ang="0">
                  <a:pos x="394" y="294"/>
                </a:cxn>
                <a:cxn ang="0">
                  <a:pos x="392" y="307"/>
                </a:cxn>
                <a:cxn ang="0">
                  <a:pos x="390" y="313"/>
                </a:cxn>
                <a:cxn ang="0">
                  <a:pos x="375" y="309"/>
                </a:cxn>
                <a:cxn ang="0">
                  <a:pos x="344" y="305"/>
                </a:cxn>
                <a:cxn ang="0">
                  <a:pos x="310" y="305"/>
                </a:cxn>
                <a:cxn ang="0">
                  <a:pos x="278" y="311"/>
                </a:cxn>
                <a:cxn ang="0">
                  <a:pos x="248" y="322"/>
                </a:cxn>
                <a:cxn ang="0">
                  <a:pos x="236" y="328"/>
                </a:cxn>
                <a:cxn ang="0">
                  <a:pos x="200" y="351"/>
                </a:cxn>
                <a:cxn ang="0">
                  <a:pos x="162" y="377"/>
                </a:cxn>
                <a:cxn ang="0">
                  <a:pos x="128" y="398"/>
                </a:cxn>
                <a:cxn ang="0">
                  <a:pos x="105" y="412"/>
                </a:cxn>
                <a:cxn ang="0">
                  <a:pos x="95" y="419"/>
                </a:cxn>
                <a:cxn ang="0">
                  <a:pos x="0" y="271"/>
                </a:cxn>
              </a:cxnLst>
              <a:rect l="0" t="0" r="r" b="b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  <a:lnTo>
                    <a:pt x="0" y="2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Freeform 1072"/>
            <p:cNvSpPr>
              <a:spLocks/>
            </p:cNvSpPr>
            <p:nvPr/>
          </p:nvSpPr>
          <p:spPr bwMode="auto">
            <a:xfrm>
              <a:off x="4055" y="1002"/>
              <a:ext cx="581" cy="418"/>
            </a:xfrm>
            <a:custGeom>
              <a:avLst/>
              <a:gdLst/>
              <a:ahLst/>
              <a:cxnLst>
                <a:cxn ang="0">
                  <a:pos x="2" y="269"/>
                </a:cxn>
                <a:cxn ang="0">
                  <a:pos x="19" y="257"/>
                </a:cxn>
                <a:cxn ang="0">
                  <a:pos x="48" y="237"/>
                </a:cxn>
                <a:cxn ang="0">
                  <a:pos x="84" y="214"/>
                </a:cxn>
                <a:cxn ang="0">
                  <a:pos x="122" y="189"/>
                </a:cxn>
                <a:cxn ang="0">
                  <a:pos x="139" y="179"/>
                </a:cxn>
                <a:cxn ang="0">
                  <a:pos x="160" y="160"/>
                </a:cxn>
                <a:cxn ang="0">
                  <a:pos x="181" y="137"/>
                </a:cxn>
                <a:cxn ang="0">
                  <a:pos x="198" y="105"/>
                </a:cxn>
                <a:cxn ang="0">
                  <a:pos x="211" y="75"/>
                </a:cxn>
                <a:cxn ang="0">
                  <a:pos x="215" y="43"/>
                </a:cxn>
                <a:cxn ang="0">
                  <a:pos x="217" y="46"/>
                </a:cxn>
                <a:cxn ang="0">
                  <a:pos x="227" y="46"/>
                </a:cxn>
                <a:cxn ang="0">
                  <a:pos x="247" y="50"/>
                </a:cxn>
                <a:cxn ang="0">
                  <a:pos x="272" y="57"/>
                </a:cxn>
                <a:cxn ang="0">
                  <a:pos x="303" y="61"/>
                </a:cxn>
                <a:cxn ang="0">
                  <a:pos x="321" y="63"/>
                </a:cxn>
                <a:cxn ang="0">
                  <a:pos x="356" y="63"/>
                </a:cxn>
                <a:cxn ang="0">
                  <a:pos x="404" y="59"/>
                </a:cxn>
                <a:cxn ang="0">
                  <a:pos x="459" y="46"/>
                </a:cxn>
                <a:cxn ang="0">
                  <a:pos x="521" y="27"/>
                </a:cxn>
                <a:cxn ang="0">
                  <a:pos x="582" y="0"/>
                </a:cxn>
                <a:cxn ang="0">
                  <a:pos x="554" y="20"/>
                </a:cxn>
                <a:cxn ang="0">
                  <a:pos x="508" y="67"/>
                </a:cxn>
                <a:cxn ang="0">
                  <a:pos x="470" y="113"/>
                </a:cxn>
                <a:cxn ang="0">
                  <a:pos x="441" y="158"/>
                </a:cxn>
                <a:cxn ang="0">
                  <a:pos x="422" y="195"/>
                </a:cxn>
                <a:cxn ang="0">
                  <a:pos x="415" y="210"/>
                </a:cxn>
                <a:cxn ang="0">
                  <a:pos x="407" y="244"/>
                </a:cxn>
                <a:cxn ang="0">
                  <a:pos x="398" y="271"/>
                </a:cxn>
                <a:cxn ang="0">
                  <a:pos x="394" y="294"/>
                </a:cxn>
                <a:cxn ang="0">
                  <a:pos x="392" y="307"/>
                </a:cxn>
                <a:cxn ang="0">
                  <a:pos x="390" y="313"/>
                </a:cxn>
                <a:cxn ang="0">
                  <a:pos x="375" y="309"/>
                </a:cxn>
                <a:cxn ang="0">
                  <a:pos x="344" y="305"/>
                </a:cxn>
                <a:cxn ang="0">
                  <a:pos x="310" y="305"/>
                </a:cxn>
                <a:cxn ang="0">
                  <a:pos x="278" y="311"/>
                </a:cxn>
                <a:cxn ang="0">
                  <a:pos x="248" y="322"/>
                </a:cxn>
                <a:cxn ang="0">
                  <a:pos x="236" y="328"/>
                </a:cxn>
                <a:cxn ang="0">
                  <a:pos x="200" y="351"/>
                </a:cxn>
                <a:cxn ang="0">
                  <a:pos x="162" y="377"/>
                </a:cxn>
                <a:cxn ang="0">
                  <a:pos x="128" y="398"/>
                </a:cxn>
                <a:cxn ang="0">
                  <a:pos x="105" y="412"/>
                </a:cxn>
                <a:cxn ang="0">
                  <a:pos x="95" y="419"/>
                </a:cxn>
                <a:cxn ang="0">
                  <a:pos x="0" y="271"/>
                </a:cxn>
              </a:cxnLst>
              <a:rect l="0" t="0" r="r" b="b"/>
              <a:pathLst>
                <a:path w="583" h="420">
                  <a:moveTo>
                    <a:pt x="0" y="271"/>
                  </a:moveTo>
                  <a:lnTo>
                    <a:pt x="2" y="269"/>
                  </a:lnTo>
                  <a:lnTo>
                    <a:pt x="8" y="265"/>
                  </a:lnTo>
                  <a:lnTo>
                    <a:pt x="19" y="257"/>
                  </a:lnTo>
                  <a:lnTo>
                    <a:pt x="34" y="248"/>
                  </a:lnTo>
                  <a:lnTo>
                    <a:pt x="48" y="237"/>
                  </a:lnTo>
                  <a:lnTo>
                    <a:pt x="66" y="227"/>
                  </a:lnTo>
                  <a:lnTo>
                    <a:pt x="84" y="214"/>
                  </a:lnTo>
                  <a:lnTo>
                    <a:pt x="103" y="202"/>
                  </a:lnTo>
                  <a:lnTo>
                    <a:pt x="122" y="189"/>
                  </a:lnTo>
                  <a:lnTo>
                    <a:pt x="139" y="179"/>
                  </a:lnTo>
                  <a:lnTo>
                    <a:pt x="139" y="179"/>
                  </a:lnTo>
                  <a:lnTo>
                    <a:pt x="149" y="170"/>
                  </a:lnTo>
                  <a:lnTo>
                    <a:pt x="160" y="160"/>
                  </a:lnTo>
                  <a:lnTo>
                    <a:pt x="171" y="149"/>
                  </a:lnTo>
                  <a:lnTo>
                    <a:pt x="181" y="137"/>
                  </a:lnTo>
                  <a:lnTo>
                    <a:pt x="190" y="122"/>
                  </a:lnTo>
                  <a:lnTo>
                    <a:pt x="198" y="105"/>
                  </a:lnTo>
                  <a:lnTo>
                    <a:pt x="204" y="90"/>
                  </a:lnTo>
                  <a:lnTo>
                    <a:pt x="211" y="75"/>
                  </a:lnTo>
                  <a:lnTo>
                    <a:pt x="215" y="59"/>
                  </a:lnTo>
                  <a:lnTo>
                    <a:pt x="215" y="43"/>
                  </a:lnTo>
                  <a:lnTo>
                    <a:pt x="215" y="43"/>
                  </a:lnTo>
                  <a:lnTo>
                    <a:pt x="217" y="46"/>
                  </a:lnTo>
                  <a:lnTo>
                    <a:pt x="222" y="46"/>
                  </a:lnTo>
                  <a:lnTo>
                    <a:pt x="227" y="46"/>
                  </a:lnTo>
                  <a:lnTo>
                    <a:pt x="236" y="50"/>
                  </a:lnTo>
                  <a:lnTo>
                    <a:pt x="247" y="50"/>
                  </a:lnTo>
                  <a:lnTo>
                    <a:pt x="259" y="54"/>
                  </a:lnTo>
                  <a:lnTo>
                    <a:pt x="272" y="57"/>
                  </a:lnTo>
                  <a:lnTo>
                    <a:pt x="287" y="59"/>
                  </a:lnTo>
                  <a:lnTo>
                    <a:pt x="303" y="61"/>
                  </a:lnTo>
                  <a:lnTo>
                    <a:pt x="321" y="63"/>
                  </a:lnTo>
                  <a:lnTo>
                    <a:pt x="321" y="63"/>
                  </a:lnTo>
                  <a:lnTo>
                    <a:pt x="337" y="63"/>
                  </a:lnTo>
                  <a:lnTo>
                    <a:pt x="356" y="63"/>
                  </a:lnTo>
                  <a:lnTo>
                    <a:pt x="379" y="63"/>
                  </a:lnTo>
                  <a:lnTo>
                    <a:pt x="404" y="59"/>
                  </a:lnTo>
                  <a:lnTo>
                    <a:pt x="432" y="54"/>
                  </a:lnTo>
                  <a:lnTo>
                    <a:pt x="459" y="46"/>
                  </a:lnTo>
                  <a:lnTo>
                    <a:pt x="489" y="38"/>
                  </a:lnTo>
                  <a:lnTo>
                    <a:pt x="521" y="27"/>
                  </a:lnTo>
                  <a:lnTo>
                    <a:pt x="550" y="15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54" y="20"/>
                  </a:lnTo>
                  <a:lnTo>
                    <a:pt x="531" y="43"/>
                  </a:lnTo>
                  <a:lnTo>
                    <a:pt x="508" y="67"/>
                  </a:lnTo>
                  <a:lnTo>
                    <a:pt x="487" y="90"/>
                  </a:lnTo>
                  <a:lnTo>
                    <a:pt x="470" y="113"/>
                  </a:lnTo>
                  <a:lnTo>
                    <a:pt x="453" y="137"/>
                  </a:lnTo>
                  <a:lnTo>
                    <a:pt x="441" y="158"/>
                  </a:lnTo>
                  <a:lnTo>
                    <a:pt x="430" y="179"/>
                  </a:lnTo>
                  <a:lnTo>
                    <a:pt x="422" y="195"/>
                  </a:lnTo>
                  <a:lnTo>
                    <a:pt x="415" y="210"/>
                  </a:lnTo>
                  <a:lnTo>
                    <a:pt x="415" y="210"/>
                  </a:lnTo>
                  <a:lnTo>
                    <a:pt x="411" y="227"/>
                  </a:lnTo>
                  <a:lnTo>
                    <a:pt x="407" y="244"/>
                  </a:lnTo>
                  <a:lnTo>
                    <a:pt x="402" y="259"/>
                  </a:lnTo>
                  <a:lnTo>
                    <a:pt x="398" y="271"/>
                  </a:lnTo>
                  <a:lnTo>
                    <a:pt x="397" y="283"/>
                  </a:lnTo>
                  <a:lnTo>
                    <a:pt x="394" y="294"/>
                  </a:lnTo>
                  <a:lnTo>
                    <a:pt x="392" y="303"/>
                  </a:lnTo>
                  <a:lnTo>
                    <a:pt x="392" y="307"/>
                  </a:lnTo>
                  <a:lnTo>
                    <a:pt x="390" y="311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75" y="309"/>
                  </a:lnTo>
                  <a:lnTo>
                    <a:pt x="360" y="305"/>
                  </a:lnTo>
                  <a:lnTo>
                    <a:pt x="344" y="305"/>
                  </a:lnTo>
                  <a:lnTo>
                    <a:pt x="326" y="305"/>
                  </a:lnTo>
                  <a:lnTo>
                    <a:pt x="310" y="305"/>
                  </a:lnTo>
                  <a:lnTo>
                    <a:pt x="293" y="307"/>
                  </a:lnTo>
                  <a:lnTo>
                    <a:pt x="278" y="311"/>
                  </a:lnTo>
                  <a:lnTo>
                    <a:pt x="261" y="315"/>
                  </a:lnTo>
                  <a:lnTo>
                    <a:pt x="248" y="322"/>
                  </a:lnTo>
                  <a:lnTo>
                    <a:pt x="236" y="328"/>
                  </a:lnTo>
                  <a:lnTo>
                    <a:pt x="236" y="328"/>
                  </a:lnTo>
                  <a:lnTo>
                    <a:pt x="220" y="340"/>
                  </a:lnTo>
                  <a:lnTo>
                    <a:pt x="200" y="351"/>
                  </a:lnTo>
                  <a:lnTo>
                    <a:pt x="181" y="364"/>
                  </a:lnTo>
                  <a:lnTo>
                    <a:pt x="162" y="377"/>
                  </a:lnTo>
                  <a:lnTo>
                    <a:pt x="146" y="387"/>
                  </a:lnTo>
                  <a:lnTo>
                    <a:pt x="128" y="398"/>
                  </a:lnTo>
                  <a:lnTo>
                    <a:pt x="116" y="405"/>
                  </a:lnTo>
                  <a:lnTo>
                    <a:pt x="105" y="412"/>
                  </a:lnTo>
                  <a:lnTo>
                    <a:pt x="96" y="416"/>
                  </a:lnTo>
                  <a:lnTo>
                    <a:pt x="95" y="419"/>
                  </a:lnTo>
                  <a:lnTo>
                    <a:pt x="0" y="271"/>
                  </a:lnTo>
                  <a:lnTo>
                    <a:pt x="0" y="27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1073"/>
            <p:cNvSpPr>
              <a:spLocks noChangeShapeType="1"/>
            </p:cNvSpPr>
            <p:nvPr/>
          </p:nvSpPr>
          <p:spPr bwMode="auto">
            <a:xfrm>
              <a:off x="4281" y="1047"/>
              <a:ext cx="163" cy="258"/>
            </a:xfrm>
            <a:prstGeom prst="line">
              <a:avLst/>
            </a:prstGeom>
            <a:noFill/>
            <a:ln w="12700">
              <a:solidFill>
                <a:srgbClr val="7C6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1074"/>
            <p:cNvSpPr>
              <a:spLocks/>
            </p:cNvSpPr>
            <p:nvPr/>
          </p:nvSpPr>
          <p:spPr bwMode="auto">
            <a:xfrm>
              <a:off x="3846" y="1234"/>
              <a:ext cx="367" cy="340"/>
            </a:xfrm>
            <a:custGeom>
              <a:avLst/>
              <a:gdLst/>
              <a:ahLst/>
              <a:cxnLst>
                <a:cxn ang="0">
                  <a:pos x="61" y="247"/>
                </a:cxn>
                <a:cxn ang="0">
                  <a:pos x="0" y="161"/>
                </a:cxn>
                <a:cxn ang="0">
                  <a:pos x="249" y="0"/>
                </a:cxn>
                <a:cxn ang="0">
                  <a:pos x="308" y="88"/>
                </a:cxn>
                <a:cxn ang="0">
                  <a:pos x="366" y="178"/>
                </a:cxn>
                <a:cxn ang="0">
                  <a:pos x="114" y="339"/>
                </a:cxn>
                <a:cxn ang="0">
                  <a:pos x="61" y="247"/>
                </a:cxn>
                <a:cxn ang="0">
                  <a:pos x="61" y="247"/>
                </a:cxn>
              </a:cxnLst>
              <a:rect l="0" t="0" r="r" b="b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  <a:lnTo>
                    <a:pt x="61" y="24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1075"/>
            <p:cNvSpPr>
              <a:spLocks/>
            </p:cNvSpPr>
            <p:nvPr/>
          </p:nvSpPr>
          <p:spPr bwMode="auto">
            <a:xfrm>
              <a:off x="3846" y="1234"/>
              <a:ext cx="367" cy="340"/>
            </a:xfrm>
            <a:custGeom>
              <a:avLst/>
              <a:gdLst/>
              <a:ahLst/>
              <a:cxnLst>
                <a:cxn ang="0">
                  <a:pos x="61" y="247"/>
                </a:cxn>
                <a:cxn ang="0">
                  <a:pos x="0" y="161"/>
                </a:cxn>
                <a:cxn ang="0">
                  <a:pos x="249" y="0"/>
                </a:cxn>
                <a:cxn ang="0">
                  <a:pos x="308" y="88"/>
                </a:cxn>
                <a:cxn ang="0">
                  <a:pos x="366" y="178"/>
                </a:cxn>
                <a:cxn ang="0">
                  <a:pos x="114" y="339"/>
                </a:cxn>
                <a:cxn ang="0">
                  <a:pos x="61" y="247"/>
                </a:cxn>
                <a:cxn ang="0">
                  <a:pos x="61" y="247"/>
                </a:cxn>
              </a:cxnLst>
              <a:rect l="0" t="0" r="r" b="b"/>
              <a:pathLst>
                <a:path w="367" h="340">
                  <a:moveTo>
                    <a:pt x="61" y="247"/>
                  </a:moveTo>
                  <a:lnTo>
                    <a:pt x="0" y="161"/>
                  </a:lnTo>
                  <a:lnTo>
                    <a:pt x="249" y="0"/>
                  </a:lnTo>
                  <a:lnTo>
                    <a:pt x="308" y="88"/>
                  </a:lnTo>
                  <a:lnTo>
                    <a:pt x="366" y="178"/>
                  </a:lnTo>
                  <a:lnTo>
                    <a:pt x="114" y="339"/>
                  </a:lnTo>
                  <a:lnTo>
                    <a:pt x="61" y="247"/>
                  </a:lnTo>
                  <a:lnTo>
                    <a:pt x="61" y="24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1076"/>
            <p:cNvSpPr>
              <a:spLocks/>
            </p:cNvSpPr>
            <p:nvPr/>
          </p:nvSpPr>
          <p:spPr bwMode="auto">
            <a:xfrm>
              <a:off x="1512" y="1292"/>
              <a:ext cx="2447" cy="1891"/>
            </a:xfrm>
            <a:custGeom>
              <a:avLst/>
              <a:gdLst/>
              <a:ahLst/>
              <a:cxnLst>
                <a:cxn ang="0">
                  <a:pos x="2418" y="488"/>
                </a:cxn>
                <a:cxn ang="0">
                  <a:pos x="2403" y="484"/>
                </a:cxn>
                <a:cxn ang="0">
                  <a:pos x="2401" y="448"/>
                </a:cxn>
                <a:cxn ang="0">
                  <a:pos x="2376" y="433"/>
                </a:cxn>
                <a:cxn ang="0">
                  <a:pos x="2361" y="430"/>
                </a:cxn>
                <a:cxn ang="0">
                  <a:pos x="2361" y="387"/>
                </a:cxn>
                <a:cxn ang="0">
                  <a:pos x="2333" y="368"/>
                </a:cxn>
                <a:cxn ang="0">
                  <a:pos x="2314" y="358"/>
                </a:cxn>
                <a:cxn ang="0">
                  <a:pos x="2310" y="308"/>
                </a:cxn>
                <a:cxn ang="0">
                  <a:pos x="2277" y="284"/>
                </a:cxn>
                <a:cxn ang="0">
                  <a:pos x="2254" y="278"/>
                </a:cxn>
                <a:cxn ang="0">
                  <a:pos x="2259" y="250"/>
                </a:cxn>
                <a:cxn ang="0">
                  <a:pos x="2255" y="223"/>
                </a:cxn>
                <a:cxn ang="0">
                  <a:pos x="2232" y="198"/>
                </a:cxn>
                <a:cxn ang="0">
                  <a:pos x="2194" y="189"/>
                </a:cxn>
                <a:cxn ang="0">
                  <a:pos x="2203" y="147"/>
                </a:cxn>
                <a:cxn ang="0">
                  <a:pos x="2181" y="122"/>
                </a:cxn>
                <a:cxn ang="0">
                  <a:pos x="2150" y="119"/>
                </a:cxn>
                <a:cxn ang="0">
                  <a:pos x="2163" y="84"/>
                </a:cxn>
                <a:cxn ang="0">
                  <a:pos x="2146" y="61"/>
                </a:cxn>
                <a:cxn ang="0">
                  <a:pos x="2119" y="61"/>
                </a:cxn>
                <a:cxn ang="0">
                  <a:pos x="2131" y="25"/>
                </a:cxn>
                <a:cxn ang="0">
                  <a:pos x="2110" y="2"/>
                </a:cxn>
                <a:cxn ang="0">
                  <a:pos x="15" y="1338"/>
                </a:cxn>
                <a:cxn ang="0">
                  <a:pos x="0" y="1366"/>
                </a:cxn>
                <a:cxn ang="0">
                  <a:pos x="11" y="1393"/>
                </a:cxn>
                <a:cxn ang="0">
                  <a:pos x="47" y="1400"/>
                </a:cxn>
                <a:cxn ang="0">
                  <a:pos x="36" y="1425"/>
                </a:cxn>
                <a:cxn ang="0">
                  <a:pos x="48" y="1450"/>
                </a:cxn>
                <a:cxn ang="0">
                  <a:pos x="86" y="1455"/>
                </a:cxn>
                <a:cxn ang="0">
                  <a:pos x="75" y="1485"/>
                </a:cxn>
                <a:cxn ang="0">
                  <a:pos x="91" y="1513"/>
                </a:cxn>
                <a:cxn ang="0">
                  <a:pos x="133" y="1522"/>
                </a:cxn>
                <a:cxn ang="0">
                  <a:pos x="124" y="1562"/>
                </a:cxn>
                <a:cxn ang="0">
                  <a:pos x="144" y="1596"/>
                </a:cxn>
                <a:cxn ang="0">
                  <a:pos x="196" y="1612"/>
                </a:cxn>
                <a:cxn ang="0">
                  <a:pos x="183" y="1651"/>
                </a:cxn>
                <a:cxn ang="0">
                  <a:pos x="200" y="1686"/>
                </a:cxn>
                <a:cxn ang="0">
                  <a:pos x="248" y="1703"/>
                </a:cxn>
                <a:cxn ang="0">
                  <a:pos x="238" y="1734"/>
                </a:cxn>
                <a:cxn ang="0">
                  <a:pos x="253" y="1764"/>
                </a:cxn>
                <a:cxn ang="0">
                  <a:pos x="293" y="1773"/>
                </a:cxn>
                <a:cxn ang="0">
                  <a:pos x="278" y="1798"/>
                </a:cxn>
                <a:cxn ang="0">
                  <a:pos x="291" y="1826"/>
                </a:cxn>
                <a:cxn ang="0">
                  <a:pos x="324" y="1831"/>
                </a:cxn>
                <a:cxn ang="0">
                  <a:pos x="314" y="1856"/>
                </a:cxn>
                <a:cxn ang="0">
                  <a:pos x="326" y="1882"/>
                </a:cxn>
                <a:cxn ang="0">
                  <a:pos x="369" y="1884"/>
                </a:cxn>
                <a:cxn ang="0">
                  <a:pos x="2443" y="534"/>
                </a:cxn>
                <a:cxn ang="0">
                  <a:pos x="2441" y="503"/>
                </a:cxn>
              </a:cxnLst>
              <a:rect l="0" t="0" r="r" b="b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  <a:lnTo>
                    <a:pt x="2441" y="50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1077"/>
            <p:cNvSpPr>
              <a:spLocks/>
            </p:cNvSpPr>
            <p:nvPr/>
          </p:nvSpPr>
          <p:spPr bwMode="auto">
            <a:xfrm>
              <a:off x="1512" y="1292"/>
              <a:ext cx="2447" cy="1891"/>
            </a:xfrm>
            <a:custGeom>
              <a:avLst/>
              <a:gdLst/>
              <a:ahLst/>
              <a:cxnLst>
                <a:cxn ang="0">
                  <a:pos x="2418" y="488"/>
                </a:cxn>
                <a:cxn ang="0">
                  <a:pos x="2403" y="484"/>
                </a:cxn>
                <a:cxn ang="0">
                  <a:pos x="2401" y="448"/>
                </a:cxn>
                <a:cxn ang="0">
                  <a:pos x="2376" y="433"/>
                </a:cxn>
                <a:cxn ang="0">
                  <a:pos x="2361" y="430"/>
                </a:cxn>
                <a:cxn ang="0">
                  <a:pos x="2361" y="387"/>
                </a:cxn>
                <a:cxn ang="0">
                  <a:pos x="2333" y="368"/>
                </a:cxn>
                <a:cxn ang="0">
                  <a:pos x="2314" y="358"/>
                </a:cxn>
                <a:cxn ang="0">
                  <a:pos x="2310" y="308"/>
                </a:cxn>
                <a:cxn ang="0">
                  <a:pos x="2277" y="284"/>
                </a:cxn>
                <a:cxn ang="0">
                  <a:pos x="2254" y="278"/>
                </a:cxn>
                <a:cxn ang="0">
                  <a:pos x="2259" y="250"/>
                </a:cxn>
                <a:cxn ang="0">
                  <a:pos x="2255" y="223"/>
                </a:cxn>
                <a:cxn ang="0">
                  <a:pos x="2232" y="198"/>
                </a:cxn>
                <a:cxn ang="0">
                  <a:pos x="2194" y="189"/>
                </a:cxn>
                <a:cxn ang="0">
                  <a:pos x="2203" y="147"/>
                </a:cxn>
                <a:cxn ang="0">
                  <a:pos x="2181" y="122"/>
                </a:cxn>
                <a:cxn ang="0">
                  <a:pos x="2150" y="119"/>
                </a:cxn>
                <a:cxn ang="0">
                  <a:pos x="2163" y="84"/>
                </a:cxn>
                <a:cxn ang="0">
                  <a:pos x="2146" y="61"/>
                </a:cxn>
                <a:cxn ang="0">
                  <a:pos x="2119" y="61"/>
                </a:cxn>
                <a:cxn ang="0">
                  <a:pos x="2131" y="25"/>
                </a:cxn>
                <a:cxn ang="0">
                  <a:pos x="2110" y="2"/>
                </a:cxn>
                <a:cxn ang="0">
                  <a:pos x="15" y="1338"/>
                </a:cxn>
                <a:cxn ang="0">
                  <a:pos x="0" y="1366"/>
                </a:cxn>
                <a:cxn ang="0">
                  <a:pos x="11" y="1393"/>
                </a:cxn>
                <a:cxn ang="0">
                  <a:pos x="47" y="1400"/>
                </a:cxn>
                <a:cxn ang="0">
                  <a:pos x="36" y="1425"/>
                </a:cxn>
                <a:cxn ang="0">
                  <a:pos x="48" y="1450"/>
                </a:cxn>
                <a:cxn ang="0">
                  <a:pos x="86" y="1455"/>
                </a:cxn>
                <a:cxn ang="0">
                  <a:pos x="75" y="1485"/>
                </a:cxn>
                <a:cxn ang="0">
                  <a:pos x="91" y="1513"/>
                </a:cxn>
                <a:cxn ang="0">
                  <a:pos x="133" y="1522"/>
                </a:cxn>
                <a:cxn ang="0">
                  <a:pos x="124" y="1562"/>
                </a:cxn>
                <a:cxn ang="0">
                  <a:pos x="144" y="1596"/>
                </a:cxn>
                <a:cxn ang="0">
                  <a:pos x="196" y="1612"/>
                </a:cxn>
                <a:cxn ang="0">
                  <a:pos x="183" y="1651"/>
                </a:cxn>
                <a:cxn ang="0">
                  <a:pos x="200" y="1686"/>
                </a:cxn>
                <a:cxn ang="0">
                  <a:pos x="248" y="1703"/>
                </a:cxn>
                <a:cxn ang="0">
                  <a:pos x="238" y="1734"/>
                </a:cxn>
                <a:cxn ang="0">
                  <a:pos x="253" y="1764"/>
                </a:cxn>
                <a:cxn ang="0">
                  <a:pos x="293" y="1773"/>
                </a:cxn>
                <a:cxn ang="0">
                  <a:pos x="278" y="1798"/>
                </a:cxn>
                <a:cxn ang="0">
                  <a:pos x="291" y="1826"/>
                </a:cxn>
                <a:cxn ang="0">
                  <a:pos x="324" y="1831"/>
                </a:cxn>
                <a:cxn ang="0">
                  <a:pos x="314" y="1856"/>
                </a:cxn>
                <a:cxn ang="0">
                  <a:pos x="326" y="1882"/>
                </a:cxn>
                <a:cxn ang="0">
                  <a:pos x="369" y="1884"/>
                </a:cxn>
                <a:cxn ang="0">
                  <a:pos x="2443" y="534"/>
                </a:cxn>
                <a:cxn ang="0">
                  <a:pos x="2441" y="503"/>
                </a:cxn>
              </a:cxnLst>
              <a:rect l="0" t="0" r="r" b="b"/>
              <a:pathLst>
                <a:path w="2449" h="1892">
                  <a:moveTo>
                    <a:pt x="2441" y="503"/>
                  </a:moveTo>
                  <a:lnTo>
                    <a:pt x="2434" y="495"/>
                  </a:lnTo>
                  <a:lnTo>
                    <a:pt x="2427" y="490"/>
                  </a:lnTo>
                  <a:lnTo>
                    <a:pt x="2418" y="488"/>
                  </a:lnTo>
                  <a:lnTo>
                    <a:pt x="2407" y="488"/>
                  </a:lnTo>
                  <a:lnTo>
                    <a:pt x="2397" y="490"/>
                  </a:lnTo>
                  <a:lnTo>
                    <a:pt x="2397" y="490"/>
                  </a:lnTo>
                  <a:lnTo>
                    <a:pt x="2403" y="484"/>
                  </a:lnTo>
                  <a:lnTo>
                    <a:pt x="2405" y="476"/>
                  </a:lnTo>
                  <a:lnTo>
                    <a:pt x="2407" y="467"/>
                  </a:lnTo>
                  <a:lnTo>
                    <a:pt x="2405" y="457"/>
                  </a:lnTo>
                  <a:lnTo>
                    <a:pt x="2401" y="448"/>
                  </a:lnTo>
                  <a:lnTo>
                    <a:pt x="2401" y="448"/>
                  </a:lnTo>
                  <a:lnTo>
                    <a:pt x="2395" y="442"/>
                  </a:lnTo>
                  <a:lnTo>
                    <a:pt x="2386" y="435"/>
                  </a:lnTo>
                  <a:lnTo>
                    <a:pt x="2376" y="433"/>
                  </a:lnTo>
                  <a:lnTo>
                    <a:pt x="2365" y="433"/>
                  </a:lnTo>
                  <a:lnTo>
                    <a:pt x="2356" y="437"/>
                  </a:lnTo>
                  <a:lnTo>
                    <a:pt x="2356" y="437"/>
                  </a:lnTo>
                  <a:lnTo>
                    <a:pt x="2361" y="430"/>
                  </a:lnTo>
                  <a:lnTo>
                    <a:pt x="2365" y="419"/>
                  </a:lnTo>
                  <a:lnTo>
                    <a:pt x="2367" y="409"/>
                  </a:lnTo>
                  <a:lnTo>
                    <a:pt x="2365" y="398"/>
                  </a:lnTo>
                  <a:lnTo>
                    <a:pt x="2361" y="387"/>
                  </a:lnTo>
                  <a:lnTo>
                    <a:pt x="2361" y="387"/>
                  </a:lnTo>
                  <a:lnTo>
                    <a:pt x="2353" y="379"/>
                  </a:lnTo>
                  <a:lnTo>
                    <a:pt x="2344" y="372"/>
                  </a:lnTo>
                  <a:lnTo>
                    <a:pt x="2333" y="368"/>
                  </a:lnTo>
                  <a:lnTo>
                    <a:pt x="2323" y="368"/>
                  </a:lnTo>
                  <a:lnTo>
                    <a:pt x="2310" y="370"/>
                  </a:lnTo>
                  <a:lnTo>
                    <a:pt x="2310" y="370"/>
                  </a:lnTo>
                  <a:lnTo>
                    <a:pt x="2314" y="358"/>
                  </a:lnTo>
                  <a:lnTo>
                    <a:pt x="2319" y="343"/>
                  </a:lnTo>
                  <a:lnTo>
                    <a:pt x="2319" y="331"/>
                  </a:lnTo>
                  <a:lnTo>
                    <a:pt x="2314" y="317"/>
                  </a:lnTo>
                  <a:lnTo>
                    <a:pt x="2310" y="308"/>
                  </a:lnTo>
                  <a:lnTo>
                    <a:pt x="2310" y="308"/>
                  </a:lnTo>
                  <a:lnTo>
                    <a:pt x="2300" y="297"/>
                  </a:lnTo>
                  <a:lnTo>
                    <a:pt x="2289" y="288"/>
                  </a:lnTo>
                  <a:lnTo>
                    <a:pt x="2277" y="284"/>
                  </a:lnTo>
                  <a:lnTo>
                    <a:pt x="2264" y="284"/>
                  </a:lnTo>
                  <a:lnTo>
                    <a:pt x="2249" y="284"/>
                  </a:lnTo>
                  <a:lnTo>
                    <a:pt x="2249" y="284"/>
                  </a:lnTo>
                  <a:lnTo>
                    <a:pt x="2254" y="278"/>
                  </a:lnTo>
                  <a:lnTo>
                    <a:pt x="2255" y="271"/>
                  </a:lnTo>
                  <a:lnTo>
                    <a:pt x="2257" y="262"/>
                  </a:lnTo>
                  <a:lnTo>
                    <a:pt x="2259" y="257"/>
                  </a:lnTo>
                  <a:lnTo>
                    <a:pt x="2259" y="250"/>
                  </a:lnTo>
                  <a:lnTo>
                    <a:pt x="2259" y="242"/>
                  </a:lnTo>
                  <a:lnTo>
                    <a:pt x="2259" y="236"/>
                  </a:lnTo>
                  <a:lnTo>
                    <a:pt x="2257" y="229"/>
                  </a:lnTo>
                  <a:lnTo>
                    <a:pt x="2255" y="223"/>
                  </a:lnTo>
                  <a:lnTo>
                    <a:pt x="2252" y="216"/>
                  </a:lnTo>
                  <a:lnTo>
                    <a:pt x="2252" y="216"/>
                  </a:lnTo>
                  <a:lnTo>
                    <a:pt x="2243" y="206"/>
                  </a:lnTo>
                  <a:lnTo>
                    <a:pt x="2232" y="198"/>
                  </a:lnTo>
                  <a:lnTo>
                    <a:pt x="2220" y="193"/>
                  </a:lnTo>
                  <a:lnTo>
                    <a:pt x="2207" y="189"/>
                  </a:lnTo>
                  <a:lnTo>
                    <a:pt x="2194" y="189"/>
                  </a:lnTo>
                  <a:lnTo>
                    <a:pt x="2194" y="189"/>
                  </a:lnTo>
                  <a:lnTo>
                    <a:pt x="2201" y="179"/>
                  </a:lnTo>
                  <a:lnTo>
                    <a:pt x="2203" y="168"/>
                  </a:lnTo>
                  <a:lnTo>
                    <a:pt x="2204" y="158"/>
                  </a:lnTo>
                  <a:lnTo>
                    <a:pt x="2203" y="147"/>
                  </a:lnTo>
                  <a:lnTo>
                    <a:pt x="2199" y="137"/>
                  </a:lnTo>
                  <a:lnTo>
                    <a:pt x="2199" y="137"/>
                  </a:lnTo>
                  <a:lnTo>
                    <a:pt x="2190" y="128"/>
                  </a:lnTo>
                  <a:lnTo>
                    <a:pt x="2181" y="122"/>
                  </a:lnTo>
                  <a:lnTo>
                    <a:pt x="2171" y="119"/>
                  </a:lnTo>
                  <a:lnTo>
                    <a:pt x="2160" y="117"/>
                  </a:lnTo>
                  <a:lnTo>
                    <a:pt x="2150" y="119"/>
                  </a:lnTo>
                  <a:lnTo>
                    <a:pt x="2150" y="119"/>
                  </a:lnTo>
                  <a:lnTo>
                    <a:pt x="2158" y="112"/>
                  </a:lnTo>
                  <a:lnTo>
                    <a:pt x="2163" y="103"/>
                  </a:lnTo>
                  <a:lnTo>
                    <a:pt x="2165" y="94"/>
                  </a:lnTo>
                  <a:lnTo>
                    <a:pt x="2163" y="84"/>
                  </a:lnTo>
                  <a:lnTo>
                    <a:pt x="2158" y="73"/>
                  </a:lnTo>
                  <a:lnTo>
                    <a:pt x="2158" y="73"/>
                  </a:lnTo>
                  <a:lnTo>
                    <a:pt x="2153" y="67"/>
                  </a:lnTo>
                  <a:lnTo>
                    <a:pt x="2146" y="61"/>
                  </a:lnTo>
                  <a:lnTo>
                    <a:pt x="2137" y="59"/>
                  </a:lnTo>
                  <a:lnTo>
                    <a:pt x="2127" y="59"/>
                  </a:lnTo>
                  <a:lnTo>
                    <a:pt x="2119" y="61"/>
                  </a:lnTo>
                  <a:lnTo>
                    <a:pt x="2119" y="61"/>
                  </a:lnTo>
                  <a:lnTo>
                    <a:pt x="2125" y="52"/>
                  </a:lnTo>
                  <a:lnTo>
                    <a:pt x="2128" y="44"/>
                  </a:lnTo>
                  <a:lnTo>
                    <a:pt x="2131" y="34"/>
                  </a:lnTo>
                  <a:lnTo>
                    <a:pt x="2131" y="25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19" y="8"/>
                  </a:lnTo>
                  <a:lnTo>
                    <a:pt x="2110" y="2"/>
                  </a:lnTo>
                  <a:lnTo>
                    <a:pt x="2100" y="0"/>
                  </a:lnTo>
                  <a:lnTo>
                    <a:pt x="2089" y="0"/>
                  </a:lnTo>
                  <a:lnTo>
                    <a:pt x="2079" y="6"/>
                  </a:lnTo>
                  <a:lnTo>
                    <a:pt x="15" y="1338"/>
                  </a:lnTo>
                  <a:lnTo>
                    <a:pt x="15" y="1338"/>
                  </a:lnTo>
                  <a:lnTo>
                    <a:pt x="6" y="1347"/>
                  </a:lnTo>
                  <a:lnTo>
                    <a:pt x="2" y="1356"/>
                  </a:lnTo>
                  <a:lnTo>
                    <a:pt x="0" y="1366"/>
                  </a:lnTo>
                  <a:lnTo>
                    <a:pt x="0" y="1377"/>
                  </a:lnTo>
                  <a:lnTo>
                    <a:pt x="4" y="1387"/>
                  </a:lnTo>
                  <a:lnTo>
                    <a:pt x="4" y="1387"/>
                  </a:lnTo>
                  <a:lnTo>
                    <a:pt x="11" y="1393"/>
                  </a:lnTo>
                  <a:lnTo>
                    <a:pt x="19" y="1400"/>
                  </a:lnTo>
                  <a:lnTo>
                    <a:pt x="27" y="1402"/>
                  </a:lnTo>
                  <a:lnTo>
                    <a:pt x="38" y="1402"/>
                  </a:lnTo>
                  <a:lnTo>
                    <a:pt x="47" y="1400"/>
                  </a:lnTo>
                  <a:lnTo>
                    <a:pt x="47" y="1400"/>
                  </a:lnTo>
                  <a:lnTo>
                    <a:pt x="40" y="1409"/>
                  </a:lnTo>
                  <a:lnTo>
                    <a:pt x="38" y="1416"/>
                  </a:lnTo>
                  <a:lnTo>
                    <a:pt x="36" y="1425"/>
                  </a:lnTo>
                  <a:lnTo>
                    <a:pt x="38" y="1435"/>
                  </a:lnTo>
                  <a:lnTo>
                    <a:pt x="42" y="1444"/>
                  </a:lnTo>
                  <a:lnTo>
                    <a:pt x="42" y="1444"/>
                  </a:lnTo>
                  <a:lnTo>
                    <a:pt x="48" y="1450"/>
                  </a:lnTo>
                  <a:lnTo>
                    <a:pt x="57" y="1457"/>
                  </a:lnTo>
                  <a:lnTo>
                    <a:pt x="68" y="1459"/>
                  </a:lnTo>
                  <a:lnTo>
                    <a:pt x="75" y="1457"/>
                  </a:lnTo>
                  <a:lnTo>
                    <a:pt x="86" y="1455"/>
                  </a:lnTo>
                  <a:lnTo>
                    <a:pt x="86" y="1455"/>
                  </a:lnTo>
                  <a:lnTo>
                    <a:pt x="80" y="1463"/>
                  </a:lnTo>
                  <a:lnTo>
                    <a:pt x="75" y="1474"/>
                  </a:lnTo>
                  <a:lnTo>
                    <a:pt x="75" y="1485"/>
                  </a:lnTo>
                  <a:lnTo>
                    <a:pt x="78" y="1494"/>
                  </a:lnTo>
                  <a:lnTo>
                    <a:pt x="82" y="1505"/>
                  </a:lnTo>
                  <a:lnTo>
                    <a:pt x="82" y="1505"/>
                  </a:lnTo>
                  <a:lnTo>
                    <a:pt x="91" y="1513"/>
                  </a:lnTo>
                  <a:lnTo>
                    <a:pt x="99" y="1520"/>
                  </a:lnTo>
                  <a:lnTo>
                    <a:pt x="110" y="1524"/>
                  </a:lnTo>
                  <a:lnTo>
                    <a:pt x="121" y="1524"/>
                  </a:lnTo>
                  <a:lnTo>
                    <a:pt x="133" y="1522"/>
                  </a:lnTo>
                  <a:lnTo>
                    <a:pt x="133" y="1522"/>
                  </a:lnTo>
                  <a:lnTo>
                    <a:pt x="128" y="1534"/>
                  </a:lnTo>
                  <a:lnTo>
                    <a:pt x="124" y="1547"/>
                  </a:lnTo>
                  <a:lnTo>
                    <a:pt x="124" y="1562"/>
                  </a:lnTo>
                  <a:lnTo>
                    <a:pt x="128" y="1573"/>
                  </a:lnTo>
                  <a:lnTo>
                    <a:pt x="133" y="1585"/>
                  </a:lnTo>
                  <a:lnTo>
                    <a:pt x="133" y="1585"/>
                  </a:lnTo>
                  <a:lnTo>
                    <a:pt x="144" y="1596"/>
                  </a:lnTo>
                  <a:lnTo>
                    <a:pt x="154" y="1604"/>
                  </a:lnTo>
                  <a:lnTo>
                    <a:pt x="167" y="1608"/>
                  </a:lnTo>
                  <a:lnTo>
                    <a:pt x="181" y="1612"/>
                  </a:lnTo>
                  <a:lnTo>
                    <a:pt x="196" y="1612"/>
                  </a:lnTo>
                  <a:lnTo>
                    <a:pt x="196" y="1612"/>
                  </a:lnTo>
                  <a:lnTo>
                    <a:pt x="188" y="1625"/>
                  </a:lnTo>
                  <a:lnTo>
                    <a:pt x="183" y="1637"/>
                  </a:lnTo>
                  <a:lnTo>
                    <a:pt x="183" y="1651"/>
                  </a:lnTo>
                  <a:lnTo>
                    <a:pt x="185" y="1663"/>
                  </a:lnTo>
                  <a:lnTo>
                    <a:pt x="192" y="1676"/>
                  </a:lnTo>
                  <a:lnTo>
                    <a:pt x="192" y="1676"/>
                  </a:lnTo>
                  <a:lnTo>
                    <a:pt x="200" y="1686"/>
                  </a:lnTo>
                  <a:lnTo>
                    <a:pt x="211" y="1695"/>
                  </a:lnTo>
                  <a:lnTo>
                    <a:pt x="222" y="1699"/>
                  </a:lnTo>
                  <a:lnTo>
                    <a:pt x="236" y="1703"/>
                  </a:lnTo>
                  <a:lnTo>
                    <a:pt x="248" y="1703"/>
                  </a:lnTo>
                  <a:lnTo>
                    <a:pt x="248" y="1703"/>
                  </a:lnTo>
                  <a:lnTo>
                    <a:pt x="243" y="1713"/>
                  </a:lnTo>
                  <a:lnTo>
                    <a:pt x="240" y="1724"/>
                  </a:lnTo>
                  <a:lnTo>
                    <a:pt x="238" y="1734"/>
                  </a:lnTo>
                  <a:lnTo>
                    <a:pt x="240" y="1745"/>
                  </a:lnTo>
                  <a:lnTo>
                    <a:pt x="245" y="1755"/>
                  </a:lnTo>
                  <a:lnTo>
                    <a:pt x="245" y="1755"/>
                  </a:lnTo>
                  <a:lnTo>
                    <a:pt x="253" y="1764"/>
                  </a:lnTo>
                  <a:lnTo>
                    <a:pt x="261" y="1771"/>
                  </a:lnTo>
                  <a:lnTo>
                    <a:pt x="272" y="1773"/>
                  </a:lnTo>
                  <a:lnTo>
                    <a:pt x="282" y="1775"/>
                  </a:lnTo>
                  <a:lnTo>
                    <a:pt x="293" y="1773"/>
                  </a:lnTo>
                  <a:lnTo>
                    <a:pt x="293" y="1773"/>
                  </a:lnTo>
                  <a:lnTo>
                    <a:pt x="284" y="1778"/>
                  </a:lnTo>
                  <a:lnTo>
                    <a:pt x="280" y="1787"/>
                  </a:lnTo>
                  <a:lnTo>
                    <a:pt x="278" y="1798"/>
                  </a:lnTo>
                  <a:lnTo>
                    <a:pt x="280" y="1808"/>
                  </a:lnTo>
                  <a:lnTo>
                    <a:pt x="284" y="1819"/>
                  </a:lnTo>
                  <a:lnTo>
                    <a:pt x="284" y="1819"/>
                  </a:lnTo>
                  <a:lnTo>
                    <a:pt x="291" y="1826"/>
                  </a:lnTo>
                  <a:lnTo>
                    <a:pt x="298" y="1831"/>
                  </a:lnTo>
                  <a:lnTo>
                    <a:pt x="308" y="1833"/>
                  </a:lnTo>
                  <a:lnTo>
                    <a:pt x="316" y="1833"/>
                  </a:lnTo>
                  <a:lnTo>
                    <a:pt x="324" y="1831"/>
                  </a:lnTo>
                  <a:lnTo>
                    <a:pt x="324" y="1831"/>
                  </a:lnTo>
                  <a:lnTo>
                    <a:pt x="321" y="1840"/>
                  </a:lnTo>
                  <a:lnTo>
                    <a:pt x="316" y="1849"/>
                  </a:lnTo>
                  <a:lnTo>
                    <a:pt x="314" y="1856"/>
                  </a:lnTo>
                  <a:lnTo>
                    <a:pt x="316" y="1865"/>
                  </a:lnTo>
                  <a:lnTo>
                    <a:pt x="321" y="1874"/>
                  </a:lnTo>
                  <a:lnTo>
                    <a:pt x="321" y="1874"/>
                  </a:lnTo>
                  <a:lnTo>
                    <a:pt x="326" y="1882"/>
                  </a:lnTo>
                  <a:lnTo>
                    <a:pt x="337" y="1888"/>
                  </a:lnTo>
                  <a:lnTo>
                    <a:pt x="346" y="1891"/>
                  </a:lnTo>
                  <a:lnTo>
                    <a:pt x="358" y="1888"/>
                  </a:lnTo>
                  <a:lnTo>
                    <a:pt x="369" y="1884"/>
                  </a:lnTo>
                  <a:lnTo>
                    <a:pt x="2430" y="550"/>
                  </a:lnTo>
                  <a:lnTo>
                    <a:pt x="2430" y="550"/>
                  </a:lnTo>
                  <a:lnTo>
                    <a:pt x="2439" y="543"/>
                  </a:lnTo>
                  <a:lnTo>
                    <a:pt x="2443" y="534"/>
                  </a:lnTo>
                  <a:lnTo>
                    <a:pt x="2448" y="524"/>
                  </a:lnTo>
                  <a:lnTo>
                    <a:pt x="2445" y="513"/>
                  </a:lnTo>
                  <a:lnTo>
                    <a:pt x="2441" y="503"/>
                  </a:lnTo>
                  <a:lnTo>
                    <a:pt x="2441" y="50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1078"/>
            <p:cNvSpPr>
              <a:spLocks/>
            </p:cNvSpPr>
            <p:nvPr/>
          </p:nvSpPr>
          <p:spPr bwMode="auto">
            <a:xfrm>
              <a:off x="1551" y="1324"/>
              <a:ext cx="2268" cy="1698"/>
            </a:xfrm>
            <a:custGeom>
              <a:avLst/>
              <a:gdLst/>
              <a:ahLst/>
              <a:cxnLst>
                <a:cxn ang="0">
                  <a:pos x="2029" y="0"/>
                </a:cxn>
                <a:cxn ang="0">
                  <a:pos x="0" y="1300"/>
                </a:cxn>
                <a:cxn ang="0">
                  <a:pos x="236" y="1699"/>
                </a:cxn>
                <a:cxn ang="0">
                  <a:pos x="2266" y="381"/>
                </a:cxn>
                <a:cxn ang="0">
                  <a:pos x="2029" y="0"/>
                </a:cxn>
                <a:cxn ang="0">
                  <a:pos x="2029" y="0"/>
                </a:cxn>
              </a:cxnLst>
              <a:rect l="0" t="0" r="r" b="b"/>
              <a:pathLst>
                <a:path w="2267" h="1700">
                  <a:moveTo>
                    <a:pt x="2029" y="0"/>
                  </a:moveTo>
                  <a:lnTo>
                    <a:pt x="0" y="1300"/>
                  </a:lnTo>
                  <a:lnTo>
                    <a:pt x="236" y="1699"/>
                  </a:lnTo>
                  <a:lnTo>
                    <a:pt x="2266" y="381"/>
                  </a:lnTo>
                  <a:lnTo>
                    <a:pt x="2029" y="0"/>
                  </a:lnTo>
                  <a:lnTo>
                    <a:pt x="2029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1079"/>
            <p:cNvSpPr>
              <a:spLocks/>
            </p:cNvSpPr>
            <p:nvPr/>
          </p:nvSpPr>
          <p:spPr bwMode="auto">
            <a:xfrm>
              <a:off x="1575" y="1343"/>
              <a:ext cx="2249" cy="1679"/>
            </a:xfrm>
            <a:custGeom>
              <a:avLst/>
              <a:gdLst/>
              <a:ahLst/>
              <a:cxnLst>
                <a:cxn ang="0">
                  <a:pos x="2022" y="0"/>
                </a:cxn>
                <a:cxn ang="0">
                  <a:pos x="0" y="1296"/>
                </a:cxn>
                <a:cxn ang="0">
                  <a:pos x="227" y="1677"/>
                </a:cxn>
                <a:cxn ang="0">
                  <a:pos x="2250" y="363"/>
                </a:cxn>
                <a:cxn ang="0">
                  <a:pos x="2022" y="0"/>
                </a:cxn>
                <a:cxn ang="0">
                  <a:pos x="2022" y="0"/>
                </a:cxn>
              </a:cxnLst>
              <a:rect l="0" t="0" r="r" b="b"/>
              <a:pathLst>
                <a:path w="2251" h="1678">
                  <a:moveTo>
                    <a:pt x="2022" y="0"/>
                  </a:moveTo>
                  <a:lnTo>
                    <a:pt x="0" y="1296"/>
                  </a:lnTo>
                  <a:lnTo>
                    <a:pt x="227" y="1677"/>
                  </a:lnTo>
                  <a:lnTo>
                    <a:pt x="2250" y="363"/>
                  </a:lnTo>
                  <a:lnTo>
                    <a:pt x="2022" y="0"/>
                  </a:lnTo>
                  <a:lnTo>
                    <a:pt x="2022" y="0"/>
                  </a:lnTo>
                </a:path>
              </a:pathLst>
            </a:custGeom>
            <a:solidFill>
              <a:srgbClr val="FFDA16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1080"/>
            <p:cNvSpPr>
              <a:spLocks/>
            </p:cNvSpPr>
            <p:nvPr/>
          </p:nvSpPr>
          <p:spPr bwMode="auto">
            <a:xfrm>
              <a:off x="1575" y="1350"/>
              <a:ext cx="2239" cy="1659"/>
            </a:xfrm>
            <a:custGeom>
              <a:avLst/>
              <a:gdLst/>
              <a:ahLst/>
              <a:cxnLst>
                <a:cxn ang="0">
                  <a:pos x="2019" y="0"/>
                </a:cxn>
                <a:cxn ang="0">
                  <a:pos x="0" y="1292"/>
                </a:cxn>
                <a:cxn ang="0">
                  <a:pos x="218" y="1656"/>
                </a:cxn>
                <a:cxn ang="0">
                  <a:pos x="2237" y="347"/>
                </a:cxn>
                <a:cxn ang="0">
                  <a:pos x="2019" y="0"/>
                </a:cxn>
                <a:cxn ang="0">
                  <a:pos x="2019" y="0"/>
                </a:cxn>
              </a:cxnLst>
              <a:rect l="0" t="0" r="r" b="b"/>
              <a:pathLst>
                <a:path w="2238" h="1657">
                  <a:moveTo>
                    <a:pt x="2019" y="0"/>
                  </a:moveTo>
                  <a:lnTo>
                    <a:pt x="0" y="1292"/>
                  </a:lnTo>
                  <a:lnTo>
                    <a:pt x="218" y="1656"/>
                  </a:lnTo>
                  <a:lnTo>
                    <a:pt x="2237" y="347"/>
                  </a:lnTo>
                  <a:lnTo>
                    <a:pt x="2019" y="0"/>
                  </a:lnTo>
                  <a:lnTo>
                    <a:pt x="2019" y="0"/>
                  </a:lnTo>
                </a:path>
              </a:pathLst>
            </a:custGeom>
            <a:solidFill>
              <a:srgbClr val="FFDB1D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1081"/>
            <p:cNvSpPr>
              <a:spLocks/>
            </p:cNvSpPr>
            <p:nvPr/>
          </p:nvSpPr>
          <p:spPr bwMode="auto">
            <a:xfrm>
              <a:off x="1584" y="1356"/>
              <a:ext cx="2221" cy="1640"/>
            </a:xfrm>
            <a:custGeom>
              <a:avLst/>
              <a:gdLst/>
              <a:ahLst/>
              <a:cxnLst>
                <a:cxn ang="0">
                  <a:pos x="2014" y="0"/>
                </a:cxn>
                <a:cxn ang="0">
                  <a:pos x="0" y="1291"/>
                </a:cxn>
                <a:cxn ang="0">
                  <a:pos x="210" y="1638"/>
                </a:cxn>
                <a:cxn ang="0">
                  <a:pos x="2221" y="333"/>
                </a:cxn>
                <a:cxn ang="0">
                  <a:pos x="2014" y="0"/>
                </a:cxn>
                <a:cxn ang="0">
                  <a:pos x="2014" y="0"/>
                </a:cxn>
              </a:cxnLst>
              <a:rect l="0" t="0" r="r" b="b"/>
              <a:pathLst>
                <a:path w="2222" h="1639">
                  <a:moveTo>
                    <a:pt x="2014" y="0"/>
                  </a:moveTo>
                  <a:lnTo>
                    <a:pt x="0" y="1291"/>
                  </a:lnTo>
                  <a:lnTo>
                    <a:pt x="210" y="1638"/>
                  </a:lnTo>
                  <a:lnTo>
                    <a:pt x="2221" y="333"/>
                  </a:lnTo>
                  <a:lnTo>
                    <a:pt x="2014" y="0"/>
                  </a:lnTo>
                  <a:lnTo>
                    <a:pt x="2014" y="0"/>
                  </a:lnTo>
                </a:path>
              </a:pathLst>
            </a:custGeom>
            <a:solidFill>
              <a:srgbClr val="FFDD24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1082"/>
            <p:cNvSpPr>
              <a:spLocks/>
            </p:cNvSpPr>
            <p:nvPr/>
          </p:nvSpPr>
          <p:spPr bwMode="auto">
            <a:xfrm>
              <a:off x="1584" y="1363"/>
              <a:ext cx="2211" cy="1620"/>
            </a:xfrm>
            <a:custGeom>
              <a:avLst/>
              <a:gdLst/>
              <a:ahLst/>
              <a:cxnLst>
                <a:cxn ang="0">
                  <a:pos x="2012" y="0"/>
                </a:cxn>
                <a:cxn ang="0">
                  <a:pos x="0" y="1287"/>
                </a:cxn>
                <a:cxn ang="0">
                  <a:pos x="202" y="1618"/>
                </a:cxn>
                <a:cxn ang="0">
                  <a:pos x="2208" y="315"/>
                </a:cxn>
                <a:cxn ang="0">
                  <a:pos x="2012" y="0"/>
                </a:cxn>
                <a:cxn ang="0">
                  <a:pos x="2012" y="0"/>
                </a:cxn>
              </a:cxnLst>
              <a:rect l="0" t="0" r="r" b="b"/>
              <a:pathLst>
                <a:path w="2209" h="1619">
                  <a:moveTo>
                    <a:pt x="2012" y="0"/>
                  </a:moveTo>
                  <a:lnTo>
                    <a:pt x="0" y="1287"/>
                  </a:lnTo>
                  <a:lnTo>
                    <a:pt x="202" y="1618"/>
                  </a:lnTo>
                  <a:lnTo>
                    <a:pt x="2208" y="315"/>
                  </a:lnTo>
                  <a:lnTo>
                    <a:pt x="2012" y="0"/>
                  </a:lnTo>
                  <a:lnTo>
                    <a:pt x="2012" y="0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1083"/>
            <p:cNvSpPr>
              <a:spLocks/>
            </p:cNvSpPr>
            <p:nvPr/>
          </p:nvSpPr>
          <p:spPr bwMode="auto">
            <a:xfrm>
              <a:off x="1594" y="1375"/>
              <a:ext cx="2192" cy="1595"/>
            </a:xfrm>
            <a:custGeom>
              <a:avLst/>
              <a:gdLst/>
              <a:ahLst/>
              <a:cxnLst>
                <a:cxn ang="0">
                  <a:pos x="2001" y="0"/>
                </a:cxn>
                <a:cxn ang="0">
                  <a:pos x="0" y="1281"/>
                </a:cxn>
                <a:cxn ang="0">
                  <a:pos x="190" y="1596"/>
                </a:cxn>
                <a:cxn ang="0">
                  <a:pos x="2190" y="299"/>
                </a:cxn>
                <a:cxn ang="0">
                  <a:pos x="2001" y="0"/>
                </a:cxn>
                <a:cxn ang="0">
                  <a:pos x="2001" y="0"/>
                </a:cxn>
              </a:cxnLst>
              <a:rect l="0" t="0" r="r" b="b"/>
              <a:pathLst>
                <a:path w="2191" h="1597">
                  <a:moveTo>
                    <a:pt x="2001" y="0"/>
                  </a:moveTo>
                  <a:lnTo>
                    <a:pt x="0" y="1281"/>
                  </a:lnTo>
                  <a:lnTo>
                    <a:pt x="190" y="1596"/>
                  </a:lnTo>
                  <a:lnTo>
                    <a:pt x="2190" y="299"/>
                  </a:lnTo>
                  <a:lnTo>
                    <a:pt x="2001" y="0"/>
                  </a:lnTo>
                  <a:lnTo>
                    <a:pt x="2001" y="0"/>
                  </a:lnTo>
                </a:path>
              </a:pathLst>
            </a:custGeom>
            <a:solidFill>
              <a:srgbClr val="FFE033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1084"/>
            <p:cNvSpPr>
              <a:spLocks/>
            </p:cNvSpPr>
            <p:nvPr/>
          </p:nvSpPr>
          <p:spPr bwMode="auto">
            <a:xfrm>
              <a:off x="1598" y="1382"/>
              <a:ext cx="2176" cy="1575"/>
            </a:xfrm>
            <a:custGeom>
              <a:avLst/>
              <a:gdLst/>
              <a:ahLst/>
              <a:cxnLst>
                <a:cxn ang="0">
                  <a:pos x="1997" y="0"/>
                </a:cxn>
                <a:cxn ang="0">
                  <a:pos x="0" y="1277"/>
                </a:cxn>
                <a:cxn ang="0">
                  <a:pos x="181" y="1574"/>
                </a:cxn>
                <a:cxn ang="0">
                  <a:pos x="2175" y="282"/>
                </a:cxn>
                <a:cxn ang="0">
                  <a:pos x="1997" y="0"/>
                </a:cxn>
                <a:cxn ang="0">
                  <a:pos x="1997" y="0"/>
                </a:cxn>
              </a:cxnLst>
              <a:rect l="0" t="0" r="r" b="b"/>
              <a:pathLst>
                <a:path w="2176" h="1575">
                  <a:moveTo>
                    <a:pt x="1997" y="0"/>
                  </a:moveTo>
                  <a:lnTo>
                    <a:pt x="0" y="1277"/>
                  </a:lnTo>
                  <a:lnTo>
                    <a:pt x="181" y="1574"/>
                  </a:lnTo>
                  <a:lnTo>
                    <a:pt x="2175" y="282"/>
                  </a:lnTo>
                  <a:lnTo>
                    <a:pt x="1997" y="0"/>
                  </a:lnTo>
                  <a:lnTo>
                    <a:pt x="1997" y="0"/>
                  </a:lnTo>
                </a:path>
              </a:pathLst>
            </a:custGeom>
            <a:solidFill>
              <a:srgbClr val="FFE13A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1085"/>
            <p:cNvSpPr>
              <a:spLocks/>
            </p:cNvSpPr>
            <p:nvPr/>
          </p:nvSpPr>
          <p:spPr bwMode="auto">
            <a:xfrm>
              <a:off x="1569" y="1373"/>
              <a:ext cx="2163" cy="1557"/>
            </a:xfrm>
            <a:custGeom>
              <a:avLst/>
              <a:gdLst/>
              <a:ahLst/>
              <a:cxnLst>
                <a:cxn ang="0">
                  <a:pos x="1994" y="0"/>
                </a:cxn>
                <a:cxn ang="0">
                  <a:pos x="0" y="1275"/>
                </a:cxn>
                <a:cxn ang="0">
                  <a:pos x="172" y="1556"/>
                </a:cxn>
                <a:cxn ang="0">
                  <a:pos x="2162" y="269"/>
                </a:cxn>
                <a:cxn ang="0">
                  <a:pos x="1994" y="0"/>
                </a:cxn>
                <a:cxn ang="0">
                  <a:pos x="1994" y="0"/>
                </a:cxn>
              </a:cxnLst>
              <a:rect l="0" t="0" r="r" b="b"/>
              <a:pathLst>
                <a:path w="2163" h="1557">
                  <a:moveTo>
                    <a:pt x="1994" y="0"/>
                  </a:moveTo>
                  <a:lnTo>
                    <a:pt x="0" y="1275"/>
                  </a:lnTo>
                  <a:lnTo>
                    <a:pt x="172" y="1556"/>
                  </a:lnTo>
                  <a:lnTo>
                    <a:pt x="2162" y="269"/>
                  </a:lnTo>
                  <a:lnTo>
                    <a:pt x="1994" y="0"/>
                  </a:lnTo>
                  <a:lnTo>
                    <a:pt x="1994" y="0"/>
                  </a:lnTo>
                </a:path>
              </a:pathLst>
            </a:custGeom>
            <a:solidFill>
              <a:srgbClr val="FFE24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1086"/>
            <p:cNvSpPr>
              <a:spLocks/>
            </p:cNvSpPr>
            <p:nvPr/>
          </p:nvSpPr>
          <p:spPr bwMode="auto">
            <a:xfrm>
              <a:off x="1577" y="1380"/>
              <a:ext cx="2144" cy="1537"/>
            </a:xfrm>
            <a:custGeom>
              <a:avLst/>
              <a:gdLst/>
              <a:ahLst/>
              <a:cxnLst>
                <a:cxn ang="0">
                  <a:pos x="1987" y="0"/>
                </a:cxn>
                <a:cxn ang="0">
                  <a:pos x="0" y="1271"/>
                </a:cxn>
                <a:cxn ang="0">
                  <a:pos x="161" y="1534"/>
                </a:cxn>
                <a:cxn ang="0">
                  <a:pos x="2144" y="251"/>
                </a:cxn>
                <a:cxn ang="0">
                  <a:pos x="1987" y="0"/>
                </a:cxn>
                <a:cxn ang="0">
                  <a:pos x="1987" y="0"/>
                </a:cxn>
              </a:cxnLst>
              <a:rect l="0" t="0" r="r" b="b"/>
              <a:pathLst>
                <a:path w="2145" h="1535">
                  <a:moveTo>
                    <a:pt x="1987" y="0"/>
                  </a:moveTo>
                  <a:lnTo>
                    <a:pt x="0" y="1271"/>
                  </a:lnTo>
                  <a:lnTo>
                    <a:pt x="161" y="1534"/>
                  </a:lnTo>
                  <a:lnTo>
                    <a:pt x="2144" y="251"/>
                  </a:lnTo>
                  <a:lnTo>
                    <a:pt x="1987" y="0"/>
                  </a:lnTo>
                  <a:lnTo>
                    <a:pt x="1987" y="0"/>
                  </a:lnTo>
                </a:path>
              </a:pathLst>
            </a:custGeom>
            <a:solidFill>
              <a:srgbClr val="FFE44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1087"/>
            <p:cNvSpPr>
              <a:spLocks/>
            </p:cNvSpPr>
            <p:nvPr/>
          </p:nvSpPr>
          <p:spPr bwMode="auto">
            <a:xfrm>
              <a:off x="1612" y="1408"/>
              <a:ext cx="2130" cy="1516"/>
            </a:xfrm>
            <a:custGeom>
              <a:avLst/>
              <a:gdLst/>
              <a:ahLst/>
              <a:cxnLst>
                <a:cxn ang="0">
                  <a:pos x="1981" y="0"/>
                </a:cxn>
                <a:cxn ang="0">
                  <a:pos x="0" y="1265"/>
                </a:cxn>
                <a:cxn ang="0">
                  <a:pos x="154" y="1515"/>
                </a:cxn>
                <a:cxn ang="0">
                  <a:pos x="2129" y="236"/>
                </a:cxn>
                <a:cxn ang="0">
                  <a:pos x="1981" y="0"/>
                </a:cxn>
                <a:cxn ang="0">
                  <a:pos x="1981" y="0"/>
                </a:cxn>
              </a:cxnLst>
              <a:rect l="0" t="0" r="r" b="b"/>
              <a:pathLst>
                <a:path w="2130" h="1516">
                  <a:moveTo>
                    <a:pt x="1981" y="0"/>
                  </a:moveTo>
                  <a:lnTo>
                    <a:pt x="0" y="1265"/>
                  </a:lnTo>
                  <a:lnTo>
                    <a:pt x="154" y="1515"/>
                  </a:lnTo>
                  <a:lnTo>
                    <a:pt x="2129" y="236"/>
                  </a:lnTo>
                  <a:lnTo>
                    <a:pt x="1981" y="0"/>
                  </a:lnTo>
                  <a:lnTo>
                    <a:pt x="1981" y="0"/>
                  </a:lnTo>
                </a:path>
              </a:pathLst>
            </a:custGeom>
            <a:solidFill>
              <a:srgbClr val="FFE55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1088"/>
            <p:cNvSpPr>
              <a:spLocks/>
            </p:cNvSpPr>
            <p:nvPr/>
          </p:nvSpPr>
          <p:spPr bwMode="auto">
            <a:xfrm>
              <a:off x="1618" y="1416"/>
              <a:ext cx="2114" cy="1497"/>
            </a:xfrm>
            <a:custGeom>
              <a:avLst/>
              <a:gdLst/>
              <a:ahLst/>
              <a:cxnLst>
                <a:cxn ang="0">
                  <a:pos x="1974" y="0"/>
                </a:cxn>
                <a:cxn ang="0">
                  <a:pos x="0" y="1261"/>
                </a:cxn>
                <a:cxn ang="0">
                  <a:pos x="143" y="1495"/>
                </a:cxn>
                <a:cxn ang="0">
                  <a:pos x="2112" y="218"/>
                </a:cxn>
                <a:cxn ang="0">
                  <a:pos x="1974" y="0"/>
                </a:cxn>
                <a:cxn ang="0">
                  <a:pos x="1974" y="0"/>
                </a:cxn>
              </a:cxnLst>
              <a:rect l="0" t="0" r="r" b="b"/>
              <a:pathLst>
                <a:path w="2113" h="1496">
                  <a:moveTo>
                    <a:pt x="1974" y="0"/>
                  </a:moveTo>
                  <a:lnTo>
                    <a:pt x="0" y="1261"/>
                  </a:lnTo>
                  <a:lnTo>
                    <a:pt x="143" y="1495"/>
                  </a:lnTo>
                  <a:lnTo>
                    <a:pt x="2112" y="218"/>
                  </a:lnTo>
                  <a:lnTo>
                    <a:pt x="1974" y="0"/>
                  </a:lnTo>
                  <a:lnTo>
                    <a:pt x="1974" y="0"/>
                  </a:lnTo>
                </a:path>
              </a:pathLst>
            </a:custGeom>
            <a:solidFill>
              <a:srgbClr val="FFE757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1089"/>
            <p:cNvSpPr>
              <a:spLocks/>
            </p:cNvSpPr>
            <p:nvPr/>
          </p:nvSpPr>
          <p:spPr bwMode="auto">
            <a:xfrm>
              <a:off x="1622" y="1425"/>
              <a:ext cx="2096" cy="1475"/>
            </a:xfrm>
            <a:custGeom>
              <a:avLst/>
              <a:gdLst/>
              <a:ahLst/>
              <a:cxnLst>
                <a:cxn ang="0">
                  <a:pos x="1970" y="0"/>
                </a:cxn>
                <a:cxn ang="0">
                  <a:pos x="0" y="1256"/>
                </a:cxn>
                <a:cxn ang="0">
                  <a:pos x="135" y="1474"/>
                </a:cxn>
                <a:cxn ang="0">
                  <a:pos x="2097" y="202"/>
                </a:cxn>
                <a:cxn ang="0">
                  <a:pos x="1970" y="0"/>
                </a:cxn>
                <a:cxn ang="0">
                  <a:pos x="1970" y="0"/>
                </a:cxn>
              </a:cxnLst>
              <a:rect l="0" t="0" r="r" b="b"/>
              <a:pathLst>
                <a:path w="2098" h="1475">
                  <a:moveTo>
                    <a:pt x="1970" y="0"/>
                  </a:moveTo>
                  <a:lnTo>
                    <a:pt x="0" y="1256"/>
                  </a:lnTo>
                  <a:lnTo>
                    <a:pt x="135" y="1474"/>
                  </a:lnTo>
                  <a:lnTo>
                    <a:pt x="2097" y="202"/>
                  </a:lnTo>
                  <a:lnTo>
                    <a:pt x="1970" y="0"/>
                  </a:lnTo>
                  <a:lnTo>
                    <a:pt x="1970" y="0"/>
                  </a:lnTo>
                </a:path>
              </a:pathLst>
            </a:custGeom>
            <a:solidFill>
              <a:srgbClr val="FFE85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1090"/>
            <p:cNvSpPr>
              <a:spLocks/>
            </p:cNvSpPr>
            <p:nvPr/>
          </p:nvSpPr>
          <p:spPr bwMode="auto">
            <a:xfrm>
              <a:off x="1629" y="1433"/>
              <a:ext cx="2083" cy="1454"/>
            </a:xfrm>
            <a:custGeom>
              <a:avLst/>
              <a:gdLst/>
              <a:ahLst/>
              <a:cxnLst>
                <a:cxn ang="0">
                  <a:pos x="1965" y="0"/>
                </a:cxn>
                <a:cxn ang="0">
                  <a:pos x="0" y="1252"/>
                </a:cxn>
                <a:cxn ang="0">
                  <a:pos x="126" y="1453"/>
                </a:cxn>
                <a:cxn ang="0">
                  <a:pos x="2082" y="185"/>
                </a:cxn>
                <a:cxn ang="0">
                  <a:pos x="1965" y="0"/>
                </a:cxn>
                <a:cxn ang="0">
                  <a:pos x="1965" y="0"/>
                </a:cxn>
              </a:cxnLst>
              <a:rect l="0" t="0" r="r" b="b"/>
              <a:pathLst>
                <a:path w="2083" h="1454">
                  <a:moveTo>
                    <a:pt x="1965" y="0"/>
                  </a:moveTo>
                  <a:lnTo>
                    <a:pt x="0" y="1252"/>
                  </a:lnTo>
                  <a:lnTo>
                    <a:pt x="126" y="1453"/>
                  </a:lnTo>
                  <a:lnTo>
                    <a:pt x="2082" y="185"/>
                  </a:lnTo>
                  <a:lnTo>
                    <a:pt x="1965" y="0"/>
                  </a:lnTo>
                  <a:lnTo>
                    <a:pt x="1965" y="0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1091"/>
            <p:cNvSpPr>
              <a:spLocks/>
            </p:cNvSpPr>
            <p:nvPr/>
          </p:nvSpPr>
          <p:spPr bwMode="auto">
            <a:xfrm>
              <a:off x="1632" y="1440"/>
              <a:ext cx="2067" cy="1434"/>
            </a:xfrm>
            <a:custGeom>
              <a:avLst/>
              <a:gdLst/>
              <a:ahLst/>
              <a:cxnLst>
                <a:cxn ang="0">
                  <a:pos x="1961" y="0"/>
                </a:cxn>
                <a:cxn ang="0">
                  <a:pos x="0" y="1250"/>
                </a:cxn>
                <a:cxn ang="0">
                  <a:pos x="115" y="1434"/>
                </a:cxn>
                <a:cxn ang="0">
                  <a:pos x="2067" y="172"/>
                </a:cxn>
                <a:cxn ang="0">
                  <a:pos x="1961" y="0"/>
                </a:cxn>
                <a:cxn ang="0">
                  <a:pos x="1961" y="0"/>
                </a:cxn>
              </a:cxnLst>
              <a:rect l="0" t="0" r="r" b="b"/>
              <a:pathLst>
                <a:path w="2068" h="1435">
                  <a:moveTo>
                    <a:pt x="1961" y="0"/>
                  </a:moveTo>
                  <a:lnTo>
                    <a:pt x="0" y="1250"/>
                  </a:lnTo>
                  <a:lnTo>
                    <a:pt x="115" y="1434"/>
                  </a:lnTo>
                  <a:lnTo>
                    <a:pt x="2067" y="172"/>
                  </a:lnTo>
                  <a:lnTo>
                    <a:pt x="1961" y="0"/>
                  </a:lnTo>
                  <a:lnTo>
                    <a:pt x="1961" y="0"/>
                  </a:lnTo>
                </a:path>
              </a:pathLst>
            </a:custGeom>
            <a:solidFill>
              <a:srgbClr val="FFEB6D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1092"/>
            <p:cNvSpPr>
              <a:spLocks/>
            </p:cNvSpPr>
            <p:nvPr/>
          </p:nvSpPr>
          <p:spPr bwMode="auto">
            <a:xfrm>
              <a:off x="1621" y="1415"/>
              <a:ext cx="2052" cy="1415"/>
            </a:xfrm>
            <a:custGeom>
              <a:avLst/>
              <a:gdLst/>
              <a:ahLst/>
              <a:cxnLst>
                <a:cxn ang="0">
                  <a:pos x="1955" y="0"/>
                </a:cxn>
                <a:cxn ang="0">
                  <a:pos x="0" y="1247"/>
                </a:cxn>
                <a:cxn ang="0">
                  <a:pos x="105" y="1414"/>
                </a:cxn>
                <a:cxn ang="0">
                  <a:pos x="2051" y="155"/>
                </a:cxn>
                <a:cxn ang="0">
                  <a:pos x="1955" y="0"/>
                </a:cxn>
                <a:cxn ang="0">
                  <a:pos x="1955" y="0"/>
                </a:cxn>
              </a:cxnLst>
              <a:rect l="0" t="0" r="r" b="b"/>
              <a:pathLst>
                <a:path w="2052" h="1415">
                  <a:moveTo>
                    <a:pt x="1955" y="0"/>
                  </a:moveTo>
                  <a:lnTo>
                    <a:pt x="0" y="1247"/>
                  </a:lnTo>
                  <a:lnTo>
                    <a:pt x="105" y="1414"/>
                  </a:lnTo>
                  <a:lnTo>
                    <a:pt x="2051" y="155"/>
                  </a:lnTo>
                  <a:lnTo>
                    <a:pt x="1955" y="0"/>
                  </a:lnTo>
                  <a:lnTo>
                    <a:pt x="1955" y="0"/>
                  </a:lnTo>
                </a:path>
              </a:pathLst>
            </a:custGeom>
            <a:solidFill>
              <a:srgbClr val="FFED74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1093"/>
            <p:cNvSpPr>
              <a:spLocks/>
            </p:cNvSpPr>
            <p:nvPr/>
          </p:nvSpPr>
          <p:spPr bwMode="auto">
            <a:xfrm>
              <a:off x="1637" y="1453"/>
              <a:ext cx="2038" cy="1389"/>
            </a:xfrm>
            <a:custGeom>
              <a:avLst/>
              <a:gdLst/>
              <a:ahLst/>
              <a:cxnLst>
                <a:cxn ang="0">
                  <a:pos x="1949" y="0"/>
                </a:cxn>
                <a:cxn ang="0">
                  <a:pos x="0" y="1241"/>
                </a:cxn>
                <a:cxn ang="0">
                  <a:pos x="96" y="1391"/>
                </a:cxn>
                <a:cxn ang="0">
                  <a:pos x="2036" y="138"/>
                </a:cxn>
                <a:cxn ang="0">
                  <a:pos x="1949" y="0"/>
                </a:cxn>
                <a:cxn ang="0">
                  <a:pos x="1949" y="0"/>
                </a:cxn>
              </a:cxnLst>
              <a:rect l="0" t="0" r="r" b="b"/>
              <a:pathLst>
                <a:path w="2037" h="1392">
                  <a:moveTo>
                    <a:pt x="1949" y="0"/>
                  </a:moveTo>
                  <a:lnTo>
                    <a:pt x="0" y="1241"/>
                  </a:lnTo>
                  <a:lnTo>
                    <a:pt x="96" y="1391"/>
                  </a:lnTo>
                  <a:lnTo>
                    <a:pt x="2036" y="138"/>
                  </a:lnTo>
                  <a:lnTo>
                    <a:pt x="1949" y="0"/>
                  </a:lnTo>
                  <a:lnTo>
                    <a:pt x="1949" y="0"/>
                  </a:lnTo>
                </a:path>
              </a:pathLst>
            </a:custGeom>
            <a:solidFill>
              <a:srgbClr val="FFEE7B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1094"/>
            <p:cNvSpPr>
              <a:spLocks/>
            </p:cNvSpPr>
            <p:nvPr/>
          </p:nvSpPr>
          <p:spPr bwMode="auto">
            <a:xfrm>
              <a:off x="1642" y="1459"/>
              <a:ext cx="2023" cy="1370"/>
            </a:xfrm>
            <a:custGeom>
              <a:avLst/>
              <a:gdLst/>
              <a:ahLst/>
              <a:cxnLst>
                <a:cxn ang="0">
                  <a:pos x="1945" y="0"/>
                </a:cxn>
                <a:cxn ang="0">
                  <a:pos x="0" y="1238"/>
                </a:cxn>
                <a:cxn ang="0">
                  <a:pos x="88" y="1370"/>
                </a:cxn>
                <a:cxn ang="0">
                  <a:pos x="2021" y="122"/>
                </a:cxn>
                <a:cxn ang="0">
                  <a:pos x="1945" y="0"/>
                </a:cxn>
                <a:cxn ang="0">
                  <a:pos x="1945" y="0"/>
                </a:cxn>
              </a:cxnLst>
              <a:rect l="0" t="0" r="r" b="b"/>
              <a:pathLst>
                <a:path w="2022" h="1371">
                  <a:moveTo>
                    <a:pt x="1945" y="0"/>
                  </a:moveTo>
                  <a:lnTo>
                    <a:pt x="0" y="1238"/>
                  </a:lnTo>
                  <a:lnTo>
                    <a:pt x="88" y="1370"/>
                  </a:lnTo>
                  <a:lnTo>
                    <a:pt x="2021" y="122"/>
                  </a:lnTo>
                  <a:lnTo>
                    <a:pt x="1945" y="0"/>
                  </a:lnTo>
                  <a:lnTo>
                    <a:pt x="1945" y="0"/>
                  </a:lnTo>
                </a:path>
              </a:pathLst>
            </a:custGeom>
            <a:solidFill>
              <a:srgbClr val="FFF08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1095"/>
            <p:cNvSpPr>
              <a:spLocks/>
            </p:cNvSpPr>
            <p:nvPr/>
          </p:nvSpPr>
          <p:spPr bwMode="auto">
            <a:xfrm>
              <a:off x="1651" y="1472"/>
              <a:ext cx="2005" cy="1350"/>
            </a:xfrm>
            <a:custGeom>
              <a:avLst/>
              <a:gdLst/>
              <a:ahLst/>
              <a:cxnLst>
                <a:cxn ang="0">
                  <a:pos x="1938" y="0"/>
                </a:cxn>
                <a:cxn ang="0">
                  <a:pos x="0" y="1232"/>
                </a:cxn>
                <a:cxn ang="0">
                  <a:pos x="78" y="1349"/>
                </a:cxn>
                <a:cxn ang="0">
                  <a:pos x="2004" y="106"/>
                </a:cxn>
                <a:cxn ang="0">
                  <a:pos x="1938" y="0"/>
                </a:cxn>
                <a:cxn ang="0">
                  <a:pos x="1938" y="0"/>
                </a:cxn>
              </a:cxnLst>
              <a:rect l="0" t="0" r="r" b="b"/>
              <a:pathLst>
                <a:path w="2005" h="1350">
                  <a:moveTo>
                    <a:pt x="1938" y="0"/>
                  </a:moveTo>
                  <a:lnTo>
                    <a:pt x="0" y="1232"/>
                  </a:lnTo>
                  <a:lnTo>
                    <a:pt x="78" y="1349"/>
                  </a:lnTo>
                  <a:lnTo>
                    <a:pt x="2004" y="106"/>
                  </a:lnTo>
                  <a:lnTo>
                    <a:pt x="1938" y="0"/>
                  </a:lnTo>
                  <a:lnTo>
                    <a:pt x="1938" y="0"/>
                  </a:lnTo>
                </a:path>
              </a:pathLst>
            </a:custGeom>
            <a:solidFill>
              <a:srgbClr val="FFF18A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1096"/>
            <p:cNvSpPr>
              <a:spLocks/>
            </p:cNvSpPr>
            <p:nvPr/>
          </p:nvSpPr>
          <p:spPr bwMode="auto">
            <a:xfrm>
              <a:off x="1647" y="1453"/>
              <a:ext cx="1990" cy="1331"/>
            </a:xfrm>
            <a:custGeom>
              <a:avLst/>
              <a:gdLst/>
              <a:ahLst/>
              <a:cxnLst>
                <a:cxn ang="0">
                  <a:pos x="1933" y="0"/>
                </a:cxn>
                <a:cxn ang="0">
                  <a:pos x="0" y="1229"/>
                </a:cxn>
                <a:cxn ang="0">
                  <a:pos x="69" y="1329"/>
                </a:cxn>
                <a:cxn ang="0">
                  <a:pos x="1989" y="91"/>
                </a:cxn>
                <a:cxn ang="0">
                  <a:pos x="1933" y="0"/>
                </a:cxn>
                <a:cxn ang="0">
                  <a:pos x="1933" y="0"/>
                </a:cxn>
              </a:cxnLst>
              <a:rect l="0" t="0" r="r" b="b"/>
              <a:pathLst>
                <a:path w="1990" h="1330">
                  <a:moveTo>
                    <a:pt x="1933" y="0"/>
                  </a:moveTo>
                  <a:lnTo>
                    <a:pt x="0" y="1229"/>
                  </a:lnTo>
                  <a:lnTo>
                    <a:pt x="69" y="1329"/>
                  </a:lnTo>
                  <a:lnTo>
                    <a:pt x="1989" y="91"/>
                  </a:lnTo>
                  <a:lnTo>
                    <a:pt x="1933" y="0"/>
                  </a:lnTo>
                  <a:lnTo>
                    <a:pt x="1933" y="0"/>
                  </a:lnTo>
                </a:path>
              </a:pathLst>
            </a:custGeom>
            <a:solidFill>
              <a:srgbClr val="FFF29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1097"/>
            <p:cNvSpPr>
              <a:spLocks/>
            </p:cNvSpPr>
            <p:nvPr/>
          </p:nvSpPr>
          <p:spPr bwMode="auto">
            <a:xfrm>
              <a:off x="1656" y="1487"/>
              <a:ext cx="1976" cy="1311"/>
            </a:xfrm>
            <a:custGeom>
              <a:avLst/>
              <a:gdLst/>
              <a:ahLst/>
              <a:cxnLst>
                <a:cxn ang="0">
                  <a:pos x="1928" y="0"/>
                </a:cxn>
                <a:cxn ang="0">
                  <a:pos x="0" y="1227"/>
                </a:cxn>
                <a:cxn ang="0">
                  <a:pos x="61" y="1310"/>
                </a:cxn>
                <a:cxn ang="0">
                  <a:pos x="1975" y="75"/>
                </a:cxn>
                <a:cxn ang="0">
                  <a:pos x="1928" y="0"/>
                </a:cxn>
                <a:cxn ang="0">
                  <a:pos x="1928" y="0"/>
                </a:cxn>
              </a:cxnLst>
              <a:rect l="0" t="0" r="r" b="b"/>
              <a:pathLst>
                <a:path w="1976" h="1311">
                  <a:moveTo>
                    <a:pt x="1928" y="0"/>
                  </a:moveTo>
                  <a:lnTo>
                    <a:pt x="0" y="1227"/>
                  </a:lnTo>
                  <a:lnTo>
                    <a:pt x="61" y="1310"/>
                  </a:lnTo>
                  <a:lnTo>
                    <a:pt x="1975" y="75"/>
                  </a:lnTo>
                  <a:lnTo>
                    <a:pt x="1928" y="0"/>
                  </a:lnTo>
                  <a:lnTo>
                    <a:pt x="1928" y="0"/>
                  </a:lnTo>
                </a:path>
              </a:pathLst>
            </a:custGeom>
            <a:solidFill>
              <a:srgbClr val="FFF49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1098"/>
            <p:cNvSpPr>
              <a:spLocks/>
            </p:cNvSpPr>
            <p:nvPr/>
          </p:nvSpPr>
          <p:spPr bwMode="auto">
            <a:xfrm>
              <a:off x="1665" y="1499"/>
              <a:ext cx="1961" cy="1288"/>
            </a:xfrm>
            <a:custGeom>
              <a:avLst/>
              <a:gdLst/>
              <a:ahLst/>
              <a:cxnLst>
                <a:cxn ang="0">
                  <a:pos x="1924" y="0"/>
                </a:cxn>
                <a:cxn ang="0">
                  <a:pos x="0" y="1223"/>
                </a:cxn>
                <a:cxn ang="0">
                  <a:pos x="52" y="1288"/>
                </a:cxn>
                <a:cxn ang="0">
                  <a:pos x="1960" y="58"/>
                </a:cxn>
                <a:cxn ang="0">
                  <a:pos x="1924" y="0"/>
                </a:cxn>
                <a:cxn ang="0">
                  <a:pos x="1924" y="0"/>
                </a:cxn>
              </a:cxnLst>
              <a:rect l="0" t="0" r="r" b="b"/>
              <a:pathLst>
                <a:path w="1961" h="1289">
                  <a:moveTo>
                    <a:pt x="1924" y="0"/>
                  </a:moveTo>
                  <a:lnTo>
                    <a:pt x="0" y="1223"/>
                  </a:lnTo>
                  <a:lnTo>
                    <a:pt x="52" y="1288"/>
                  </a:lnTo>
                  <a:lnTo>
                    <a:pt x="1960" y="58"/>
                  </a:lnTo>
                  <a:lnTo>
                    <a:pt x="1924" y="0"/>
                  </a:lnTo>
                  <a:lnTo>
                    <a:pt x="1924" y="0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1099"/>
            <p:cNvSpPr>
              <a:spLocks/>
            </p:cNvSpPr>
            <p:nvPr/>
          </p:nvSpPr>
          <p:spPr bwMode="auto">
            <a:xfrm>
              <a:off x="1671" y="1506"/>
              <a:ext cx="1946" cy="1272"/>
            </a:xfrm>
            <a:custGeom>
              <a:avLst/>
              <a:gdLst/>
              <a:ahLst/>
              <a:cxnLst>
                <a:cxn ang="0">
                  <a:pos x="1917" y="0"/>
                </a:cxn>
                <a:cxn ang="0">
                  <a:pos x="0" y="1218"/>
                </a:cxn>
                <a:cxn ang="0">
                  <a:pos x="41" y="1269"/>
                </a:cxn>
                <a:cxn ang="0">
                  <a:pos x="1944" y="41"/>
                </a:cxn>
                <a:cxn ang="0">
                  <a:pos x="1917" y="0"/>
                </a:cxn>
                <a:cxn ang="0">
                  <a:pos x="1917" y="0"/>
                </a:cxn>
              </a:cxnLst>
              <a:rect l="0" t="0" r="r" b="b"/>
              <a:pathLst>
                <a:path w="1945" h="1270">
                  <a:moveTo>
                    <a:pt x="1917" y="0"/>
                  </a:moveTo>
                  <a:lnTo>
                    <a:pt x="0" y="1218"/>
                  </a:lnTo>
                  <a:lnTo>
                    <a:pt x="41" y="1269"/>
                  </a:lnTo>
                  <a:lnTo>
                    <a:pt x="1944" y="41"/>
                  </a:lnTo>
                  <a:lnTo>
                    <a:pt x="1917" y="0"/>
                  </a:lnTo>
                  <a:lnTo>
                    <a:pt x="1917" y="0"/>
                  </a:lnTo>
                </a:path>
              </a:pathLst>
            </a:custGeom>
            <a:solidFill>
              <a:srgbClr val="FFF7A7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1100"/>
            <p:cNvSpPr>
              <a:spLocks/>
            </p:cNvSpPr>
            <p:nvPr/>
          </p:nvSpPr>
          <p:spPr bwMode="auto">
            <a:xfrm>
              <a:off x="1824" y="1781"/>
              <a:ext cx="2135" cy="1402"/>
            </a:xfrm>
            <a:custGeom>
              <a:avLst/>
              <a:gdLst/>
              <a:ahLst/>
              <a:cxnLst>
                <a:cxn ang="0">
                  <a:pos x="16" y="1338"/>
                </a:cxn>
                <a:cxn ang="0">
                  <a:pos x="8" y="1347"/>
                </a:cxn>
                <a:cxn ang="0">
                  <a:pos x="2" y="1355"/>
                </a:cxn>
                <a:cxn ang="0">
                  <a:pos x="0" y="1365"/>
                </a:cxn>
                <a:cxn ang="0">
                  <a:pos x="2" y="1376"/>
                </a:cxn>
                <a:cxn ang="0">
                  <a:pos x="6" y="1385"/>
                </a:cxn>
                <a:cxn ang="0">
                  <a:pos x="6" y="1385"/>
                </a:cxn>
                <a:cxn ang="0">
                  <a:pos x="12" y="1393"/>
                </a:cxn>
                <a:cxn ang="0">
                  <a:pos x="23" y="1399"/>
                </a:cxn>
                <a:cxn ang="0">
                  <a:pos x="31" y="1402"/>
                </a:cxn>
                <a:cxn ang="0">
                  <a:pos x="44" y="1399"/>
                </a:cxn>
                <a:cxn ang="0">
                  <a:pos x="55" y="1395"/>
                </a:cxn>
                <a:cxn ang="0">
                  <a:pos x="2115" y="61"/>
                </a:cxn>
                <a:cxn ang="0">
                  <a:pos x="2115" y="61"/>
                </a:cxn>
                <a:cxn ang="0">
                  <a:pos x="2124" y="54"/>
                </a:cxn>
                <a:cxn ang="0">
                  <a:pos x="2128" y="46"/>
                </a:cxn>
                <a:cxn ang="0">
                  <a:pos x="2133" y="36"/>
                </a:cxn>
                <a:cxn ang="0">
                  <a:pos x="2130" y="25"/>
                </a:cxn>
                <a:cxn ang="0">
                  <a:pos x="2126" y="15"/>
                </a:cxn>
                <a:cxn ang="0">
                  <a:pos x="2126" y="15"/>
                </a:cxn>
                <a:cxn ang="0">
                  <a:pos x="2119" y="6"/>
                </a:cxn>
                <a:cxn ang="0">
                  <a:pos x="2109" y="2"/>
                </a:cxn>
                <a:cxn ang="0">
                  <a:pos x="2098" y="0"/>
                </a:cxn>
                <a:cxn ang="0">
                  <a:pos x="2090" y="0"/>
                </a:cxn>
                <a:cxn ang="0">
                  <a:pos x="2080" y="4"/>
                </a:cxn>
                <a:cxn ang="0">
                  <a:pos x="16" y="1338"/>
                </a:cxn>
                <a:cxn ang="0">
                  <a:pos x="16" y="1338"/>
                </a:cxn>
              </a:cxnLst>
              <a:rect l="0" t="0" r="r" b="b"/>
              <a:pathLst>
                <a:path w="2134" h="1403">
                  <a:moveTo>
                    <a:pt x="16" y="1338"/>
                  </a:moveTo>
                  <a:lnTo>
                    <a:pt x="8" y="1347"/>
                  </a:lnTo>
                  <a:lnTo>
                    <a:pt x="2" y="1355"/>
                  </a:lnTo>
                  <a:lnTo>
                    <a:pt x="0" y="1365"/>
                  </a:lnTo>
                  <a:lnTo>
                    <a:pt x="2" y="1376"/>
                  </a:lnTo>
                  <a:lnTo>
                    <a:pt x="6" y="1385"/>
                  </a:lnTo>
                  <a:lnTo>
                    <a:pt x="6" y="1385"/>
                  </a:lnTo>
                  <a:lnTo>
                    <a:pt x="12" y="1393"/>
                  </a:lnTo>
                  <a:lnTo>
                    <a:pt x="23" y="1399"/>
                  </a:lnTo>
                  <a:lnTo>
                    <a:pt x="31" y="1402"/>
                  </a:lnTo>
                  <a:lnTo>
                    <a:pt x="44" y="1399"/>
                  </a:lnTo>
                  <a:lnTo>
                    <a:pt x="55" y="1395"/>
                  </a:lnTo>
                  <a:lnTo>
                    <a:pt x="2115" y="61"/>
                  </a:lnTo>
                  <a:lnTo>
                    <a:pt x="2115" y="61"/>
                  </a:lnTo>
                  <a:lnTo>
                    <a:pt x="2124" y="54"/>
                  </a:lnTo>
                  <a:lnTo>
                    <a:pt x="2128" y="46"/>
                  </a:lnTo>
                  <a:lnTo>
                    <a:pt x="2133" y="36"/>
                  </a:lnTo>
                  <a:lnTo>
                    <a:pt x="2130" y="25"/>
                  </a:lnTo>
                  <a:lnTo>
                    <a:pt x="2126" y="15"/>
                  </a:lnTo>
                  <a:lnTo>
                    <a:pt x="2126" y="15"/>
                  </a:lnTo>
                  <a:lnTo>
                    <a:pt x="2119" y="6"/>
                  </a:lnTo>
                  <a:lnTo>
                    <a:pt x="2109" y="2"/>
                  </a:lnTo>
                  <a:lnTo>
                    <a:pt x="2098" y="0"/>
                  </a:lnTo>
                  <a:lnTo>
                    <a:pt x="2090" y="0"/>
                  </a:lnTo>
                  <a:lnTo>
                    <a:pt x="2080" y="4"/>
                  </a:lnTo>
                  <a:lnTo>
                    <a:pt x="16" y="1338"/>
                  </a:lnTo>
                  <a:lnTo>
                    <a:pt x="16" y="133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1101"/>
            <p:cNvSpPr>
              <a:spLocks/>
            </p:cNvSpPr>
            <p:nvPr/>
          </p:nvSpPr>
          <p:spPr bwMode="auto">
            <a:xfrm>
              <a:off x="1786" y="1723"/>
              <a:ext cx="2129" cy="1402"/>
            </a:xfrm>
            <a:custGeom>
              <a:avLst/>
              <a:gdLst/>
              <a:ahLst/>
              <a:cxnLst>
                <a:cxn ang="0">
                  <a:pos x="17" y="1337"/>
                </a:cxn>
                <a:cxn ang="0">
                  <a:pos x="8" y="1345"/>
                </a:cxn>
                <a:cxn ang="0">
                  <a:pos x="2" y="1353"/>
                </a:cxn>
                <a:cxn ang="0">
                  <a:pos x="0" y="1364"/>
                </a:cxn>
                <a:cxn ang="0">
                  <a:pos x="0" y="1374"/>
                </a:cxn>
                <a:cxn ang="0">
                  <a:pos x="6" y="1385"/>
                </a:cxn>
                <a:cxn ang="0">
                  <a:pos x="6" y="1385"/>
                </a:cxn>
                <a:cxn ang="0">
                  <a:pos x="13" y="1393"/>
                </a:cxn>
                <a:cxn ang="0">
                  <a:pos x="20" y="1397"/>
                </a:cxn>
                <a:cxn ang="0">
                  <a:pos x="31" y="1400"/>
                </a:cxn>
                <a:cxn ang="0">
                  <a:pos x="42" y="1400"/>
                </a:cxn>
                <a:cxn ang="0">
                  <a:pos x="52" y="1395"/>
                </a:cxn>
                <a:cxn ang="0">
                  <a:pos x="2114" y="63"/>
                </a:cxn>
                <a:cxn ang="0">
                  <a:pos x="2114" y="63"/>
                </a:cxn>
                <a:cxn ang="0">
                  <a:pos x="2123" y="54"/>
                </a:cxn>
                <a:cxn ang="0">
                  <a:pos x="2126" y="47"/>
                </a:cxn>
                <a:cxn ang="0">
                  <a:pos x="2129" y="36"/>
                </a:cxn>
                <a:cxn ang="0">
                  <a:pos x="2126" y="25"/>
                </a:cxn>
                <a:cxn ang="0">
                  <a:pos x="2123" y="15"/>
                </a:cxn>
                <a:cxn ang="0">
                  <a:pos x="2123" y="15"/>
                </a:cxn>
                <a:cxn ang="0">
                  <a:pos x="2116" y="6"/>
                </a:cxn>
                <a:cxn ang="0">
                  <a:pos x="2105" y="2"/>
                </a:cxn>
                <a:cxn ang="0">
                  <a:pos x="2098" y="0"/>
                </a:cxn>
                <a:cxn ang="0">
                  <a:pos x="2087" y="0"/>
                </a:cxn>
                <a:cxn ang="0">
                  <a:pos x="2077" y="4"/>
                </a:cxn>
                <a:cxn ang="0">
                  <a:pos x="17" y="1337"/>
                </a:cxn>
                <a:cxn ang="0">
                  <a:pos x="17" y="1337"/>
                </a:cxn>
              </a:cxnLst>
              <a:rect l="0" t="0" r="r" b="b"/>
              <a:pathLst>
                <a:path w="2130" h="1401">
                  <a:moveTo>
                    <a:pt x="17" y="1337"/>
                  </a:moveTo>
                  <a:lnTo>
                    <a:pt x="8" y="1345"/>
                  </a:lnTo>
                  <a:lnTo>
                    <a:pt x="2" y="1353"/>
                  </a:lnTo>
                  <a:lnTo>
                    <a:pt x="0" y="1364"/>
                  </a:lnTo>
                  <a:lnTo>
                    <a:pt x="0" y="1374"/>
                  </a:lnTo>
                  <a:lnTo>
                    <a:pt x="6" y="1385"/>
                  </a:lnTo>
                  <a:lnTo>
                    <a:pt x="6" y="1385"/>
                  </a:lnTo>
                  <a:lnTo>
                    <a:pt x="13" y="1393"/>
                  </a:lnTo>
                  <a:lnTo>
                    <a:pt x="20" y="1397"/>
                  </a:lnTo>
                  <a:lnTo>
                    <a:pt x="31" y="1400"/>
                  </a:lnTo>
                  <a:lnTo>
                    <a:pt x="42" y="1400"/>
                  </a:lnTo>
                  <a:lnTo>
                    <a:pt x="52" y="1395"/>
                  </a:lnTo>
                  <a:lnTo>
                    <a:pt x="2114" y="63"/>
                  </a:lnTo>
                  <a:lnTo>
                    <a:pt x="2114" y="63"/>
                  </a:lnTo>
                  <a:lnTo>
                    <a:pt x="2123" y="54"/>
                  </a:lnTo>
                  <a:lnTo>
                    <a:pt x="2126" y="47"/>
                  </a:lnTo>
                  <a:lnTo>
                    <a:pt x="2129" y="36"/>
                  </a:lnTo>
                  <a:lnTo>
                    <a:pt x="2126" y="25"/>
                  </a:lnTo>
                  <a:lnTo>
                    <a:pt x="2123" y="15"/>
                  </a:lnTo>
                  <a:lnTo>
                    <a:pt x="2123" y="15"/>
                  </a:lnTo>
                  <a:lnTo>
                    <a:pt x="2116" y="6"/>
                  </a:lnTo>
                  <a:lnTo>
                    <a:pt x="2105" y="2"/>
                  </a:lnTo>
                  <a:lnTo>
                    <a:pt x="2098" y="0"/>
                  </a:lnTo>
                  <a:lnTo>
                    <a:pt x="2087" y="0"/>
                  </a:lnTo>
                  <a:lnTo>
                    <a:pt x="2077" y="4"/>
                  </a:lnTo>
                  <a:lnTo>
                    <a:pt x="17" y="1337"/>
                  </a:lnTo>
                  <a:lnTo>
                    <a:pt x="17" y="133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1102"/>
            <p:cNvSpPr>
              <a:spLocks/>
            </p:cNvSpPr>
            <p:nvPr/>
          </p:nvSpPr>
          <p:spPr bwMode="auto">
            <a:xfrm>
              <a:off x="1725" y="1638"/>
              <a:ext cx="2130" cy="1409"/>
            </a:xfrm>
            <a:custGeom>
              <a:avLst/>
              <a:gdLst/>
              <a:ahLst/>
              <a:cxnLst>
                <a:cxn ang="0">
                  <a:pos x="18" y="1327"/>
                </a:cxn>
                <a:cxn ang="0">
                  <a:pos x="8" y="1335"/>
                </a:cxn>
                <a:cxn ang="0">
                  <a:pos x="2" y="1348"/>
                </a:cxn>
                <a:cxn ang="0">
                  <a:pos x="0" y="1360"/>
                </a:cxn>
                <a:cxn ang="0">
                  <a:pos x="2" y="1374"/>
                </a:cxn>
                <a:cxn ang="0">
                  <a:pos x="6" y="1386"/>
                </a:cxn>
                <a:cxn ang="0">
                  <a:pos x="6" y="1386"/>
                </a:cxn>
                <a:cxn ang="0">
                  <a:pos x="14" y="1397"/>
                </a:cxn>
                <a:cxn ang="0">
                  <a:pos x="27" y="1401"/>
                </a:cxn>
                <a:cxn ang="0">
                  <a:pos x="39" y="1406"/>
                </a:cxn>
                <a:cxn ang="0">
                  <a:pos x="52" y="1403"/>
                </a:cxn>
                <a:cxn ang="0">
                  <a:pos x="64" y="1397"/>
                </a:cxn>
                <a:cxn ang="0">
                  <a:pos x="2109" y="78"/>
                </a:cxn>
                <a:cxn ang="0">
                  <a:pos x="2109" y="78"/>
                </a:cxn>
                <a:cxn ang="0">
                  <a:pos x="2117" y="67"/>
                </a:cxn>
                <a:cxn ang="0">
                  <a:pos x="2123" y="57"/>
                </a:cxn>
                <a:cxn ang="0">
                  <a:pos x="2128" y="43"/>
                </a:cxn>
                <a:cxn ang="0">
                  <a:pos x="2125" y="31"/>
                </a:cxn>
                <a:cxn ang="0">
                  <a:pos x="2121" y="18"/>
                </a:cxn>
                <a:cxn ang="0">
                  <a:pos x="2121" y="18"/>
                </a:cxn>
                <a:cxn ang="0">
                  <a:pos x="2111" y="8"/>
                </a:cxn>
                <a:cxn ang="0">
                  <a:pos x="2100" y="2"/>
                </a:cxn>
                <a:cxn ang="0">
                  <a:pos x="2088" y="0"/>
                </a:cxn>
                <a:cxn ang="0">
                  <a:pos x="2075" y="2"/>
                </a:cxn>
                <a:cxn ang="0">
                  <a:pos x="2063" y="6"/>
                </a:cxn>
                <a:cxn ang="0">
                  <a:pos x="18" y="1327"/>
                </a:cxn>
                <a:cxn ang="0">
                  <a:pos x="18" y="1327"/>
                </a:cxn>
              </a:cxnLst>
              <a:rect l="0" t="0" r="r" b="b"/>
              <a:pathLst>
                <a:path w="2129" h="1407">
                  <a:moveTo>
                    <a:pt x="18" y="1327"/>
                  </a:moveTo>
                  <a:lnTo>
                    <a:pt x="8" y="1335"/>
                  </a:lnTo>
                  <a:lnTo>
                    <a:pt x="2" y="1348"/>
                  </a:lnTo>
                  <a:lnTo>
                    <a:pt x="0" y="1360"/>
                  </a:lnTo>
                  <a:lnTo>
                    <a:pt x="2" y="1374"/>
                  </a:lnTo>
                  <a:lnTo>
                    <a:pt x="6" y="1386"/>
                  </a:lnTo>
                  <a:lnTo>
                    <a:pt x="6" y="1386"/>
                  </a:lnTo>
                  <a:lnTo>
                    <a:pt x="14" y="1397"/>
                  </a:lnTo>
                  <a:lnTo>
                    <a:pt x="27" y="1401"/>
                  </a:lnTo>
                  <a:lnTo>
                    <a:pt x="39" y="1406"/>
                  </a:lnTo>
                  <a:lnTo>
                    <a:pt x="52" y="1403"/>
                  </a:lnTo>
                  <a:lnTo>
                    <a:pt x="64" y="1397"/>
                  </a:lnTo>
                  <a:lnTo>
                    <a:pt x="2109" y="78"/>
                  </a:lnTo>
                  <a:lnTo>
                    <a:pt x="2109" y="78"/>
                  </a:lnTo>
                  <a:lnTo>
                    <a:pt x="2117" y="67"/>
                  </a:lnTo>
                  <a:lnTo>
                    <a:pt x="2123" y="57"/>
                  </a:lnTo>
                  <a:lnTo>
                    <a:pt x="2128" y="43"/>
                  </a:lnTo>
                  <a:lnTo>
                    <a:pt x="2125" y="31"/>
                  </a:lnTo>
                  <a:lnTo>
                    <a:pt x="2121" y="18"/>
                  </a:lnTo>
                  <a:lnTo>
                    <a:pt x="2121" y="18"/>
                  </a:lnTo>
                  <a:lnTo>
                    <a:pt x="2111" y="8"/>
                  </a:lnTo>
                  <a:lnTo>
                    <a:pt x="2100" y="2"/>
                  </a:lnTo>
                  <a:lnTo>
                    <a:pt x="2088" y="0"/>
                  </a:lnTo>
                  <a:lnTo>
                    <a:pt x="2075" y="2"/>
                  </a:lnTo>
                  <a:lnTo>
                    <a:pt x="2063" y="6"/>
                  </a:lnTo>
                  <a:lnTo>
                    <a:pt x="18" y="1327"/>
                  </a:lnTo>
                  <a:lnTo>
                    <a:pt x="18" y="132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1103"/>
            <p:cNvSpPr>
              <a:spLocks/>
            </p:cNvSpPr>
            <p:nvPr/>
          </p:nvSpPr>
          <p:spPr bwMode="auto">
            <a:xfrm>
              <a:off x="1696" y="1575"/>
              <a:ext cx="2135" cy="1420"/>
            </a:xfrm>
            <a:custGeom>
              <a:avLst/>
              <a:gdLst/>
              <a:ahLst/>
              <a:cxnLst>
                <a:cxn ang="0">
                  <a:pos x="82" y="1408"/>
                </a:cxn>
                <a:cxn ang="0">
                  <a:pos x="73" y="1410"/>
                </a:cxn>
                <a:cxn ang="0">
                  <a:pos x="64" y="1414"/>
                </a:cxn>
                <a:cxn ang="0">
                  <a:pos x="57" y="1414"/>
                </a:cxn>
                <a:cxn ang="0">
                  <a:pos x="50" y="1417"/>
                </a:cxn>
                <a:cxn ang="0">
                  <a:pos x="41" y="1414"/>
                </a:cxn>
                <a:cxn ang="0">
                  <a:pos x="34" y="1412"/>
                </a:cxn>
                <a:cxn ang="0">
                  <a:pos x="25" y="1408"/>
                </a:cxn>
                <a:cxn ang="0">
                  <a:pos x="18" y="1403"/>
                </a:cxn>
                <a:cxn ang="0">
                  <a:pos x="13" y="1397"/>
                </a:cxn>
                <a:cxn ang="0">
                  <a:pos x="8" y="1391"/>
                </a:cxn>
                <a:cxn ang="0">
                  <a:pos x="8" y="1391"/>
                </a:cxn>
                <a:cxn ang="0">
                  <a:pos x="4" y="1382"/>
                </a:cxn>
                <a:cxn ang="0">
                  <a:pos x="2" y="1376"/>
                </a:cxn>
                <a:cxn ang="0">
                  <a:pos x="0" y="1368"/>
                </a:cxn>
                <a:cxn ang="0">
                  <a:pos x="0" y="1359"/>
                </a:cxn>
                <a:cxn ang="0">
                  <a:pos x="0" y="1350"/>
                </a:cxn>
                <a:cxn ang="0">
                  <a:pos x="4" y="1345"/>
                </a:cxn>
                <a:cxn ang="0">
                  <a:pos x="6" y="1336"/>
                </a:cxn>
                <a:cxn ang="0">
                  <a:pos x="13" y="1330"/>
                </a:cxn>
                <a:cxn ang="0">
                  <a:pos x="16" y="1323"/>
                </a:cxn>
                <a:cxn ang="0">
                  <a:pos x="25" y="1320"/>
                </a:cxn>
                <a:cxn ang="0">
                  <a:pos x="2052" y="7"/>
                </a:cxn>
                <a:cxn ang="0">
                  <a:pos x="2052" y="7"/>
                </a:cxn>
                <a:cxn ang="0">
                  <a:pos x="2061" y="3"/>
                </a:cxn>
                <a:cxn ang="0">
                  <a:pos x="2067" y="0"/>
                </a:cxn>
                <a:cxn ang="0">
                  <a:pos x="2075" y="0"/>
                </a:cxn>
                <a:cxn ang="0">
                  <a:pos x="2084" y="0"/>
                </a:cxn>
                <a:cxn ang="0">
                  <a:pos x="2093" y="0"/>
                </a:cxn>
                <a:cxn ang="0">
                  <a:pos x="2100" y="2"/>
                </a:cxn>
                <a:cxn ang="0">
                  <a:pos x="2107" y="5"/>
                </a:cxn>
                <a:cxn ang="0">
                  <a:pos x="2114" y="9"/>
                </a:cxn>
                <a:cxn ang="0">
                  <a:pos x="2120" y="16"/>
                </a:cxn>
                <a:cxn ang="0">
                  <a:pos x="2126" y="23"/>
                </a:cxn>
                <a:cxn ang="0">
                  <a:pos x="2126" y="23"/>
                </a:cxn>
                <a:cxn ang="0">
                  <a:pos x="2130" y="28"/>
                </a:cxn>
                <a:cxn ang="0">
                  <a:pos x="2132" y="37"/>
                </a:cxn>
                <a:cxn ang="0">
                  <a:pos x="2135" y="46"/>
                </a:cxn>
                <a:cxn ang="0">
                  <a:pos x="2135" y="53"/>
                </a:cxn>
                <a:cxn ang="0">
                  <a:pos x="2132" y="62"/>
                </a:cxn>
                <a:cxn ang="0">
                  <a:pos x="2130" y="69"/>
                </a:cxn>
                <a:cxn ang="0">
                  <a:pos x="2126" y="77"/>
                </a:cxn>
                <a:cxn ang="0">
                  <a:pos x="2121" y="83"/>
                </a:cxn>
                <a:cxn ang="0">
                  <a:pos x="2118" y="90"/>
                </a:cxn>
                <a:cxn ang="0">
                  <a:pos x="2109" y="94"/>
                </a:cxn>
                <a:cxn ang="0">
                  <a:pos x="82" y="1408"/>
                </a:cxn>
                <a:cxn ang="0">
                  <a:pos x="82" y="1408"/>
                </a:cxn>
              </a:cxnLst>
              <a:rect l="0" t="0" r="r" b="b"/>
              <a:pathLst>
                <a:path w="2136" h="1418">
                  <a:moveTo>
                    <a:pt x="82" y="1408"/>
                  </a:moveTo>
                  <a:lnTo>
                    <a:pt x="73" y="1410"/>
                  </a:lnTo>
                  <a:lnTo>
                    <a:pt x="64" y="1414"/>
                  </a:lnTo>
                  <a:lnTo>
                    <a:pt x="57" y="1414"/>
                  </a:lnTo>
                  <a:lnTo>
                    <a:pt x="50" y="1417"/>
                  </a:lnTo>
                  <a:lnTo>
                    <a:pt x="41" y="1414"/>
                  </a:lnTo>
                  <a:lnTo>
                    <a:pt x="34" y="1412"/>
                  </a:lnTo>
                  <a:lnTo>
                    <a:pt x="25" y="1408"/>
                  </a:lnTo>
                  <a:lnTo>
                    <a:pt x="18" y="1403"/>
                  </a:lnTo>
                  <a:lnTo>
                    <a:pt x="13" y="1397"/>
                  </a:lnTo>
                  <a:lnTo>
                    <a:pt x="8" y="1391"/>
                  </a:lnTo>
                  <a:lnTo>
                    <a:pt x="8" y="1391"/>
                  </a:lnTo>
                  <a:lnTo>
                    <a:pt x="4" y="1382"/>
                  </a:lnTo>
                  <a:lnTo>
                    <a:pt x="2" y="1376"/>
                  </a:lnTo>
                  <a:lnTo>
                    <a:pt x="0" y="1368"/>
                  </a:lnTo>
                  <a:lnTo>
                    <a:pt x="0" y="1359"/>
                  </a:lnTo>
                  <a:lnTo>
                    <a:pt x="0" y="1350"/>
                  </a:lnTo>
                  <a:lnTo>
                    <a:pt x="4" y="1345"/>
                  </a:lnTo>
                  <a:lnTo>
                    <a:pt x="6" y="1336"/>
                  </a:lnTo>
                  <a:lnTo>
                    <a:pt x="13" y="1330"/>
                  </a:lnTo>
                  <a:lnTo>
                    <a:pt x="16" y="1323"/>
                  </a:lnTo>
                  <a:lnTo>
                    <a:pt x="25" y="1320"/>
                  </a:lnTo>
                  <a:lnTo>
                    <a:pt x="2052" y="7"/>
                  </a:lnTo>
                  <a:lnTo>
                    <a:pt x="2052" y="7"/>
                  </a:lnTo>
                  <a:lnTo>
                    <a:pt x="2061" y="3"/>
                  </a:lnTo>
                  <a:lnTo>
                    <a:pt x="2067" y="0"/>
                  </a:lnTo>
                  <a:lnTo>
                    <a:pt x="2075" y="0"/>
                  </a:lnTo>
                  <a:lnTo>
                    <a:pt x="2084" y="0"/>
                  </a:lnTo>
                  <a:lnTo>
                    <a:pt x="2093" y="0"/>
                  </a:lnTo>
                  <a:lnTo>
                    <a:pt x="2100" y="2"/>
                  </a:lnTo>
                  <a:lnTo>
                    <a:pt x="2107" y="5"/>
                  </a:lnTo>
                  <a:lnTo>
                    <a:pt x="2114" y="9"/>
                  </a:lnTo>
                  <a:lnTo>
                    <a:pt x="2120" y="16"/>
                  </a:lnTo>
                  <a:lnTo>
                    <a:pt x="2126" y="23"/>
                  </a:lnTo>
                  <a:lnTo>
                    <a:pt x="2126" y="23"/>
                  </a:lnTo>
                  <a:lnTo>
                    <a:pt x="2130" y="28"/>
                  </a:lnTo>
                  <a:lnTo>
                    <a:pt x="2132" y="37"/>
                  </a:lnTo>
                  <a:lnTo>
                    <a:pt x="2135" y="46"/>
                  </a:lnTo>
                  <a:lnTo>
                    <a:pt x="2135" y="53"/>
                  </a:lnTo>
                  <a:lnTo>
                    <a:pt x="2132" y="62"/>
                  </a:lnTo>
                  <a:lnTo>
                    <a:pt x="2130" y="69"/>
                  </a:lnTo>
                  <a:lnTo>
                    <a:pt x="2126" y="77"/>
                  </a:lnTo>
                  <a:lnTo>
                    <a:pt x="2121" y="83"/>
                  </a:lnTo>
                  <a:lnTo>
                    <a:pt x="2118" y="90"/>
                  </a:lnTo>
                  <a:lnTo>
                    <a:pt x="2109" y="94"/>
                  </a:lnTo>
                  <a:lnTo>
                    <a:pt x="82" y="1408"/>
                  </a:lnTo>
                  <a:lnTo>
                    <a:pt x="82" y="140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1104"/>
            <p:cNvSpPr>
              <a:spLocks/>
            </p:cNvSpPr>
            <p:nvPr/>
          </p:nvSpPr>
          <p:spPr bwMode="auto">
            <a:xfrm>
              <a:off x="1498" y="1292"/>
              <a:ext cx="2129" cy="1402"/>
            </a:xfrm>
            <a:custGeom>
              <a:avLst/>
              <a:gdLst/>
              <a:ahLst/>
              <a:cxnLst>
                <a:cxn ang="0">
                  <a:pos x="52" y="1397"/>
                </a:cxn>
                <a:cxn ang="0">
                  <a:pos x="42" y="1402"/>
                </a:cxn>
                <a:cxn ang="0">
                  <a:pos x="31" y="1402"/>
                </a:cxn>
                <a:cxn ang="0">
                  <a:pos x="22" y="1399"/>
                </a:cxn>
                <a:cxn ang="0">
                  <a:pos x="13" y="1395"/>
                </a:cxn>
                <a:cxn ang="0">
                  <a:pos x="4" y="1386"/>
                </a:cxn>
                <a:cxn ang="0">
                  <a:pos x="4" y="1386"/>
                </a:cxn>
                <a:cxn ang="0">
                  <a:pos x="0" y="1376"/>
                </a:cxn>
                <a:cxn ang="0">
                  <a:pos x="0" y="1365"/>
                </a:cxn>
                <a:cxn ang="0">
                  <a:pos x="2" y="1355"/>
                </a:cxn>
                <a:cxn ang="0">
                  <a:pos x="6" y="1347"/>
                </a:cxn>
                <a:cxn ang="0">
                  <a:pos x="15" y="1338"/>
                </a:cxn>
                <a:cxn ang="0">
                  <a:pos x="2079" y="6"/>
                </a:cxn>
                <a:cxn ang="0">
                  <a:pos x="2079" y="6"/>
                </a:cxn>
                <a:cxn ang="0">
                  <a:pos x="2089" y="0"/>
                </a:cxn>
                <a:cxn ang="0">
                  <a:pos x="2100" y="0"/>
                </a:cxn>
                <a:cxn ang="0">
                  <a:pos x="2110" y="2"/>
                </a:cxn>
                <a:cxn ang="0">
                  <a:pos x="2118" y="8"/>
                </a:cxn>
                <a:cxn ang="0">
                  <a:pos x="2127" y="17"/>
                </a:cxn>
                <a:cxn ang="0">
                  <a:pos x="2127" y="17"/>
                </a:cxn>
                <a:cxn ang="0">
                  <a:pos x="2131" y="25"/>
                </a:cxn>
                <a:cxn ang="0">
                  <a:pos x="2131" y="36"/>
                </a:cxn>
                <a:cxn ang="0">
                  <a:pos x="2128" y="46"/>
                </a:cxn>
                <a:cxn ang="0">
                  <a:pos x="2123" y="57"/>
                </a:cxn>
                <a:cxn ang="0">
                  <a:pos x="2116" y="63"/>
                </a:cxn>
                <a:cxn ang="0">
                  <a:pos x="52" y="1397"/>
                </a:cxn>
                <a:cxn ang="0">
                  <a:pos x="52" y="1397"/>
                </a:cxn>
              </a:cxnLst>
              <a:rect l="0" t="0" r="r" b="b"/>
              <a:pathLst>
                <a:path w="2132" h="1403">
                  <a:moveTo>
                    <a:pt x="52" y="1397"/>
                  </a:moveTo>
                  <a:lnTo>
                    <a:pt x="42" y="1402"/>
                  </a:lnTo>
                  <a:lnTo>
                    <a:pt x="31" y="1402"/>
                  </a:lnTo>
                  <a:lnTo>
                    <a:pt x="22" y="1399"/>
                  </a:lnTo>
                  <a:lnTo>
                    <a:pt x="13" y="1395"/>
                  </a:lnTo>
                  <a:lnTo>
                    <a:pt x="4" y="1386"/>
                  </a:lnTo>
                  <a:lnTo>
                    <a:pt x="4" y="1386"/>
                  </a:lnTo>
                  <a:lnTo>
                    <a:pt x="0" y="1376"/>
                  </a:lnTo>
                  <a:lnTo>
                    <a:pt x="0" y="1365"/>
                  </a:lnTo>
                  <a:lnTo>
                    <a:pt x="2" y="1355"/>
                  </a:lnTo>
                  <a:lnTo>
                    <a:pt x="6" y="1347"/>
                  </a:lnTo>
                  <a:lnTo>
                    <a:pt x="15" y="1338"/>
                  </a:lnTo>
                  <a:lnTo>
                    <a:pt x="2079" y="6"/>
                  </a:lnTo>
                  <a:lnTo>
                    <a:pt x="2079" y="6"/>
                  </a:lnTo>
                  <a:lnTo>
                    <a:pt x="2089" y="0"/>
                  </a:lnTo>
                  <a:lnTo>
                    <a:pt x="2100" y="0"/>
                  </a:lnTo>
                  <a:lnTo>
                    <a:pt x="2110" y="2"/>
                  </a:lnTo>
                  <a:lnTo>
                    <a:pt x="2118" y="8"/>
                  </a:lnTo>
                  <a:lnTo>
                    <a:pt x="2127" y="17"/>
                  </a:lnTo>
                  <a:lnTo>
                    <a:pt x="2127" y="17"/>
                  </a:lnTo>
                  <a:lnTo>
                    <a:pt x="2131" y="25"/>
                  </a:lnTo>
                  <a:lnTo>
                    <a:pt x="2131" y="36"/>
                  </a:lnTo>
                  <a:lnTo>
                    <a:pt x="2128" y="46"/>
                  </a:lnTo>
                  <a:lnTo>
                    <a:pt x="2123" y="57"/>
                  </a:lnTo>
                  <a:lnTo>
                    <a:pt x="2116" y="63"/>
                  </a:lnTo>
                  <a:lnTo>
                    <a:pt x="52" y="1397"/>
                  </a:lnTo>
                  <a:lnTo>
                    <a:pt x="52" y="139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1105"/>
            <p:cNvSpPr>
              <a:spLocks/>
            </p:cNvSpPr>
            <p:nvPr/>
          </p:nvSpPr>
          <p:spPr bwMode="auto">
            <a:xfrm>
              <a:off x="1546" y="1353"/>
              <a:ext cx="2129" cy="1401"/>
            </a:xfrm>
            <a:custGeom>
              <a:avLst/>
              <a:gdLst/>
              <a:ahLst/>
              <a:cxnLst>
                <a:cxn ang="0">
                  <a:pos x="52" y="1393"/>
                </a:cxn>
                <a:cxn ang="0">
                  <a:pos x="41" y="1397"/>
                </a:cxn>
                <a:cxn ang="0">
                  <a:pos x="31" y="1400"/>
                </a:cxn>
                <a:cxn ang="0">
                  <a:pos x="20" y="1397"/>
                </a:cxn>
                <a:cxn ang="0">
                  <a:pos x="12" y="1393"/>
                </a:cxn>
                <a:cxn ang="0">
                  <a:pos x="6" y="1384"/>
                </a:cxn>
                <a:cxn ang="0">
                  <a:pos x="6" y="1384"/>
                </a:cxn>
                <a:cxn ang="0">
                  <a:pos x="2" y="1374"/>
                </a:cxn>
                <a:cxn ang="0">
                  <a:pos x="0" y="1363"/>
                </a:cxn>
                <a:cxn ang="0">
                  <a:pos x="2" y="1352"/>
                </a:cxn>
                <a:cxn ang="0">
                  <a:pos x="6" y="1345"/>
                </a:cxn>
                <a:cxn ang="0">
                  <a:pos x="14" y="1336"/>
                </a:cxn>
                <a:cxn ang="0">
                  <a:pos x="2076" y="4"/>
                </a:cxn>
                <a:cxn ang="0">
                  <a:pos x="2076" y="4"/>
                </a:cxn>
                <a:cxn ang="0">
                  <a:pos x="2087" y="0"/>
                </a:cxn>
                <a:cxn ang="0">
                  <a:pos x="2094" y="0"/>
                </a:cxn>
                <a:cxn ang="0">
                  <a:pos x="2105" y="2"/>
                </a:cxn>
                <a:cxn ang="0">
                  <a:pos x="2116" y="6"/>
                </a:cxn>
                <a:cxn ang="0">
                  <a:pos x="2122" y="14"/>
                </a:cxn>
                <a:cxn ang="0">
                  <a:pos x="2122" y="14"/>
                </a:cxn>
                <a:cxn ang="0">
                  <a:pos x="2126" y="25"/>
                </a:cxn>
                <a:cxn ang="0">
                  <a:pos x="2129" y="35"/>
                </a:cxn>
                <a:cxn ang="0">
                  <a:pos x="2126" y="46"/>
                </a:cxn>
                <a:cxn ang="0">
                  <a:pos x="2120" y="54"/>
                </a:cxn>
                <a:cxn ang="0">
                  <a:pos x="2112" y="60"/>
                </a:cxn>
                <a:cxn ang="0">
                  <a:pos x="52" y="1393"/>
                </a:cxn>
                <a:cxn ang="0">
                  <a:pos x="52" y="1393"/>
                </a:cxn>
              </a:cxnLst>
              <a:rect l="0" t="0" r="r" b="b"/>
              <a:pathLst>
                <a:path w="2130" h="1401">
                  <a:moveTo>
                    <a:pt x="52" y="1393"/>
                  </a:moveTo>
                  <a:lnTo>
                    <a:pt x="41" y="1397"/>
                  </a:lnTo>
                  <a:lnTo>
                    <a:pt x="31" y="1400"/>
                  </a:lnTo>
                  <a:lnTo>
                    <a:pt x="20" y="1397"/>
                  </a:lnTo>
                  <a:lnTo>
                    <a:pt x="12" y="1393"/>
                  </a:lnTo>
                  <a:lnTo>
                    <a:pt x="6" y="1384"/>
                  </a:lnTo>
                  <a:lnTo>
                    <a:pt x="6" y="1384"/>
                  </a:lnTo>
                  <a:lnTo>
                    <a:pt x="2" y="1374"/>
                  </a:lnTo>
                  <a:lnTo>
                    <a:pt x="0" y="1363"/>
                  </a:lnTo>
                  <a:lnTo>
                    <a:pt x="2" y="1352"/>
                  </a:lnTo>
                  <a:lnTo>
                    <a:pt x="6" y="1345"/>
                  </a:lnTo>
                  <a:lnTo>
                    <a:pt x="14" y="1336"/>
                  </a:lnTo>
                  <a:lnTo>
                    <a:pt x="2076" y="4"/>
                  </a:lnTo>
                  <a:lnTo>
                    <a:pt x="2076" y="4"/>
                  </a:lnTo>
                  <a:lnTo>
                    <a:pt x="2087" y="0"/>
                  </a:lnTo>
                  <a:lnTo>
                    <a:pt x="2094" y="0"/>
                  </a:lnTo>
                  <a:lnTo>
                    <a:pt x="2105" y="2"/>
                  </a:lnTo>
                  <a:lnTo>
                    <a:pt x="2116" y="6"/>
                  </a:lnTo>
                  <a:lnTo>
                    <a:pt x="2122" y="14"/>
                  </a:lnTo>
                  <a:lnTo>
                    <a:pt x="2122" y="14"/>
                  </a:lnTo>
                  <a:lnTo>
                    <a:pt x="2126" y="25"/>
                  </a:lnTo>
                  <a:lnTo>
                    <a:pt x="2129" y="35"/>
                  </a:lnTo>
                  <a:lnTo>
                    <a:pt x="2126" y="46"/>
                  </a:lnTo>
                  <a:lnTo>
                    <a:pt x="2120" y="54"/>
                  </a:lnTo>
                  <a:lnTo>
                    <a:pt x="2112" y="60"/>
                  </a:lnTo>
                  <a:lnTo>
                    <a:pt x="52" y="1393"/>
                  </a:lnTo>
                  <a:lnTo>
                    <a:pt x="52" y="139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1106"/>
            <p:cNvSpPr>
              <a:spLocks/>
            </p:cNvSpPr>
            <p:nvPr/>
          </p:nvSpPr>
          <p:spPr bwMode="auto">
            <a:xfrm>
              <a:off x="1563" y="1383"/>
              <a:ext cx="2130" cy="1409"/>
            </a:xfrm>
            <a:custGeom>
              <a:avLst/>
              <a:gdLst/>
              <a:ahLst/>
              <a:cxnLst>
                <a:cxn ang="0">
                  <a:pos x="65" y="1400"/>
                </a:cxn>
                <a:cxn ang="0">
                  <a:pos x="52" y="1404"/>
                </a:cxn>
                <a:cxn ang="0">
                  <a:pos x="40" y="1407"/>
                </a:cxn>
                <a:cxn ang="0">
                  <a:pos x="27" y="1404"/>
                </a:cxn>
                <a:cxn ang="0">
                  <a:pos x="17" y="1398"/>
                </a:cxn>
                <a:cxn ang="0">
                  <a:pos x="6" y="1388"/>
                </a:cxn>
                <a:cxn ang="0">
                  <a:pos x="6" y="1388"/>
                </a:cxn>
                <a:cxn ang="0">
                  <a:pos x="2" y="1375"/>
                </a:cxn>
                <a:cxn ang="0">
                  <a:pos x="0" y="1362"/>
                </a:cxn>
                <a:cxn ang="0">
                  <a:pos x="2" y="1349"/>
                </a:cxn>
                <a:cxn ang="0">
                  <a:pos x="10" y="1339"/>
                </a:cxn>
                <a:cxn ang="0">
                  <a:pos x="19" y="1328"/>
                </a:cxn>
                <a:cxn ang="0">
                  <a:pos x="2063" y="6"/>
                </a:cxn>
                <a:cxn ang="0">
                  <a:pos x="2063" y="6"/>
                </a:cxn>
                <a:cxn ang="0">
                  <a:pos x="2076" y="2"/>
                </a:cxn>
                <a:cxn ang="0">
                  <a:pos x="2088" y="0"/>
                </a:cxn>
                <a:cxn ang="0">
                  <a:pos x="2101" y="2"/>
                </a:cxn>
                <a:cxn ang="0">
                  <a:pos x="2113" y="8"/>
                </a:cxn>
                <a:cxn ang="0">
                  <a:pos x="2122" y="19"/>
                </a:cxn>
                <a:cxn ang="0">
                  <a:pos x="2122" y="19"/>
                </a:cxn>
                <a:cxn ang="0">
                  <a:pos x="2126" y="31"/>
                </a:cxn>
                <a:cxn ang="0">
                  <a:pos x="2128" y="45"/>
                </a:cxn>
                <a:cxn ang="0">
                  <a:pos x="2126" y="57"/>
                </a:cxn>
                <a:cxn ang="0">
                  <a:pos x="2118" y="68"/>
                </a:cxn>
                <a:cxn ang="0">
                  <a:pos x="2109" y="78"/>
                </a:cxn>
                <a:cxn ang="0">
                  <a:pos x="65" y="1400"/>
                </a:cxn>
                <a:cxn ang="0">
                  <a:pos x="65" y="1400"/>
                </a:cxn>
              </a:cxnLst>
              <a:rect l="0" t="0" r="r" b="b"/>
              <a:pathLst>
                <a:path w="2129" h="1408">
                  <a:moveTo>
                    <a:pt x="65" y="1400"/>
                  </a:moveTo>
                  <a:lnTo>
                    <a:pt x="52" y="1404"/>
                  </a:lnTo>
                  <a:lnTo>
                    <a:pt x="40" y="1407"/>
                  </a:lnTo>
                  <a:lnTo>
                    <a:pt x="27" y="1404"/>
                  </a:lnTo>
                  <a:lnTo>
                    <a:pt x="17" y="1398"/>
                  </a:lnTo>
                  <a:lnTo>
                    <a:pt x="6" y="1388"/>
                  </a:lnTo>
                  <a:lnTo>
                    <a:pt x="6" y="1388"/>
                  </a:lnTo>
                  <a:lnTo>
                    <a:pt x="2" y="1375"/>
                  </a:lnTo>
                  <a:lnTo>
                    <a:pt x="0" y="1362"/>
                  </a:lnTo>
                  <a:lnTo>
                    <a:pt x="2" y="1349"/>
                  </a:lnTo>
                  <a:lnTo>
                    <a:pt x="10" y="1339"/>
                  </a:lnTo>
                  <a:lnTo>
                    <a:pt x="19" y="1328"/>
                  </a:lnTo>
                  <a:lnTo>
                    <a:pt x="2063" y="6"/>
                  </a:lnTo>
                  <a:lnTo>
                    <a:pt x="2063" y="6"/>
                  </a:lnTo>
                  <a:lnTo>
                    <a:pt x="2076" y="2"/>
                  </a:lnTo>
                  <a:lnTo>
                    <a:pt x="2088" y="0"/>
                  </a:lnTo>
                  <a:lnTo>
                    <a:pt x="2101" y="2"/>
                  </a:lnTo>
                  <a:lnTo>
                    <a:pt x="2113" y="8"/>
                  </a:lnTo>
                  <a:lnTo>
                    <a:pt x="2122" y="19"/>
                  </a:lnTo>
                  <a:lnTo>
                    <a:pt x="2122" y="19"/>
                  </a:lnTo>
                  <a:lnTo>
                    <a:pt x="2126" y="31"/>
                  </a:lnTo>
                  <a:lnTo>
                    <a:pt x="2128" y="45"/>
                  </a:lnTo>
                  <a:lnTo>
                    <a:pt x="2126" y="57"/>
                  </a:lnTo>
                  <a:lnTo>
                    <a:pt x="2118" y="68"/>
                  </a:lnTo>
                  <a:lnTo>
                    <a:pt x="2109" y="78"/>
                  </a:lnTo>
                  <a:lnTo>
                    <a:pt x="65" y="1400"/>
                  </a:lnTo>
                  <a:lnTo>
                    <a:pt x="65" y="140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1107"/>
            <p:cNvSpPr>
              <a:spLocks/>
            </p:cNvSpPr>
            <p:nvPr/>
          </p:nvSpPr>
          <p:spPr bwMode="auto">
            <a:xfrm>
              <a:off x="1635" y="1484"/>
              <a:ext cx="2137" cy="1416"/>
            </a:xfrm>
            <a:custGeom>
              <a:avLst/>
              <a:gdLst/>
              <a:ahLst/>
              <a:cxnLst>
                <a:cxn ang="0">
                  <a:pos x="25" y="1321"/>
                </a:cxn>
                <a:cxn ang="0">
                  <a:pos x="17" y="1325"/>
                </a:cxn>
                <a:cxn ang="0">
                  <a:pos x="13" y="1332"/>
                </a:cxn>
                <a:cxn ang="0">
                  <a:pos x="8" y="1339"/>
                </a:cxn>
                <a:cxn ang="0">
                  <a:pos x="4" y="1346"/>
                </a:cxn>
                <a:cxn ang="0">
                  <a:pos x="2" y="1353"/>
                </a:cxn>
                <a:cxn ang="0">
                  <a:pos x="0" y="1362"/>
                </a:cxn>
                <a:cxn ang="0">
                  <a:pos x="0" y="1369"/>
                </a:cxn>
                <a:cxn ang="0">
                  <a:pos x="2" y="1378"/>
                </a:cxn>
                <a:cxn ang="0">
                  <a:pos x="4" y="1385"/>
                </a:cxn>
                <a:cxn ang="0">
                  <a:pos x="8" y="1392"/>
                </a:cxn>
                <a:cxn ang="0">
                  <a:pos x="8" y="1392"/>
                </a:cxn>
                <a:cxn ang="0">
                  <a:pos x="15" y="1399"/>
                </a:cxn>
                <a:cxn ang="0">
                  <a:pos x="21" y="1406"/>
                </a:cxn>
                <a:cxn ang="0">
                  <a:pos x="27" y="1410"/>
                </a:cxn>
                <a:cxn ang="0">
                  <a:pos x="34" y="1414"/>
                </a:cxn>
                <a:cxn ang="0">
                  <a:pos x="42" y="1416"/>
                </a:cxn>
                <a:cxn ang="0">
                  <a:pos x="50" y="1416"/>
                </a:cxn>
                <a:cxn ang="0">
                  <a:pos x="59" y="1416"/>
                </a:cxn>
                <a:cxn ang="0">
                  <a:pos x="68" y="1416"/>
                </a:cxn>
                <a:cxn ang="0">
                  <a:pos x="73" y="1412"/>
                </a:cxn>
                <a:cxn ang="0">
                  <a:pos x="82" y="1408"/>
                </a:cxn>
                <a:cxn ang="0">
                  <a:pos x="2109" y="96"/>
                </a:cxn>
                <a:cxn ang="0">
                  <a:pos x="2109" y="96"/>
                </a:cxn>
                <a:cxn ang="0">
                  <a:pos x="2118" y="93"/>
                </a:cxn>
                <a:cxn ang="0">
                  <a:pos x="2122" y="86"/>
                </a:cxn>
                <a:cxn ang="0">
                  <a:pos x="2127" y="80"/>
                </a:cxn>
                <a:cxn ang="0">
                  <a:pos x="2130" y="71"/>
                </a:cxn>
                <a:cxn ang="0">
                  <a:pos x="2132" y="65"/>
                </a:cxn>
                <a:cxn ang="0">
                  <a:pos x="2135" y="57"/>
                </a:cxn>
                <a:cxn ang="0">
                  <a:pos x="2135" y="48"/>
                </a:cxn>
                <a:cxn ang="0">
                  <a:pos x="2132" y="40"/>
                </a:cxn>
                <a:cxn ang="0">
                  <a:pos x="2130" y="31"/>
                </a:cxn>
                <a:cxn ang="0">
                  <a:pos x="2127" y="25"/>
                </a:cxn>
                <a:cxn ang="0">
                  <a:pos x="2127" y="25"/>
                </a:cxn>
                <a:cxn ang="0">
                  <a:pos x="2120" y="19"/>
                </a:cxn>
                <a:cxn ang="0">
                  <a:pos x="2114" y="13"/>
                </a:cxn>
                <a:cxn ang="0">
                  <a:pos x="2107" y="8"/>
                </a:cxn>
                <a:cxn ang="0">
                  <a:pos x="2102" y="4"/>
                </a:cxn>
                <a:cxn ang="0">
                  <a:pos x="2093" y="2"/>
                </a:cxn>
                <a:cxn ang="0">
                  <a:pos x="2084" y="0"/>
                </a:cxn>
                <a:cxn ang="0">
                  <a:pos x="2076" y="2"/>
                </a:cxn>
                <a:cxn ang="0">
                  <a:pos x="2070" y="2"/>
                </a:cxn>
                <a:cxn ang="0">
                  <a:pos x="2061" y="6"/>
                </a:cxn>
                <a:cxn ang="0">
                  <a:pos x="2053" y="8"/>
                </a:cxn>
                <a:cxn ang="0">
                  <a:pos x="25" y="1321"/>
                </a:cxn>
                <a:cxn ang="0">
                  <a:pos x="25" y="1321"/>
                </a:cxn>
              </a:cxnLst>
              <a:rect l="0" t="0" r="r" b="b"/>
              <a:pathLst>
                <a:path w="2136" h="1417">
                  <a:moveTo>
                    <a:pt x="25" y="1321"/>
                  </a:moveTo>
                  <a:lnTo>
                    <a:pt x="17" y="1325"/>
                  </a:lnTo>
                  <a:lnTo>
                    <a:pt x="13" y="1332"/>
                  </a:lnTo>
                  <a:lnTo>
                    <a:pt x="8" y="1339"/>
                  </a:lnTo>
                  <a:lnTo>
                    <a:pt x="4" y="1346"/>
                  </a:lnTo>
                  <a:lnTo>
                    <a:pt x="2" y="1353"/>
                  </a:lnTo>
                  <a:lnTo>
                    <a:pt x="0" y="1362"/>
                  </a:lnTo>
                  <a:lnTo>
                    <a:pt x="0" y="1369"/>
                  </a:lnTo>
                  <a:lnTo>
                    <a:pt x="2" y="1378"/>
                  </a:lnTo>
                  <a:lnTo>
                    <a:pt x="4" y="1385"/>
                  </a:lnTo>
                  <a:lnTo>
                    <a:pt x="8" y="1392"/>
                  </a:lnTo>
                  <a:lnTo>
                    <a:pt x="8" y="1392"/>
                  </a:lnTo>
                  <a:lnTo>
                    <a:pt x="15" y="1399"/>
                  </a:lnTo>
                  <a:lnTo>
                    <a:pt x="21" y="1406"/>
                  </a:lnTo>
                  <a:lnTo>
                    <a:pt x="27" y="1410"/>
                  </a:lnTo>
                  <a:lnTo>
                    <a:pt x="34" y="1414"/>
                  </a:lnTo>
                  <a:lnTo>
                    <a:pt x="42" y="1416"/>
                  </a:lnTo>
                  <a:lnTo>
                    <a:pt x="50" y="1416"/>
                  </a:lnTo>
                  <a:lnTo>
                    <a:pt x="59" y="1416"/>
                  </a:lnTo>
                  <a:lnTo>
                    <a:pt x="68" y="1416"/>
                  </a:lnTo>
                  <a:lnTo>
                    <a:pt x="73" y="1412"/>
                  </a:lnTo>
                  <a:lnTo>
                    <a:pt x="82" y="1408"/>
                  </a:lnTo>
                  <a:lnTo>
                    <a:pt x="2109" y="96"/>
                  </a:lnTo>
                  <a:lnTo>
                    <a:pt x="2109" y="96"/>
                  </a:lnTo>
                  <a:lnTo>
                    <a:pt x="2118" y="93"/>
                  </a:lnTo>
                  <a:lnTo>
                    <a:pt x="2122" y="86"/>
                  </a:lnTo>
                  <a:lnTo>
                    <a:pt x="2127" y="80"/>
                  </a:lnTo>
                  <a:lnTo>
                    <a:pt x="2130" y="71"/>
                  </a:lnTo>
                  <a:lnTo>
                    <a:pt x="2132" y="65"/>
                  </a:lnTo>
                  <a:lnTo>
                    <a:pt x="2135" y="57"/>
                  </a:lnTo>
                  <a:lnTo>
                    <a:pt x="2135" y="48"/>
                  </a:lnTo>
                  <a:lnTo>
                    <a:pt x="2132" y="40"/>
                  </a:lnTo>
                  <a:lnTo>
                    <a:pt x="2130" y="31"/>
                  </a:lnTo>
                  <a:lnTo>
                    <a:pt x="2127" y="25"/>
                  </a:lnTo>
                  <a:lnTo>
                    <a:pt x="2127" y="25"/>
                  </a:lnTo>
                  <a:lnTo>
                    <a:pt x="2120" y="19"/>
                  </a:lnTo>
                  <a:lnTo>
                    <a:pt x="2114" y="13"/>
                  </a:lnTo>
                  <a:lnTo>
                    <a:pt x="2107" y="8"/>
                  </a:lnTo>
                  <a:lnTo>
                    <a:pt x="2102" y="4"/>
                  </a:lnTo>
                  <a:lnTo>
                    <a:pt x="2093" y="2"/>
                  </a:lnTo>
                  <a:lnTo>
                    <a:pt x="2084" y="0"/>
                  </a:lnTo>
                  <a:lnTo>
                    <a:pt x="2076" y="2"/>
                  </a:lnTo>
                  <a:lnTo>
                    <a:pt x="2070" y="2"/>
                  </a:lnTo>
                  <a:lnTo>
                    <a:pt x="2061" y="6"/>
                  </a:lnTo>
                  <a:lnTo>
                    <a:pt x="2053" y="8"/>
                  </a:lnTo>
                  <a:lnTo>
                    <a:pt x="25" y="1321"/>
                  </a:lnTo>
                  <a:lnTo>
                    <a:pt x="25" y="132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1108"/>
            <p:cNvSpPr>
              <a:spLocks/>
            </p:cNvSpPr>
            <p:nvPr/>
          </p:nvSpPr>
          <p:spPr bwMode="auto">
            <a:xfrm>
              <a:off x="2655" y="1813"/>
              <a:ext cx="933" cy="334"/>
            </a:xfrm>
            <a:custGeom>
              <a:avLst/>
              <a:gdLst/>
              <a:ahLst/>
              <a:cxnLst>
                <a:cxn ang="0">
                  <a:pos x="932" y="263"/>
                </a:cxn>
                <a:cxn ang="0">
                  <a:pos x="813" y="337"/>
                </a:cxn>
                <a:cxn ang="0">
                  <a:pos x="0" y="75"/>
                </a:cxn>
                <a:cxn ang="0">
                  <a:pos x="122" y="0"/>
                </a:cxn>
                <a:cxn ang="0">
                  <a:pos x="932" y="263"/>
                </a:cxn>
                <a:cxn ang="0">
                  <a:pos x="932" y="263"/>
                </a:cxn>
              </a:cxnLst>
              <a:rect l="0" t="0" r="r" b="b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  <a:lnTo>
                    <a:pt x="932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1109"/>
            <p:cNvSpPr>
              <a:spLocks/>
            </p:cNvSpPr>
            <p:nvPr/>
          </p:nvSpPr>
          <p:spPr bwMode="auto">
            <a:xfrm>
              <a:off x="2655" y="1813"/>
              <a:ext cx="933" cy="334"/>
            </a:xfrm>
            <a:custGeom>
              <a:avLst/>
              <a:gdLst/>
              <a:ahLst/>
              <a:cxnLst>
                <a:cxn ang="0">
                  <a:pos x="932" y="263"/>
                </a:cxn>
                <a:cxn ang="0">
                  <a:pos x="813" y="337"/>
                </a:cxn>
                <a:cxn ang="0">
                  <a:pos x="0" y="75"/>
                </a:cxn>
                <a:cxn ang="0">
                  <a:pos x="122" y="0"/>
                </a:cxn>
                <a:cxn ang="0">
                  <a:pos x="932" y="263"/>
                </a:cxn>
                <a:cxn ang="0">
                  <a:pos x="932" y="263"/>
                </a:cxn>
              </a:cxnLst>
              <a:rect l="0" t="0" r="r" b="b"/>
              <a:pathLst>
                <a:path w="933" h="338">
                  <a:moveTo>
                    <a:pt x="932" y="263"/>
                  </a:moveTo>
                  <a:lnTo>
                    <a:pt x="813" y="337"/>
                  </a:lnTo>
                  <a:lnTo>
                    <a:pt x="0" y="75"/>
                  </a:lnTo>
                  <a:lnTo>
                    <a:pt x="122" y="0"/>
                  </a:lnTo>
                  <a:lnTo>
                    <a:pt x="932" y="263"/>
                  </a:lnTo>
                  <a:lnTo>
                    <a:pt x="932" y="26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1110"/>
            <p:cNvSpPr>
              <a:spLocks/>
            </p:cNvSpPr>
            <p:nvPr/>
          </p:nvSpPr>
          <p:spPr bwMode="auto">
            <a:xfrm>
              <a:off x="2988" y="1504"/>
              <a:ext cx="216" cy="926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95" y="75"/>
                </a:cxn>
                <a:cxn ang="0">
                  <a:pos x="0" y="924"/>
                </a:cxn>
                <a:cxn ang="0">
                  <a:pos x="120" y="845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  <a:lnTo>
                    <a:pt x="21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1111"/>
            <p:cNvSpPr>
              <a:spLocks/>
            </p:cNvSpPr>
            <p:nvPr/>
          </p:nvSpPr>
          <p:spPr bwMode="auto">
            <a:xfrm>
              <a:off x="2988" y="1504"/>
              <a:ext cx="216" cy="926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95" y="75"/>
                </a:cxn>
                <a:cxn ang="0">
                  <a:pos x="0" y="924"/>
                </a:cxn>
                <a:cxn ang="0">
                  <a:pos x="120" y="845"/>
                </a:cxn>
                <a:cxn ang="0">
                  <a:pos x="213" y="0"/>
                </a:cxn>
                <a:cxn ang="0">
                  <a:pos x="213" y="0"/>
                </a:cxn>
              </a:cxnLst>
              <a:rect l="0" t="0" r="r" b="b"/>
              <a:pathLst>
                <a:path w="214" h="925">
                  <a:moveTo>
                    <a:pt x="213" y="0"/>
                  </a:moveTo>
                  <a:lnTo>
                    <a:pt x="95" y="75"/>
                  </a:lnTo>
                  <a:lnTo>
                    <a:pt x="0" y="924"/>
                  </a:lnTo>
                  <a:lnTo>
                    <a:pt x="120" y="845"/>
                  </a:lnTo>
                  <a:lnTo>
                    <a:pt x="213" y="0"/>
                  </a:lnTo>
                  <a:lnTo>
                    <a:pt x="213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1112"/>
            <p:cNvSpPr>
              <a:spLocks/>
            </p:cNvSpPr>
            <p:nvPr/>
          </p:nvSpPr>
          <p:spPr bwMode="auto">
            <a:xfrm>
              <a:off x="1900" y="2307"/>
              <a:ext cx="931" cy="340"/>
            </a:xfrm>
            <a:custGeom>
              <a:avLst/>
              <a:gdLst/>
              <a:ahLst/>
              <a:cxnLst>
                <a:cxn ang="0">
                  <a:pos x="930" y="263"/>
                </a:cxn>
                <a:cxn ang="0">
                  <a:pos x="812" y="339"/>
                </a:cxn>
                <a:cxn ang="0">
                  <a:pos x="0" y="78"/>
                </a:cxn>
                <a:cxn ang="0">
                  <a:pos x="119" y="0"/>
                </a:cxn>
                <a:cxn ang="0">
                  <a:pos x="930" y="263"/>
                </a:cxn>
                <a:cxn ang="0">
                  <a:pos x="930" y="263"/>
                </a:cxn>
              </a:cxnLst>
              <a:rect l="0" t="0" r="r" b="b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  <a:lnTo>
                    <a:pt x="930" y="26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1113"/>
            <p:cNvSpPr>
              <a:spLocks/>
            </p:cNvSpPr>
            <p:nvPr/>
          </p:nvSpPr>
          <p:spPr bwMode="auto">
            <a:xfrm>
              <a:off x="1900" y="2307"/>
              <a:ext cx="931" cy="340"/>
            </a:xfrm>
            <a:custGeom>
              <a:avLst/>
              <a:gdLst/>
              <a:ahLst/>
              <a:cxnLst>
                <a:cxn ang="0">
                  <a:pos x="930" y="263"/>
                </a:cxn>
                <a:cxn ang="0">
                  <a:pos x="812" y="339"/>
                </a:cxn>
                <a:cxn ang="0">
                  <a:pos x="0" y="78"/>
                </a:cxn>
                <a:cxn ang="0">
                  <a:pos x="119" y="0"/>
                </a:cxn>
                <a:cxn ang="0">
                  <a:pos x="930" y="263"/>
                </a:cxn>
                <a:cxn ang="0">
                  <a:pos x="930" y="263"/>
                </a:cxn>
              </a:cxnLst>
              <a:rect l="0" t="0" r="r" b="b"/>
              <a:pathLst>
                <a:path w="931" h="340">
                  <a:moveTo>
                    <a:pt x="930" y="263"/>
                  </a:moveTo>
                  <a:lnTo>
                    <a:pt x="812" y="339"/>
                  </a:lnTo>
                  <a:lnTo>
                    <a:pt x="0" y="78"/>
                  </a:lnTo>
                  <a:lnTo>
                    <a:pt x="119" y="0"/>
                  </a:lnTo>
                  <a:lnTo>
                    <a:pt x="930" y="263"/>
                  </a:lnTo>
                  <a:lnTo>
                    <a:pt x="930" y="26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1114"/>
            <p:cNvSpPr>
              <a:spLocks/>
            </p:cNvSpPr>
            <p:nvPr/>
          </p:nvSpPr>
          <p:spPr bwMode="auto">
            <a:xfrm>
              <a:off x="2257" y="2015"/>
              <a:ext cx="212" cy="925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94" y="77"/>
                </a:cxn>
                <a:cxn ang="0">
                  <a:pos x="0" y="924"/>
                </a:cxn>
                <a:cxn ang="0">
                  <a:pos x="119" y="845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1115"/>
            <p:cNvSpPr>
              <a:spLocks/>
            </p:cNvSpPr>
            <p:nvPr/>
          </p:nvSpPr>
          <p:spPr bwMode="auto">
            <a:xfrm>
              <a:off x="2257" y="2015"/>
              <a:ext cx="212" cy="925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94" y="77"/>
                </a:cxn>
                <a:cxn ang="0">
                  <a:pos x="0" y="924"/>
                </a:cxn>
                <a:cxn ang="0">
                  <a:pos x="119" y="845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3" h="925">
                  <a:moveTo>
                    <a:pt x="212" y="0"/>
                  </a:moveTo>
                  <a:lnTo>
                    <a:pt x="94" y="77"/>
                  </a:lnTo>
                  <a:lnTo>
                    <a:pt x="0" y="924"/>
                  </a:lnTo>
                  <a:lnTo>
                    <a:pt x="119" y="845"/>
                  </a:lnTo>
                  <a:lnTo>
                    <a:pt x="212" y="0"/>
                  </a:lnTo>
                  <a:lnTo>
                    <a:pt x="212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1116"/>
            <p:cNvSpPr>
              <a:spLocks/>
            </p:cNvSpPr>
            <p:nvPr/>
          </p:nvSpPr>
          <p:spPr bwMode="auto">
            <a:xfrm>
              <a:off x="1704" y="2421"/>
              <a:ext cx="457" cy="617"/>
            </a:xfrm>
            <a:custGeom>
              <a:avLst/>
              <a:gdLst/>
              <a:ahLst/>
              <a:cxnLst>
                <a:cxn ang="0">
                  <a:pos x="180" y="338"/>
                </a:cxn>
                <a:cxn ang="0">
                  <a:pos x="0" y="62"/>
                </a:cxn>
                <a:cxn ang="0">
                  <a:pos x="99" y="0"/>
                </a:cxn>
                <a:cxn ang="0">
                  <a:pos x="277" y="275"/>
                </a:cxn>
                <a:cxn ang="0">
                  <a:pos x="455" y="551"/>
                </a:cxn>
                <a:cxn ang="0">
                  <a:pos x="355" y="616"/>
                </a:cxn>
                <a:cxn ang="0">
                  <a:pos x="180" y="338"/>
                </a:cxn>
                <a:cxn ang="0">
                  <a:pos x="180" y="338"/>
                </a:cxn>
              </a:cxnLst>
              <a:rect l="0" t="0" r="r" b="b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  <a:lnTo>
                    <a:pt x="180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1117"/>
            <p:cNvSpPr>
              <a:spLocks/>
            </p:cNvSpPr>
            <p:nvPr/>
          </p:nvSpPr>
          <p:spPr bwMode="auto">
            <a:xfrm>
              <a:off x="1704" y="2421"/>
              <a:ext cx="457" cy="617"/>
            </a:xfrm>
            <a:custGeom>
              <a:avLst/>
              <a:gdLst/>
              <a:ahLst/>
              <a:cxnLst>
                <a:cxn ang="0">
                  <a:pos x="180" y="338"/>
                </a:cxn>
                <a:cxn ang="0">
                  <a:pos x="0" y="62"/>
                </a:cxn>
                <a:cxn ang="0">
                  <a:pos x="99" y="0"/>
                </a:cxn>
                <a:cxn ang="0">
                  <a:pos x="277" y="275"/>
                </a:cxn>
                <a:cxn ang="0">
                  <a:pos x="455" y="551"/>
                </a:cxn>
                <a:cxn ang="0">
                  <a:pos x="355" y="616"/>
                </a:cxn>
                <a:cxn ang="0">
                  <a:pos x="180" y="338"/>
                </a:cxn>
                <a:cxn ang="0">
                  <a:pos x="180" y="338"/>
                </a:cxn>
              </a:cxnLst>
              <a:rect l="0" t="0" r="r" b="b"/>
              <a:pathLst>
                <a:path w="456" h="617">
                  <a:moveTo>
                    <a:pt x="180" y="338"/>
                  </a:moveTo>
                  <a:lnTo>
                    <a:pt x="0" y="62"/>
                  </a:lnTo>
                  <a:lnTo>
                    <a:pt x="99" y="0"/>
                  </a:lnTo>
                  <a:lnTo>
                    <a:pt x="277" y="275"/>
                  </a:lnTo>
                  <a:lnTo>
                    <a:pt x="455" y="551"/>
                  </a:lnTo>
                  <a:lnTo>
                    <a:pt x="355" y="616"/>
                  </a:lnTo>
                  <a:lnTo>
                    <a:pt x="180" y="338"/>
                  </a:lnTo>
                  <a:lnTo>
                    <a:pt x="180" y="33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1118"/>
            <p:cNvSpPr>
              <a:spLocks/>
            </p:cNvSpPr>
            <p:nvPr/>
          </p:nvSpPr>
          <p:spPr bwMode="auto">
            <a:xfrm>
              <a:off x="3100" y="1493"/>
              <a:ext cx="193" cy="142"/>
            </a:xfrm>
            <a:custGeom>
              <a:avLst/>
              <a:gdLst/>
              <a:ahLst/>
              <a:cxnLst>
                <a:cxn ang="0">
                  <a:pos x="189" y="140"/>
                </a:cxn>
                <a:cxn ang="0">
                  <a:pos x="172" y="137"/>
                </a:cxn>
                <a:cxn ang="0">
                  <a:pos x="151" y="135"/>
                </a:cxn>
                <a:cxn ang="0">
                  <a:pos x="129" y="131"/>
                </a:cxn>
                <a:cxn ang="0">
                  <a:pos x="110" y="124"/>
                </a:cxn>
                <a:cxn ang="0">
                  <a:pos x="90" y="120"/>
                </a:cxn>
                <a:cxn ang="0">
                  <a:pos x="71" y="114"/>
                </a:cxn>
                <a:cxn ang="0">
                  <a:pos x="53" y="108"/>
                </a:cxn>
                <a:cxn ang="0">
                  <a:pos x="39" y="101"/>
                </a:cxn>
                <a:cxn ang="0">
                  <a:pos x="28" y="94"/>
                </a:cxn>
                <a:cxn ang="0">
                  <a:pos x="23" y="87"/>
                </a:cxn>
                <a:cxn ang="0">
                  <a:pos x="23" y="87"/>
                </a:cxn>
                <a:cxn ang="0">
                  <a:pos x="18" y="80"/>
                </a:cxn>
                <a:cxn ang="0">
                  <a:pos x="12" y="71"/>
                </a:cxn>
                <a:cxn ang="0">
                  <a:pos x="7" y="63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5" y="0"/>
                </a:cxn>
                <a:cxn ang="0">
                  <a:pos x="189" y="140"/>
                </a:cxn>
              </a:cxnLst>
              <a:rect l="0" t="0" r="r" b="b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  <a:lnTo>
                    <a:pt x="189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1119"/>
            <p:cNvSpPr>
              <a:spLocks/>
            </p:cNvSpPr>
            <p:nvPr/>
          </p:nvSpPr>
          <p:spPr bwMode="auto">
            <a:xfrm>
              <a:off x="3100" y="1493"/>
              <a:ext cx="193" cy="142"/>
            </a:xfrm>
            <a:custGeom>
              <a:avLst/>
              <a:gdLst/>
              <a:ahLst/>
              <a:cxnLst>
                <a:cxn ang="0">
                  <a:pos x="189" y="140"/>
                </a:cxn>
                <a:cxn ang="0">
                  <a:pos x="172" y="137"/>
                </a:cxn>
                <a:cxn ang="0">
                  <a:pos x="151" y="135"/>
                </a:cxn>
                <a:cxn ang="0">
                  <a:pos x="129" y="131"/>
                </a:cxn>
                <a:cxn ang="0">
                  <a:pos x="110" y="124"/>
                </a:cxn>
                <a:cxn ang="0">
                  <a:pos x="90" y="120"/>
                </a:cxn>
                <a:cxn ang="0">
                  <a:pos x="71" y="114"/>
                </a:cxn>
                <a:cxn ang="0">
                  <a:pos x="53" y="108"/>
                </a:cxn>
                <a:cxn ang="0">
                  <a:pos x="39" y="101"/>
                </a:cxn>
                <a:cxn ang="0">
                  <a:pos x="28" y="94"/>
                </a:cxn>
                <a:cxn ang="0">
                  <a:pos x="23" y="87"/>
                </a:cxn>
                <a:cxn ang="0">
                  <a:pos x="23" y="87"/>
                </a:cxn>
                <a:cxn ang="0">
                  <a:pos x="18" y="80"/>
                </a:cxn>
                <a:cxn ang="0">
                  <a:pos x="12" y="71"/>
                </a:cxn>
                <a:cxn ang="0">
                  <a:pos x="7" y="63"/>
                </a:cxn>
                <a:cxn ang="0">
                  <a:pos x="5" y="55"/>
                </a:cxn>
                <a:cxn ang="0">
                  <a:pos x="2" y="46"/>
                </a:cxn>
                <a:cxn ang="0">
                  <a:pos x="0" y="36"/>
                </a:cxn>
                <a:cxn ang="0">
                  <a:pos x="0" y="27"/>
                </a:cxn>
                <a:cxn ang="0">
                  <a:pos x="0" y="17"/>
                </a:cxn>
                <a:cxn ang="0">
                  <a:pos x="2" y="8"/>
                </a:cxn>
                <a:cxn ang="0">
                  <a:pos x="5" y="0"/>
                </a:cxn>
              </a:cxnLst>
              <a:rect l="0" t="0" r="r" b="b"/>
              <a:pathLst>
                <a:path w="190" h="141">
                  <a:moveTo>
                    <a:pt x="189" y="140"/>
                  </a:moveTo>
                  <a:lnTo>
                    <a:pt x="172" y="137"/>
                  </a:lnTo>
                  <a:lnTo>
                    <a:pt x="151" y="135"/>
                  </a:lnTo>
                  <a:lnTo>
                    <a:pt x="129" y="131"/>
                  </a:lnTo>
                  <a:lnTo>
                    <a:pt x="110" y="124"/>
                  </a:lnTo>
                  <a:lnTo>
                    <a:pt x="90" y="120"/>
                  </a:lnTo>
                  <a:lnTo>
                    <a:pt x="71" y="114"/>
                  </a:lnTo>
                  <a:lnTo>
                    <a:pt x="53" y="108"/>
                  </a:lnTo>
                  <a:lnTo>
                    <a:pt x="39" y="101"/>
                  </a:lnTo>
                  <a:lnTo>
                    <a:pt x="28" y="94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18" y="80"/>
                  </a:lnTo>
                  <a:lnTo>
                    <a:pt x="12" y="71"/>
                  </a:lnTo>
                  <a:lnTo>
                    <a:pt x="7" y="63"/>
                  </a:lnTo>
                  <a:lnTo>
                    <a:pt x="5" y="55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2" y="8"/>
                  </a:lnTo>
                  <a:lnTo>
                    <a:pt x="5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1120"/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/>
              <a:ahLst/>
              <a:cxnLst>
                <a:cxn ang="0">
                  <a:pos x="166" y="129"/>
                </a:cxn>
                <a:cxn ang="0">
                  <a:pos x="153" y="124"/>
                </a:cxn>
                <a:cxn ang="0">
                  <a:pos x="138" y="121"/>
                </a:cxn>
                <a:cxn ang="0">
                  <a:pos x="124" y="116"/>
                </a:cxn>
                <a:cxn ang="0">
                  <a:pos x="111" y="112"/>
                </a:cxn>
                <a:cxn ang="0">
                  <a:pos x="96" y="105"/>
                </a:cxn>
                <a:cxn ang="0">
                  <a:pos x="82" y="99"/>
                </a:cxn>
                <a:cxn ang="0">
                  <a:pos x="67" y="93"/>
                </a:cxn>
                <a:cxn ang="0">
                  <a:pos x="54" y="87"/>
                </a:cxn>
                <a:cxn ang="0">
                  <a:pos x="41" y="76"/>
                </a:cxn>
                <a:cxn ang="0">
                  <a:pos x="29" y="66"/>
                </a:cxn>
                <a:cxn ang="0">
                  <a:pos x="29" y="66"/>
                </a:cxn>
                <a:cxn ang="0">
                  <a:pos x="18" y="55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7" y="4"/>
                </a:cxn>
                <a:cxn ang="0">
                  <a:pos x="37" y="8"/>
                </a:cxn>
                <a:cxn ang="0">
                  <a:pos x="50" y="11"/>
                </a:cxn>
                <a:cxn ang="0">
                  <a:pos x="60" y="15"/>
                </a:cxn>
                <a:cxn ang="0">
                  <a:pos x="71" y="17"/>
                </a:cxn>
                <a:cxn ang="0">
                  <a:pos x="82" y="22"/>
                </a:cxn>
                <a:cxn ang="0">
                  <a:pos x="87" y="25"/>
                </a:cxn>
                <a:cxn ang="0">
                  <a:pos x="166" y="129"/>
                </a:cxn>
              </a:cxnLst>
              <a:rect l="0" t="0" r="r" b="b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  <a:lnTo>
                    <a:pt x="166" y="12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1121"/>
            <p:cNvSpPr>
              <a:spLocks/>
            </p:cNvSpPr>
            <p:nvPr/>
          </p:nvSpPr>
          <p:spPr bwMode="auto">
            <a:xfrm>
              <a:off x="3207" y="1580"/>
              <a:ext cx="167" cy="130"/>
            </a:xfrm>
            <a:custGeom>
              <a:avLst/>
              <a:gdLst/>
              <a:ahLst/>
              <a:cxnLst>
                <a:cxn ang="0">
                  <a:pos x="166" y="129"/>
                </a:cxn>
                <a:cxn ang="0">
                  <a:pos x="153" y="124"/>
                </a:cxn>
                <a:cxn ang="0">
                  <a:pos x="138" y="121"/>
                </a:cxn>
                <a:cxn ang="0">
                  <a:pos x="124" y="116"/>
                </a:cxn>
                <a:cxn ang="0">
                  <a:pos x="111" y="112"/>
                </a:cxn>
                <a:cxn ang="0">
                  <a:pos x="96" y="105"/>
                </a:cxn>
                <a:cxn ang="0">
                  <a:pos x="82" y="99"/>
                </a:cxn>
                <a:cxn ang="0">
                  <a:pos x="67" y="93"/>
                </a:cxn>
                <a:cxn ang="0">
                  <a:pos x="54" y="87"/>
                </a:cxn>
                <a:cxn ang="0">
                  <a:pos x="41" y="76"/>
                </a:cxn>
                <a:cxn ang="0">
                  <a:pos x="29" y="66"/>
                </a:cxn>
                <a:cxn ang="0">
                  <a:pos x="29" y="66"/>
                </a:cxn>
                <a:cxn ang="0">
                  <a:pos x="18" y="55"/>
                </a:cxn>
                <a:cxn ang="0">
                  <a:pos x="9" y="47"/>
                </a:cxn>
                <a:cxn ang="0">
                  <a:pos x="4" y="38"/>
                </a:cxn>
                <a:cxn ang="0">
                  <a:pos x="2" y="29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7" y="4"/>
                </a:cxn>
                <a:cxn ang="0">
                  <a:pos x="37" y="8"/>
                </a:cxn>
                <a:cxn ang="0">
                  <a:pos x="50" y="11"/>
                </a:cxn>
                <a:cxn ang="0">
                  <a:pos x="60" y="15"/>
                </a:cxn>
                <a:cxn ang="0">
                  <a:pos x="71" y="17"/>
                </a:cxn>
                <a:cxn ang="0">
                  <a:pos x="82" y="22"/>
                </a:cxn>
                <a:cxn ang="0">
                  <a:pos x="87" y="25"/>
                </a:cxn>
              </a:cxnLst>
              <a:rect l="0" t="0" r="r" b="b"/>
              <a:pathLst>
                <a:path w="167" h="130">
                  <a:moveTo>
                    <a:pt x="166" y="129"/>
                  </a:moveTo>
                  <a:lnTo>
                    <a:pt x="153" y="124"/>
                  </a:lnTo>
                  <a:lnTo>
                    <a:pt x="138" y="121"/>
                  </a:lnTo>
                  <a:lnTo>
                    <a:pt x="124" y="116"/>
                  </a:lnTo>
                  <a:lnTo>
                    <a:pt x="111" y="112"/>
                  </a:lnTo>
                  <a:lnTo>
                    <a:pt x="96" y="105"/>
                  </a:lnTo>
                  <a:lnTo>
                    <a:pt x="82" y="99"/>
                  </a:lnTo>
                  <a:lnTo>
                    <a:pt x="67" y="93"/>
                  </a:lnTo>
                  <a:lnTo>
                    <a:pt x="54" y="87"/>
                  </a:lnTo>
                  <a:lnTo>
                    <a:pt x="41" y="7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18" y="55"/>
                  </a:lnTo>
                  <a:lnTo>
                    <a:pt x="9" y="47"/>
                  </a:lnTo>
                  <a:lnTo>
                    <a:pt x="4" y="38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7" y="4"/>
                  </a:lnTo>
                  <a:lnTo>
                    <a:pt x="37" y="8"/>
                  </a:lnTo>
                  <a:lnTo>
                    <a:pt x="50" y="11"/>
                  </a:lnTo>
                  <a:lnTo>
                    <a:pt x="60" y="15"/>
                  </a:lnTo>
                  <a:lnTo>
                    <a:pt x="71" y="17"/>
                  </a:lnTo>
                  <a:lnTo>
                    <a:pt x="82" y="22"/>
                  </a:lnTo>
                  <a:lnTo>
                    <a:pt x="87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1122"/>
            <p:cNvSpPr>
              <a:spLocks/>
            </p:cNvSpPr>
            <p:nvPr/>
          </p:nvSpPr>
          <p:spPr bwMode="auto">
            <a:xfrm>
              <a:off x="3286" y="1678"/>
              <a:ext cx="129" cy="95"/>
            </a:xfrm>
            <a:custGeom>
              <a:avLst/>
              <a:gdLst/>
              <a:ahLst/>
              <a:cxnLst>
                <a:cxn ang="0">
                  <a:pos x="130" y="94"/>
                </a:cxn>
                <a:cxn ang="0">
                  <a:pos x="115" y="87"/>
                </a:cxn>
                <a:cxn ang="0">
                  <a:pos x="99" y="80"/>
                </a:cxn>
                <a:cxn ang="0">
                  <a:pos x="83" y="76"/>
                </a:cxn>
                <a:cxn ang="0">
                  <a:pos x="69" y="70"/>
                </a:cxn>
                <a:cxn ang="0">
                  <a:pos x="56" y="64"/>
                </a:cxn>
                <a:cxn ang="0">
                  <a:pos x="44" y="57"/>
                </a:cxn>
                <a:cxn ang="0">
                  <a:pos x="30" y="47"/>
                </a:cxn>
                <a:cxn ang="0">
                  <a:pos x="18" y="36"/>
                </a:cxn>
                <a:cxn ang="0">
                  <a:pos x="7" y="2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5" y="2"/>
                </a:cxn>
                <a:cxn ang="0">
                  <a:pos x="78" y="6"/>
                </a:cxn>
                <a:cxn ang="0">
                  <a:pos x="130" y="94"/>
                </a:cxn>
              </a:cxnLst>
              <a:rect l="0" t="0" r="r" b="b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  <a:lnTo>
                    <a:pt x="130" y="9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1123"/>
            <p:cNvSpPr>
              <a:spLocks/>
            </p:cNvSpPr>
            <p:nvPr/>
          </p:nvSpPr>
          <p:spPr bwMode="auto">
            <a:xfrm>
              <a:off x="3286" y="1678"/>
              <a:ext cx="129" cy="95"/>
            </a:xfrm>
            <a:custGeom>
              <a:avLst/>
              <a:gdLst/>
              <a:ahLst/>
              <a:cxnLst>
                <a:cxn ang="0">
                  <a:pos x="130" y="94"/>
                </a:cxn>
                <a:cxn ang="0">
                  <a:pos x="115" y="87"/>
                </a:cxn>
                <a:cxn ang="0">
                  <a:pos x="99" y="80"/>
                </a:cxn>
                <a:cxn ang="0">
                  <a:pos x="83" y="76"/>
                </a:cxn>
                <a:cxn ang="0">
                  <a:pos x="69" y="70"/>
                </a:cxn>
                <a:cxn ang="0">
                  <a:pos x="56" y="64"/>
                </a:cxn>
                <a:cxn ang="0">
                  <a:pos x="44" y="57"/>
                </a:cxn>
                <a:cxn ang="0">
                  <a:pos x="30" y="47"/>
                </a:cxn>
                <a:cxn ang="0">
                  <a:pos x="18" y="36"/>
                </a:cxn>
                <a:cxn ang="0">
                  <a:pos x="7" y="24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3" y="8"/>
                </a:cxn>
                <a:cxn ang="0">
                  <a:pos x="7" y="6"/>
                </a:cxn>
                <a:cxn ang="0">
                  <a:pos x="14" y="4"/>
                </a:cxn>
                <a:cxn ang="0">
                  <a:pos x="23" y="2"/>
                </a:cxn>
                <a:cxn ang="0">
                  <a:pos x="30" y="2"/>
                </a:cxn>
                <a:cxn ang="0">
                  <a:pos x="41" y="0"/>
                </a:cxn>
                <a:cxn ang="0">
                  <a:pos x="53" y="0"/>
                </a:cxn>
                <a:cxn ang="0">
                  <a:pos x="65" y="2"/>
                </a:cxn>
                <a:cxn ang="0">
                  <a:pos x="78" y="6"/>
                </a:cxn>
              </a:cxnLst>
              <a:rect l="0" t="0" r="r" b="b"/>
              <a:pathLst>
                <a:path w="131" h="95">
                  <a:moveTo>
                    <a:pt x="130" y="94"/>
                  </a:moveTo>
                  <a:lnTo>
                    <a:pt x="115" y="87"/>
                  </a:lnTo>
                  <a:lnTo>
                    <a:pt x="99" y="80"/>
                  </a:lnTo>
                  <a:lnTo>
                    <a:pt x="83" y="76"/>
                  </a:lnTo>
                  <a:lnTo>
                    <a:pt x="69" y="70"/>
                  </a:lnTo>
                  <a:lnTo>
                    <a:pt x="56" y="64"/>
                  </a:lnTo>
                  <a:lnTo>
                    <a:pt x="44" y="57"/>
                  </a:lnTo>
                  <a:lnTo>
                    <a:pt x="30" y="47"/>
                  </a:lnTo>
                  <a:lnTo>
                    <a:pt x="18" y="36"/>
                  </a:lnTo>
                  <a:lnTo>
                    <a:pt x="7" y="2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3" y="8"/>
                  </a:lnTo>
                  <a:lnTo>
                    <a:pt x="7" y="6"/>
                  </a:lnTo>
                  <a:lnTo>
                    <a:pt x="14" y="4"/>
                  </a:lnTo>
                  <a:lnTo>
                    <a:pt x="23" y="2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5" y="2"/>
                  </a:lnTo>
                  <a:lnTo>
                    <a:pt x="78" y="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1124"/>
            <p:cNvSpPr>
              <a:spLocks/>
            </p:cNvSpPr>
            <p:nvPr/>
          </p:nvSpPr>
          <p:spPr bwMode="auto">
            <a:xfrm>
              <a:off x="3334" y="1753"/>
              <a:ext cx="163" cy="134"/>
            </a:xfrm>
            <a:custGeom>
              <a:avLst/>
              <a:gdLst/>
              <a:ahLst/>
              <a:cxnLst>
                <a:cxn ang="0">
                  <a:pos x="164" y="133"/>
                </a:cxn>
                <a:cxn ang="0">
                  <a:pos x="151" y="128"/>
                </a:cxn>
                <a:cxn ang="0">
                  <a:pos x="140" y="124"/>
                </a:cxn>
                <a:cxn ang="0">
                  <a:pos x="128" y="119"/>
                </a:cxn>
                <a:cxn ang="0">
                  <a:pos x="115" y="114"/>
                </a:cxn>
                <a:cxn ang="0">
                  <a:pos x="103" y="107"/>
                </a:cxn>
                <a:cxn ang="0">
                  <a:pos x="90" y="101"/>
                </a:cxn>
                <a:cxn ang="0">
                  <a:pos x="80" y="93"/>
                </a:cxn>
                <a:cxn ang="0">
                  <a:pos x="67" y="84"/>
                </a:cxn>
                <a:cxn ang="0">
                  <a:pos x="56" y="75"/>
                </a:cxn>
                <a:cxn ang="0">
                  <a:pos x="48" y="63"/>
                </a:cxn>
                <a:cxn ang="0">
                  <a:pos x="48" y="63"/>
                </a:cxn>
                <a:cxn ang="0">
                  <a:pos x="31" y="45"/>
                </a:cxn>
                <a:cxn ang="0">
                  <a:pos x="23" y="27"/>
                </a:cxn>
                <a:cxn ang="0">
                  <a:pos x="14" y="17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2"/>
                </a:cxn>
                <a:cxn ang="0">
                  <a:pos x="81" y="4"/>
                </a:cxn>
                <a:cxn ang="0">
                  <a:pos x="94" y="8"/>
                </a:cxn>
                <a:cxn ang="0">
                  <a:pos x="106" y="13"/>
                </a:cxn>
                <a:cxn ang="0">
                  <a:pos x="164" y="133"/>
                </a:cxn>
              </a:cxnLst>
              <a:rect l="0" t="0" r="r" b="b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  <a:lnTo>
                    <a:pt x="164" y="13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1125"/>
            <p:cNvSpPr>
              <a:spLocks/>
            </p:cNvSpPr>
            <p:nvPr/>
          </p:nvSpPr>
          <p:spPr bwMode="auto">
            <a:xfrm>
              <a:off x="3334" y="1753"/>
              <a:ext cx="163" cy="134"/>
            </a:xfrm>
            <a:custGeom>
              <a:avLst/>
              <a:gdLst/>
              <a:ahLst/>
              <a:cxnLst>
                <a:cxn ang="0">
                  <a:pos x="164" y="133"/>
                </a:cxn>
                <a:cxn ang="0">
                  <a:pos x="151" y="128"/>
                </a:cxn>
                <a:cxn ang="0">
                  <a:pos x="140" y="124"/>
                </a:cxn>
                <a:cxn ang="0">
                  <a:pos x="128" y="119"/>
                </a:cxn>
                <a:cxn ang="0">
                  <a:pos x="115" y="114"/>
                </a:cxn>
                <a:cxn ang="0">
                  <a:pos x="103" y="107"/>
                </a:cxn>
                <a:cxn ang="0">
                  <a:pos x="90" y="101"/>
                </a:cxn>
                <a:cxn ang="0">
                  <a:pos x="80" y="93"/>
                </a:cxn>
                <a:cxn ang="0">
                  <a:pos x="67" y="84"/>
                </a:cxn>
                <a:cxn ang="0">
                  <a:pos x="56" y="75"/>
                </a:cxn>
                <a:cxn ang="0">
                  <a:pos x="48" y="63"/>
                </a:cxn>
                <a:cxn ang="0">
                  <a:pos x="48" y="63"/>
                </a:cxn>
                <a:cxn ang="0">
                  <a:pos x="31" y="45"/>
                </a:cxn>
                <a:cxn ang="0">
                  <a:pos x="23" y="27"/>
                </a:cxn>
                <a:cxn ang="0">
                  <a:pos x="14" y="17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2"/>
                </a:cxn>
                <a:cxn ang="0">
                  <a:pos x="81" y="4"/>
                </a:cxn>
                <a:cxn ang="0">
                  <a:pos x="94" y="8"/>
                </a:cxn>
                <a:cxn ang="0">
                  <a:pos x="106" y="13"/>
                </a:cxn>
              </a:cxnLst>
              <a:rect l="0" t="0" r="r" b="b"/>
              <a:pathLst>
                <a:path w="165" h="134">
                  <a:moveTo>
                    <a:pt x="164" y="133"/>
                  </a:moveTo>
                  <a:lnTo>
                    <a:pt x="151" y="128"/>
                  </a:lnTo>
                  <a:lnTo>
                    <a:pt x="140" y="124"/>
                  </a:lnTo>
                  <a:lnTo>
                    <a:pt x="128" y="119"/>
                  </a:lnTo>
                  <a:lnTo>
                    <a:pt x="115" y="114"/>
                  </a:lnTo>
                  <a:lnTo>
                    <a:pt x="103" y="107"/>
                  </a:lnTo>
                  <a:lnTo>
                    <a:pt x="90" y="101"/>
                  </a:lnTo>
                  <a:lnTo>
                    <a:pt x="80" y="93"/>
                  </a:lnTo>
                  <a:lnTo>
                    <a:pt x="67" y="84"/>
                  </a:lnTo>
                  <a:lnTo>
                    <a:pt x="56" y="7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1" y="45"/>
                  </a:lnTo>
                  <a:lnTo>
                    <a:pt x="23" y="27"/>
                  </a:lnTo>
                  <a:lnTo>
                    <a:pt x="14" y="17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2"/>
                  </a:lnTo>
                  <a:lnTo>
                    <a:pt x="81" y="4"/>
                  </a:lnTo>
                  <a:lnTo>
                    <a:pt x="94" y="8"/>
                  </a:lnTo>
                  <a:lnTo>
                    <a:pt x="106" y="1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1126"/>
            <p:cNvSpPr>
              <a:spLocks/>
            </p:cNvSpPr>
            <p:nvPr/>
          </p:nvSpPr>
          <p:spPr bwMode="auto">
            <a:xfrm>
              <a:off x="3418" y="1858"/>
              <a:ext cx="146" cy="141"/>
            </a:xfrm>
            <a:custGeom>
              <a:avLst/>
              <a:gdLst/>
              <a:ahLst/>
              <a:cxnLst>
                <a:cxn ang="0">
                  <a:pos x="145" y="140"/>
                </a:cxn>
                <a:cxn ang="0">
                  <a:pos x="133" y="135"/>
                </a:cxn>
                <a:cxn ang="0">
                  <a:pos x="119" y="132"/>
                </a:cxn>
                <a:cxn ang="0">
                  <a:pos x="106" y="125"/>
                </a:cxn>
                <a:cxn ang="0">
                  <a:pos x="91" y="117"/>
                </a:cxn>
                <a:cxn ang="0">
                  <a:pos x="76" y="109"/>
                </a:cxn>
                <a:cxn ang="0">
                  <a:pos x="61" y="100"/>
                </a:cxn>
                <a:cxn ang="0">
                  <a:pos x="48" y="89"/>
                </a:cxn>
                <a:cxn ang="0">
                  <a:pos x="36" y="79"/>
                </a:cxn>
                <a:cxn ang="0">
                  <a:pos x="25" y="6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4" y="3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6" y="6"/>
                </a:cxn>
                <a:cxn ang="0">
                  <a:pos x="55" y="8"/>
                </a:cxn>
                <a:cxn ang="0">
                  <a:pos x="66" y="10"/>
                </a:cxn>
                <a:cxn ang="0">
                  <a:pos x="74" y="13"/>
                </a:cxn>
                <a:cxn ang="0">
                  <a:pos x="83" y="16"/>
                </a:cxn>
                <a:cxn ang="0">
                  <a:pos x="91" y="22"/>
                </a:cxn>
                <a:cxn ang="0">
                  <a:pos x="145" y="140"/>
                </a:cxn>
              </a:cxnLst>
              <a:rect l="0" t="0" r="r" b="b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  <a:lnTo>
                    <a:pt x="145" y="14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1127"/>
            <p:cNvSpPr>
              <a:spLocks/>
            </p:cNvSpPr>
            <p:nvPr/>
          </p:nvSpPr>
          <p:spPr bwMode="auto">
            <a:xfrm>
              <a:off x="3418" y="1858"/>
              <a:ext cx="146" cy="141"/>
            </a:xfrm>
            <a:custGeom>
              <a:avLst/>
              <a:gdLst/>
              <a:ahLst/>
              <a:cxnLst>
                <a:cxn ang="0">
                  <a:pos x="145" y="140"/>
                </a:cxn>
                <a:cxn ang="0">
                  <a:pos x="133" y="135"/>
                </a:cxn>
                <a:cxn ang="0">
                  <a:pos x="119" y="132"/>
                </a:cxn>
                <a:cxn ang="0">
                  <a:pos x="106" y="125"/>
                </a:cxn>
                <a:cxn ang="0">
                  <a:pos x="91" y="117"/>
                </a:cxn>
                <a:cxn ang="0">
                  <a:pos x="76" y="109"/>
                </a:cxn>
                <a:cxn ang="0">
                  <a:pos x="61" y="100"/>
                </a:cxn>
                <a:cxn ang="0">
                  <a:pos x="48" y="89"/>
                </a:cxn>
                <a:cxn ang="0">
                  <a:pos x="36" y="79"/>
                </a:cxn>
                <a:cxn ang="0">
                  <a:pos x="25" y="66"/>
                </a:cxn>
                <a:cxn ang="0">
                  <a:pos x="17" y="56"/>
                </a:cxn>
                <a:cxn ang="0">
                  <a:pos x="17" y="56"/>
                </a:cxn>
                <a:cxn ang="0">
                  <a:pos x="4" y="33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6" y="6"/>
                </a:cxn>
                <a:cxn ang="0">
                  <a:pos x="55" y="8"/>
                </a:cxn>
                <a:cxn ang="0">
                  <a:pos x="66" y="10"/>
                </a:cxn>
                <a:cxn ang="0">
                  <a:pos x="74" y="13"/>
                </a:cxn>
                <a:cxn ang="0">
                  <a:pos x="83" y="16"/>
                </a:cxn>
                <a:cxn ang="0">
                  <a:pos x="91" y="22"/>
                </a:cxn>
              </a:cxnLst>
              <a:rect l="0" t="0" r="r" b="b"/>
              <a:pathLst>
                <a:path w="146" h="141">
                  <a:moveTo>
                    <a:pt x="145" y="140"/>
                  </a:moveTo>
                  <a:lnTo>
                    <a:pt x="133" y="135"/>
                  </a:lnTo>
                  <a:lnTo>
                    <a:pt x="119" y="132"/>
                  </a:lnTo>
                  <a:lnTo>
                    <a:pt x="106" y="125"/>
                  </a:lnTo>
                  <a:lnTo>
                    <a:pt x="91" y="117"/>
                  </a:lnTo>
                  <a:lnTo>
                    <a:pt x="76" y="109"/>
                  </a:lnTo>
                  <a:lnTo>
                    <a:pt x="61" y="100"/>
                  </a:lnTo>
                  <a:lnTo>
                    <a:pt x="48" y="89"/>
                  </a:lnTo>
                  <a:lnTo>
                    <a:pt x="36" y="79"/>
                  </a:lnTo>
                  <a:lnTo>
                    <a:pt x="25" y="6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4" y="33"/>
                  </a:lnTo>
                  <a:lnTo>
                    <a:pt x="0" y="18"/>
                  </a:lnTo>
                  <a:lnTo>
                    <a:pt x="0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6" y="6"/>
                  </a:lnTo>
                  <a:lnTo>
                    <a:pt x="55" y="8"/>
                  </a:lnTo>
                  <a:lnTo>
                    <a:pt x="66" y="10"/>
                  </a:lnTo>
                  <a:lnTo>
                    <a:pt x="74" y="13"/>
                  </a:lnTo>
                  <a:lnTo>
                    <a:pt x="83" y="16"/>
                  </a:lnTo>
                  <a:lnTo>
                    <a:pt x="91" y="2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1128"/>
            <p:cNvSpPr>
              <a:spLocks/>
            </p:cNvSpPr>
            <p:nvPr/>
          </p:nvSpPr>
          <p:spPr bwMode="auto">
            <a:xfrm>
              <a:off x="3435" y="1965"/>
              <a:ext cx="91" cy="142"/>
            </a:xfrm>
            <a:custGeom>
              <a:avLst/>
              <a:gdLst/>
              <a:ahLst/>
              <a:cxnLst>
                <a:cxn ang="0">
                  <a:pos x="91" y="142"/>
                </a:cxn>
                <a:cxn ang="0">
                  <a:pos x="82" y="133"/>
                </a:cxn>
                <a:cxn ang="0">
                  <a:pos x="72" y="124"/>
                </a:cxn>
                <a:cxn ang="0">
                  <a:pos x="61" y="116"/>
                </a:cxn>
                <a:cxn ang="0">
                  <a:pos x="52" y="105"/>
                </a:cxn>
                <a:cxn ang="0">
                  <a:pos x="40" y="94"/>
                </a:cxn>
                <a:cxn ang="0">
                  <a:pos x="31" y="80"/>
                </a:cxn>
                <a:cxn ang="0">
                  <a:pos x="21" y="66"/>
                </a:cxn>
                <a:cxn ang="0">
                  <a:pos x="13" y="46"/>
                </a:cxn>
                <a:cxn ang="0">
                  <a:pos x="6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4" y="2"/>
                </a:cxn>
                <a:cxn ang="0">
                  <a:pos x="31" y="4"/>
                </a:cxn>
                <a:cxn ang="0">
                  <a:pos x="42" y="6"/>
                </a:cxn>
                <a:cxn ang="0">
                  <a:pos x="52" y="11"/>
                </a:cxn>
                <a:cxn ang="0">
                  <a:pos x="63" y="15"/>
                </a:cxn>
                <a:cxn ang="0">
                  <a:pos x="74" y="19"/>
                </a:cxn>
                <a:cxn ang="0">
                  <a:pos x="82" y="25"/>
                </a:cxn>
                <a:cxn ang="0">
                  <a:pos x="91" y="142"/>
                </a:cxn>
              </a:cxnLst>
              <a:rect l="0" t="0" r="r" b="b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  <a:lnTo>
                    <a:pt x="91" y="14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1129"/>
            <p:cNvSpPr>
              <a:spLocks/>
            </p:cNvSpPr>
            <p:nvPr/>
          </p:nvSpPr>
          <p:spPr bwMode="auto">
            <a:xfrm>
              <a:off x="3435" y="1965"/>
              <a:ext cx="91" cy="142"/>
            </a:xfrm>
            <a:custGeom>
              <a:avLst/>
              <a:gdLst/>
              <a:ahLst/>
              <a:cxnLst>
                <a:cxn ang="0">
                  <a:pos x="91" y="142"/>
                </a:cxn>
                <a:cxn ang="0">
                  <a:pos x="82" y="133"/>
                </a:cxn>
                <a:cxn ang="0">
                  <a:pos x="72" y="124"/>
                </a:cxn>
                <a:cxn ang="0">
                  <a:pos x="61" y="116"/>
                </a:cxn>
                <a:cxn ang="0">
                  <a:pos x="52" y="105"/>
                </a:cxn>
                <a:cxn ang="0">
                  <a:pos x="40" y="94"/>
                </a:cxn>
                <a:cxn ang="0">
                  <a:pos x="31" y="80"/>
                </a:cxn>
                <a:cxn ang="0">
                  <a:pos x="21" y="66"/>
                </a:cxn>
                <a:cxn ang="0">
                  <a:pos x="13" y="46"/>
                </a:cxn>
                <a:cxn ang="0">
                  <a:pos x="6" y="2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3" y="2"/>
                </a:cxn>
                <a:cxn ang="0">
                  <a:pos x="24" y="2"/>
                </a:cxn>
                <a:cxn ang="0">
                  <a:pos x="31" y="4"/>
                </a:cxn>
                <a:cxn ang="0">
                  <a:pos x="42" y="6"/>
                </a:cxn>
                <a:cxn ang="0">
                  <a:pos x="52" y="11"/>
                </a:cxn>
                <a:cxn ang="0">
                  <a:pos x="63" y="15"/>
                </a:cxn>
                <a:cxn ang="0">
                  <a:pos x="74" y="19"/>
                </a:cxn>
                <a:cxn ang="0">
                  <a:pos x="82" y="25"/>
                </a:cxn>
              </a:cxnLst>
              <a:rect l="0" t="0" r="r" b="b"/>
              <a:pathLst>
                <a:path w="92" h="143">
                  <a:moveTo>
                    <a:pt x="91" y="142"/>
                  </a:moveTo>
                  <a:lnTo>
                    <a:pt x="82" y="133"/>
                  </a:lnTo>
                  <a:lnTo>
                    <a:pt x="72" y="124"/>
                  </a:lnTo>
                  <a:lnTo>
                    <a:pt x="61" y="116"/>
                  </a:lnTo>
                  <a:lnTo>
                    <a:pt x="52" y="105"/>
                  </a:lnTo>
                  <a:lnTo>
                    <a:pt x="40" y="94"/>
                  </a:lnTo>
                  <a:lnTo>
                    <a:pt x="31" y="80"/>
                  </a:lnTo>
                  <a:lnTo>
                    <a:pt x="21" y="66"/>
                  </a:lnTo>
                  <a:lnTo>
                    <a:pt x="13" y="46"/>
                  </a:lnTo>
                  <a:lnTo>
                    <a:pt x="6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4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2" y="11"/>
                  </a:lnTo>
                  <a:lnTo>
                    <a:pt x="63" y="15"/>
                  </a:lnTo>
                  <a:lnTo>
                    <a:pt x="74" y="19"/>
                  </a:lnTo>
                  <a:lnTo>
                    <a:pt x="82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1130"/>
            <p:cNvSpPr>
              <a:spLocks/>
            </p:cNvSpPr>
            <p:nvPr/>
          </p:nvSpPr>
          <p:spPr bwMode="auto">
            <a:xfrm>
              <a:off x="3488" y="2088"/>
              <a:ext cx="90" cy="197"/>
            </a:xfrm>
            <a:custGeom>
              <a:avLst/>
              <a:gdLst/>
              <a:ahLst/>
              <a:cxnLst>
                <a:cxn ang="0">
                  <a:pos x="81" y="196"/>
                </a:cxn>
                <a:cxn ang="0">
                  <a:pos x="73" y="182"/>
                </a:cxn>
                <a:cxn ang="0">
                  <a:pos x="62" y="166"/>
                </a:cxn>
                <a:cxn ang="0">
                  <a:pos x="53" y="149"/>
                </a:cxn>
                <a:cxn ang="0">
                  <a:pos x="41" y="129"/>
                </a:cxn>
                <a:cxn ang="0">
                  <a:pos x="30" y="109"/>
                </a:cxn>
                <a:cxn ang="0">
                  <a:pos x="20" y="88"/>
                </a:cxn>
                <a:cxn ang="0">
                  <a:pos x="12" y="64"/>
                </a:cxn>
                <a:cxn ang="0">
                  <a:pos x="5" y="44"/>
                </a:cxn>
                <a:cxn ang="0">
                  <a:pos x="1" y="2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41" y="2"/>
                </a:cxn>
                <a:cxn ang="0">
                  <a:pos x="51" y="5"/>
                </a:cxn>
                <a:cxn ang="0">
                  <a:pos x="64" y="12"/>
                </a:cxn>
                <a:cxn ang="0">
                  <a:pos x="77" y="20"/>
                </a:cxn>
                <a:cxn ang="0">
                  <a:pos x="88" y="33"/>
                </a:cxn>
                <a:cxn ang="0">
                  <a:pos x="81" y="196"/>
                </a:cxn>
              </a:cxnLst>
              <a:rect l="0" t="0" r="r" b="b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  <a:lnTo>
                    <a:pt x="81" y="196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1131"/>
            <p:cNvSpPr>
              <a:spLocks/>
            </p:cNvSpPr>
            <p:nvPr/>
          </p:nvSpPr>
          <p:spPr bwMode="auto">
            <a:xfrm>
              <a:off x="3488" y="2088"/>
              <a:ext cx="90" cy="197"/>
            </a:xfrm>
            <a:custGeom>
              <a:avLst/>
              <a:gdLst/>
              <a:ahLst/>
              <a:cxnLst>
                <a:cxn ang="0">
                  <a:pos x="81" y="196"/>
                </a:cxn>
                <a:cxn ang="0">
                  <a:pos x="73" y="182"/>
                </a:cxn>
                <a:cxn ang="0">
                  <a:pos x="62" y="166"/>
                </a:cxn>
                <a:cxn ang="0">
                  <a:pos x="53" y="149"/>
                </a:cxn>
                <a:cxn ang="0">
                  <a:pos x="41" y="129"/>
                </a:cxn>
                <a:cxn ang="0">
                  <a:pos x="30" y="109"/>
                </a:cxn>
                <a:cxn ang="0">
                  <a:pos x="20" y="88"/>
                </a:cxn>
                <a:cxn ang="0">
                  <a:pos x="12" y="64"/>
                </a:cxn>
                <a:cxn ang="0">
                  <a:pos x="5" y="44"/>
                </a:cxn>
                <a:cxn ang="0">
                  <a:pos x="1" y="2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8" y="0"/>
                </a:cxn>
                <a:cxn ang="0">
                  <a:pos x="41" y="2"/>
                </a:cxn>
                <a:cxn ang="0">
                  <a:pos x="51" y="5"/>
                </a:cxn>
                <a:cxn ang="0">
                  <a:pos x="64" y="12"/>
                </a:cxn>
                <a:cxn ang="0">
                  <a:pos x="77" y="20"/>
                </a:cxn>
                <a:cxn ang="0">
                  <a:pos x="88" y="33"/>
                </a:cxn>
              </a:cxnLst>
              <a:rect l="0" t="0" r="r" b="b"/>
              <a:pathLst>
                <a:path w="89" h="197">
                  <a:moveTo>
                    <a:pt x="81" y="196"/>
                  </a:moveTo>
                  <a:lnTo>
                    <a:pt x="73" y="182"/>
                  </a:lnTo>
                  <a:lnTo>
                    <a:pt x="62" y="166"/>
                  </a:lnTo>
                  <a:lnTo>
                    <a:pt x="53" y="149"/>
                  </a:lnTo>
                  <a:lnTo>
                    <a:pt x="41" y="129"/>
                  </a:lnTo>
                  <a:lnTo>
                    <a:pt x="30" y="109"/>
                  </a:lnTo>
                  <a:lnTo>
                    <a:pt x="20" y="88"/>
                  </a:lnTo>
                  <a:lnTo>
                    <a:pt x="12" y="64"/>
                  </a:lnTo>
                  <a:lnTo>
                    <a:pt x="5" y="44"/>
                  </a:lnTo>
                  <a:lnTo>
                    <a:pt x="1" y="2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41" y="2"/>
                  </a:lnTo>
                  <a:lnTo>
                    <a:pt x="51" y="5"/>
                  </a:lnTo>
                  <a:lnTo>
                    <a:pt x="64" y="12"/>
                  </a:lnTo>
                  <a:lnTo>
                    <a:pt x="77" y="20"/>
                  </a:lnTo>
                  <a:lnTo>
                    <a:pt x="88" y="3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1132"/>
            <p:cNvSpPr>
              <a:spLocks/>
            </p:cNvSpPr>
            <p:nvPr/>
          </p:nvSpPr>
          <p:spPr bwMode="auto">
            <a:xfrm>
              <a:off x="3140" y="1504"/>
              <a:ext cx="194" cy="135"/>
            </a:xfrm>
            <a:custGeom>
              <a:avLst/>
              <a:gdLst/>
              <a:ahLst/>
              <a:cxnLst>
                <a:cxn ang="0">
                  <a:pos x="193" y="137"/>
                </a:cxn>
                <a:cxn ang="0">
                  <a:pos x="174" y="137"/>
                </a:cxn>
                <a:cxn ang="0">
                  <a:pos x="154" y="132"/>
                </a:cxn>
                <a:cxn ang="0">
                  <a:pos x="133" y="128"/>
                </a:cxn>
                <a:cxn ang="0">
                  <a:pos x="112" y="123"/>
                </a:cxn>
                <a:cxn ang="0">
                  <a:pos x="93" y="118"/>
                </a:cxn>
                <a:cxn ang="0">
                  <a:pos x="73" y="111"/>
                </a:cxn>
                <a:cxn ang="0">
                  <a:pos x="57" y="105"/>
                </a:cxn>
                <a:cxn ang="0">
                  <a:pos x="43" y="98"/>
                </a:cxn>
                <a:cxn ang="0">
                  <a:pos x="31" y="93"/>
                </a:cxn>
                <a:cxn ang="0">
                  <a:pos x="23" y="84"/>
                </a:cxn>
                <a:cxn ang="0">
                  <a:pos x="23" y="84"/>
                </a:cxn>
                <a:cxn ang="0">
                  <a:pos x="19" y="77"/>
                </a:cxn>
                <a:cxn ang="0">
                  <a:pos x="15" y="70"/>
                </a:cxn>
                <a:cxn ang="0">
                  <a:pos x="11" y="61"/>
                </a:cxn>
                <a:cxn ang="0">
                  <a:pos x="6" y="52"/>
                </a:cxn>
                <a:cxn ang="0">
                  <a:pos x="4" y="44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4" y="6"/>
                </a:cxn>
                <a:cxn ang="0">
                  <a:pos x="8" y="0"/>
                </a:cxn>
                <a:cxn ang="0">
                  <a:pos x="193" y="137"/>
                </a:cxn>
              </a:cxnLst>
              <a:rect l="0" t="0" r="r" b="b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  <a:lnTo>
                    <a:pt x="193" y="13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1133"/>
            <p:cNvSpPr>
              <a:spLocks/>
            </p:cNvSpPr>
            <p:nvPr/>
          </p:nvSpPr>
          <p:spPr bwMode="auto">
            <a:xfrm>
              <a:off x="3140" y="1504"/>
              <a:ext cx="194" cy="135"/>
            </a:xfrm>
            <a:custGeom>
              <a:avLst/>
              <a:gdLst/>
              <a:ahLst/>
              <a:cxnLst>
                <a:cxn ang="0">
                  <a:pos x="193" y="137"/>
                </a:cxn>
                <a:cxn ang="0">
                  <a:pos x="174" y="137"/>
                </a:cxn>
                <a:cxn ang="0">
                  <a:pos x="154" y="132"/>
                </a:cxn>
                <a:cxn ang="0">
                  <a:pos x="133" y="128"/>
                </a:cxn>
                <a:cxn ang="0">
                  <a:pos x="112" y="123"/>
                </a:cxn>
                <a:cxn ang="0">
                  <a:pos x="93" y="118"/>
                </a:cxn>
                <a:cxn ang="0">
                  <a:pos x="73" y="111"/>
                </a:cxn>
                <a:cxn ang="0">
                  <a:pos x="57" y="105"/>
                </a:cxn>
                <a:cxn ang="0">
                  <a:pos x="43" y="98"/>
                </a:cxn>
                <a:cxn ang="0">
                  <a:pos x="31" y="93"/>
                </a:cxn>
                <a:cxn ang="0">
                  <a:pos x="23" y="84"/>
                </a:cxn>
                <a:cxn ang="0">
                  <a:pos x="23" y="84"/>
                </a:cxn>
                <a:cxn ang="0">
                  <a:pos x="19" y="77"/>
                </a:cxn>
                <a:cxn ang="0">
                  <a:pos x="15" y="70"/>
                </a:cxn>
                <a:cxn ang="0">
                  <a:pos x="11" y="61"/>
                </a:cxn>
                <a:cxn ang="0">
                  <a:pos x="6" y="52"/>
                </a:cxn>
                <a:cxn ang="0">
                  <a:pos x="4" y="44"/>
                </a:cxn>
                <a:cxn ang="0">
                  <a:pos x="2" y="33"/>
                </a:cxn>
                <a:cxn ang="0">
                  <a:pos x="0" y="25"/>
                </a:cxn>
                <a:cxn ang="0">
                  <a:pos x="2" y="17"/>
                </a:cxn>
                <a:cxn ang="0">
                  <a:pos x="4" y="6"/>
                </a:cxn>
                <a:cxn ang="0">
                  <a:pos x="8" y="0"/>
                </a:cxn>
              </a:cxnLst>
              <a:rect l="0" t="0" r="r" b="b"/>
              <a:pathLst>
                <a:path w="194" h="138">
                  <a:moveTo>
                    <a:pt x="193" y="137"/>
                  </a:moveTo>
                  <a:lnTo>
                    <a:pt x="174" y="137"/>
                  </a:lnTo>
                  <a:lnTo>
                    <a:pt x="154" y="132"/>
                  </a:lnTo>
                  <a:lnTo>
                    <a:pt x="133" y="128"/>
                  </a:lnTo>
                  <a:lnTo>
                    <a:pt x="112" y="123"/>
                  </a:lnTo>
                  <a:lnTo>
                    <a:pt x="93" y="118"/>
                  </a:lnTo>
                  <a:lnTo>
                    <a:pt x="73" y="111"/>
                  </a:lnTo>
                  <a:lnTo>
                    <a:pt x="57" y="105"/>
                  </a:lnTo>
                  <a:lnTo>
                    <a:pt x="43" y="98"/>
                  </a:lnTo>
                  <a:lnTo>
                    <a:pt x="31" y="9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19" y="77"/>
                  </a:lnTo>
                  <a:lnTo>
                    <a:pt x="15" y="70"/>
                  </a:lnTo>
                  <a:lnTo>
                    <a:pt x="11" y="61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3"/>
                  </a:lnTo>
                  <a:lnTo>
                    <a:pt x="0" y="25"/>
                  </a:lnTo>
                  <a:lnTo>
                    <a:pt x="2" y="17"/>
                  </a:lnTo>
                  <a:lnTo>
                    <a:pt x="4" y="6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1134"/>
            <p:cNvSpPr>
              <a:spLocks/>
            </p:cNvSpPr>
            <p:nvPr/>
          </p:nvSpPr>
          <p:spPr bwMode="auto">
            <a:xfrm>
              <a:off x="3200" y="1536"/>
              <a:ext cx="168" cy="129"/>
            </a:xfrm>
            <a:custGeom>
              <a:avLst/>
              <a:gdLst/>
              <a:ahLst/>
              <a:cxnLst>
                <a:cxn ang="0">
                  <a:pos x="166" y="130"/>
                </a:cxn>
                <a:cxn ang="0">
                  <a:pos x="153" y="126"/>
                </a:cxn>
                <a:cxn ang="0">
                  <a:pos x="138" y="120"/>
                </a:cxn>
                <a:cxn ang="0">
                  <a:pos x="124" y="115"/>
                </a:cxn>
                <a:cxn ang="0">
                  <a:pos x="108" y="111"/>
                </a:cxn>
                <a:cxn ang="0">
                  <a:pos x="96" y="106"/>
                </a:cxn>
                <a:cxn ang="0">
                  <a:pos x="81" y="101"/>
                </a:cxn>
                <a:cxn ang="0">
                  <a:pos x="67" y="94"/>
                </a:cxn>
                <a:cxn ang="0">
                  <a:pos x="53" y="85"/>
                </a:cxn>
                <a:cxn ang="0">
                  <a:pos x="41" y="78"/>
                </a:cxn>
                <a:cxn ang="0">
                  <a:pos x="28" y="67"/>
                </a:cxn>
                <a:cxn ang="0">
                  <a:pos x="28" y="67"/>
                </a:cxn>
                <a:cxn ang="0">
                  <a:pos x="16" y="56"/>
                </a:cxn>
                <a:cxn ang="0">
                  <a:pos x="9" y="46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6" y="4"/>
                </a:cxn>
                <a:cxn ang="0">
                  <a:pos x="27" y="6"/>
                </a:cxn>
                <a:cxn ang="0">
                  <a:pos x="37" y="7"/>
                </a:cxn>
                <a:cxn ang="0">
                  <a:pos x="50" y="12"/>
                </a:cxn>
                <a:cxn ang="0">
                  <a:pos x="60" y="14"/>
                </a:cxn>
                <a:cxn ang="0">
                  <a:pos x="71" y="18"/>
                </a:cxn>
                <a:cxn ang="0">
                  <a:pos x="79" y="20"/>
                </a:cxn>
                <a:cxn ang="0">
                  <a:pos x="87" y="25"/>
                </a:cxn>
                <a:cxn ang="0">
                  <a:pos x="166" y="130"/>
                </a:cxn>
              </a:cxnLst>
              <a:rect l="0" t="0" r="r" b="b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  <a:lnTo>
                    <a:pt x="166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1135"/>
            <p:cNvSpPr>
              <a:spLocks/>
            </p:cNvSpPr>
            <p:nvPr/>
          </p:nvSpPr>
          <p:spPr bwMode="auto">
            <a:xfrm>
              <a:off x="3200" y="1536"/>
              <a:ext cx="168" cy="129"/>
            </a:xfrm>
            <a:custGeom>
              <a:avLst/>
              <a:gdLst/>
              <a:ahLst/>
              <a:cxnLst>
                <a:cxn ang="0">
                  <a:pos x="166" y="130"/>
                </a:cxn>
                <a:cxn ang="0">
                  <a:pos x="153" y="126"/>
                </a:cxn>
                <a:cxn ang="0">
                  <a:pos x="138" y="120"/>
                </a:cxn>
                <a:cxn ang="0">
                  <a:pos x="124" y="115"/>
                </a:cxn>
                <a:cxn ang="0">
                  <a:pos x="108" y="111"/>
                </a:cxn>
                <a:cxn ang="0">
                  <a:pos x="96" y="106"/>
                </a:cxn>
                <a:cxn ang="0">
                  <a:pos x="81" y="101"/>
                </a:cxn>
                <a:cxn ang="0">
                  <a:pos x="67" y="94"/>
                </a:cxn>
                <a:cxn ang="0">
                  <a:pos x="53" y="85"/>
                </a:cxn>
                <a:cxn ang="0">
                  <a:pos x="41" y="78"/>
                </a:cxn>
                <a:cxn ang="0">
                  <a:pos x="28" y="67"/>
                </a:cxn>
                <a:cxn ang="0">
                  <a:pos x="28" y="67"/>
                </a:cxn>
                <a:cxn ang="0">
                  <a:pos x="16" y="56"/>
                </a:cxn>
                <a:cxn ang="0">
                  <a:pos x="9" y="46"/>
                </a:cxn>
                <a:cxn ang="0">
                  <a:pos x="3" y="37"/>
                </a:cxn>
                <a:cxn ang="0">
                  <a:pos x="2" y="30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6" y="4"/>
                </a:cxn>
                <a:cxn ang="0">
                  <a:pos x="27" y="6"/>
                </a:cxn>
                <a:cxn ang="0">
                  <a:pos x="37" y="7"/>
                </a:cxn>
                <a:cxn ang="0">
                  <a:pos x="50" y="12"/>
                </a:cxn>
                <a:cxn ang="0">
                  <a:pos x="60" y="14"/>
                </a:cxn>
                <a:cxn ang="0">
                  <a:pos x="71" y="18"/>
                </a:cxn>
                <a:cxn ang="0">
                  <a:pos x="79" y="20"/>
                </a:cxn>
                <a:cxn ang="0">
                  <a:pos x="87" y="25"/>
                </a:cxn>
              </a:cxnLst>
              <a:rect l="0" t="0" r="r" b="b"/>
              <a:pathLst>
                <a:path w="167" h="131">
                  <a:moveTo>
                    <a:pt x="166" y="130"/>
                  </a:moveTo>
                  <a:lnTo>
                    <a:pt x="153" y="126"/>
                  </a:lnTo>
                  <a:lnTo>
                    <a:pt x="138" y="120"/>
                  </a:lnTo>
                  <a:lnTo>
                    <a:pt x="124" y="115"/>
                  </a:lnTo>
                  <a:lnTo>
                    <a:pt x="108" y="111"/>
                  </a:lnTo>
                  <a:lnTo>
                    <a:pt x="96" y="106"/>
                  </a:lnTo>
                  <a:lnTo>
                    <a:pt x="81" y="101"/>
                  </a:lnTo>
                  <a:lnTo>
                    <a:pt x="67" y="94"/>
                  </a:lnTo>
                  <a:lnTo>
                    <a:pt x="53" y="85"/>
                  </a:lnTo>
                  <a:lnTo>
                    <a:pt x="41" y="7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16" y="56"/>
                  </a:lnTo>
                  <a:lnTo>
                    <a:pt x="9" y="46"/>
                  </a:lnTo>
                  <a:lnTo>
                    <a:pt x="3" y="37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6" y="4"/>
                  </a:lnTo>
                  <a:lnTo>
                    <a:pt x="27" y="6"/>
                  </a:lnTo>
                  <a:lnTo>
                    <a:pt x="37" y="7"/>
                  </a:lnTo>
                  <a:lnTo>
                    <a:pt x="50" y="12"/>
                  </a:lnTo>
                  <a:lnTo>
                    <a:pt x="60" y="14"/>
                  </a:lnTo>
                  <a:lnTo>
                    <a:pt x="71" y="18"/>
                  </a:lnTo>
                  <a:lnTo>
                    <a:pt x="79" y="20"/>
                  </a:lnTo>
                  <a:lnTo>
                    <a:pt x="87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1136"/>
            <p:cNvSpPr>
              <a:spLocks/>
            </p:cNvSpPr>
            <p:nvPr/>
          </p:nvSpPr>
          <p:spPr bwMode="auto">
            <a:xfrm>
              <a:off x="3290" y="1671"/>
              <a:ext cx="130" cy="90"/>
            </a:xfrm>
            <a:custGeom>
              <a:avLst/>
              <a:gdLst/>
              <a:ahLst/>
              <a:cxnLst>
                <a:cxn ang="0">
                  <a:pos x="131" y="90"/>
                </a:cxn>
                <a:cxn ang="0">
                  <a:pos x="116" y="85"/>
                </a:cxn>
                <a:cxn ang="0">
                  <a:pos x="99" y="79"/>
                </a:cxn>
                <a:cxn ang="0">
                  <a:pos x="84" y="73"/>
                </a:cxn>
                <a:cxn ang="0">
                  <a:pos x="70" y="66"/>
                </a:cxn>
                <a:cxn ang="0">
                  <a:pos x="57" y="62"/>
                </a:cxn>
                <a:cxn ang="0">
                  <a:pos x="42" y="53"/>
                </a:cxn>
                <a:cxn ang="0">
                  <a:pos x="31" y="46"/>
                </a:cxn>
                <a:cxn ang="0">
                  <a:pos x="19" y="35"/>
                </a:cxn>
                <a:cxn ang="0">
                  <a:pos x="8" y="2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15" y="4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78" y="4"/>
                </a:cxn>
                <a:cxn ang="0">
                  <a:pos x="131" y="90"/>
                </a:cxn>
              </a:cxnLst>
              <a:rect l="0" t="0" r="r" b="b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  <a:lnTo>
                    <a:pt x="131" y="9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1137"/>
            <p:cNvSpPr>
              <a:spLocks/>
            </p:cNvSpPr>
            <p:nvPr/>
          </p:nvSpPr>
          <p:spPr bwMode="auto">
            <a:xfrm>
              <a:off x="3290" y="1671"/>
              <a:ext cx="130" cy="90"/>
            </a:xfrm>
            <a:custGeom>
              <a:avLst/>
              <a:gdLst/>
              <a:ahLst/>
              <a:cxnLst>
                <a:cxn ang="0">
                  <a:pos x="131" y="90"/>
                </a:cxn>
                <a:cxn ang="0">
                  <a:pos x="116" y="85"/>
                </a:cxn>
                <a:cxn ang="0">
                  <a:pos x="99" y="79"/>
                </a:cxn>
                <a:cxn ang="0">
                  <a:pos x="84" y="73"/>
                </a:cxn>
                <a:cxn ang="0">
                  <a:pos x="70" y="66"/>
                </a:cxn>
                <a:cxn ang="0">
                  <a:pos x="57" y="62"/>
                </a:cxn>
                <a:cxn ang="0">
                  <a:pos x="42" y="53"/>
                </a:cxn>
                <a:cxn ang="0">
                  <a:pos x="31" y="46"/>
                </a:cxn>
                <a:cxn ang="0">
                  <a:pos x="19" y="35"/>
                </a:cxn>
                <a:cxn ang="0">
                  <a:pos x="8" y="2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15" y="4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2" y="0"/>
                </a:cxn>
                <a:cxn ang="0">
                  <a:pos x="66" y="2"/>
                </a:cxn>
                <a:cxn ang="0">
                  <a:pos x="78" y="4"/>
                </a:cxn>
              </a:cxnLst>
              <a:rect l="0" t="0" r="r" b="b"/>
              <a:pathLst>
                <a:path w="132" h="91">
                  <a:moveTo>
                    <a:pt x="131" y="90"/>
                  </a:moveTo>
                  <a:lnTo>
                    <a:pt x="116" y="85"/>
                  </a:lnTo>
                  <a:lnTo>
                    <a:pt x="99" y="79"/>
                  </a:lnTo>
                  <a:lnTo>
                    <a:pt x="84" y="73"/>
                  </a:lnTo>
                  <a:lnTo>
                    <a:pt x="70" y="66"/>
                  </a:lnTo>
                  <a:lnTo>
                    <a:pt x="57" y="62"/>
                  </a:lnTo>
                  <a:lnTo>
                    <a:pt x="42" y="53"/>
                  </a:lnTo>
                  <a:lnTo>
                    <a:pt x="31" y="46"/>
                  </a:lnTo>
                  <a:lnTo>
                    <a:pt x="19" y="35"/>
                  </a:lnTo>
                  <a:lnTo>
                    <a:pt x="8" y="2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4"/>
                  </a:lnTo>
                  <a:lnTo>
                    <a:pt x="15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6" y="2"/>
                  </a:lnTo>
                  <a:lnTo>
                    <a:pt x="78" y="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1138"/>
            <p:cNvSpPr>
              <a:spLocks/>
            </p:cNvSpPr>
            <p:nvPr/>
          </p:nvSpPr>
          <p:spPr bwMode="auto">
            <a:xfrm>
              <a:off x="3334" y="1742"/>
              <a:ext cx="163" cy="129"/>
            </a:xfrm>
            <a:custGeom>
              <a:avLst/>
              <a:gdLst/>
              <a:ahLst/>
              <a:cxnLst>
                <a:cxn ang="0">
                  <a:pos x="164" y="130"/>
                </a:cxn>
                <a:cxn ang="0">
                  <a:pos x="151" y="126"/>
                </a:cxn>
                <a:cxn ang="0">
                  <a:pos x="140" y="122"/>
                </a:cxn>
                <a:cxn ang="0">
                  <a:pos x="128" y="117"/>
                </a:cxn>
                <a:cxn ang="0">
                  <a:pos x="115" y="113"/>
                </a:cxn>
                <a:cxn ang="0">
                  <a:pos x="103" y="106"/>
                </a:cxn>
                <a:cxn ang="0">
                  <a:pos x="90" y="99"/>
                </a:cxn>
                <a:cxn ang="0">
                  <a:pos x="80" y="92"/>
                </a:cxn>
                <a:cxn ang="0">
                  <a:pos x="67" y="83"/>
                </a:cxn>
                <a:cxn ang="0">
                  <a:pos x="56" y="73"/>
                </a:cxn>
                <a:cxn ang="0">
                  <a:pos x="48" y="62"/>
                </a:cxn>
                <a:cxn ang="0">
                  <a:pos x="48" y="62"/>
                </a:cxn>
                <a:cxn ang="0">
                  <a:pos x="31" y="44"/>
                </a:cxn>
                <a:cxn ang="0">
                  <a:pos x="23" y="27"/>
                </a:cxn>
                <a:cxn ang="0">
                  <a:pos x="14" y="14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0"/>
                </a:cxn>
                <a:cxn ang="0">
                  <a:pos x="81" y="4"/>
                </a:cxn>
                <a:cxn ang="0">
                  <a:pos x="94" y="6"/>
                </a:cxn>
                <a:cxn ang="0">
                  <a:pos x="106" y="9"/>
                </a:cxn>
                <a:cxn ang="0">
                  <a:pos x="164" y="130"/>
                </a:cxn>
              </a:cxnLst>
              <a:rect l="0" t="0" r="r" b="b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  <a:lnTo>
                    <a:pt x="164" y="1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1139"/>
            <p:cNvSpPr>
              <a:spLocks/>
            </p:cNvSpPr>
            <p:nvPr/>
          </p:nvSpPr>
          <p:spPr bwMode="auto">
            <a:xfrm>
              <a:off x="3334" y="1742"/>
              <a:ext cx="163" cy="129"/>
            </a:xfrm>
            <a:custGeom>
              <a:avLst/>
              <a:gdLst/>
              <a:ahLst/>
              <a:cxnLst>
                <a:cxn ang="0">
                  <a:pos x="164" y="130"/>
                </a:cxn>
                <a:cxn ang="0">
                  <a:pos x="151" y="126"/>
                </a:cxn>
                <a:cxn ang="0">
                  <a:pos x="140" y="122"/>
                </a:cxn>
                <a:cxn ang="0">
                  <a:pos x="128" y="117"/>
                </a:cxn>
                <a:cxn ang="0">
                  <a:pos x="115" y="113"/>
                </a:cxn>
                <a:cxn ang="0">
                  <a:pos x="103" y="106"/>
                </a:cxn>
                <a:cxn ang="0">
                  <a:pos x="90" y="99"/>
                </a:cxn>
                <a:cxn ang="0">
                  <a:pos x="80" y="92"/>
                </a:cxn>
                <a:cxn ang="0">
                  <a:pos x="67" y="83"/>
                </a:cxn>
                <a:cxn ang="0">
                  <a:pos x="56" y="73"/>
                </a:cxn>
                <a:cxn ang="0">
                  <a:pos x="48" y="62"/>
                </a:cxn>
                <a:cxn ang="0">
                  <a:pos x="48" y="62"/>
                </a:cxn>
                <a:cxn ang="0">
                  <a:pos x="31" y="44"/>
                </a:cxn>
                <a:cxn ang="0">
                  <a:pos x="23" y="27"/>
                </a:cxn>
                <a:cxn ang="0">
                  <a:pos x="14" y="14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7" y="0"/>
                </a:cxn>
                <a:cxn ang="0">
                  <a:pos x="81" y="4"/>
                </a:cxn>
                <a:cxn ang="0">
                  <a:pos x="94" y="6"/>
                </a:cxn>
                <a:cxn ang="0">
                  <a:pos x="106" y="9"/>
                </a:cxn>
              </a:cxnLst>
              <a:rect l="0" t="0" r="r" b="b"/>
              <a:pathLst>
                <a:path w="165" h="131">
                  <a:moveTo>
                    <a:pt x="164" y="130"/>
                  </a:moveTo>
                  <a:lnTo>
                    <a:pt x="151" y="126"/>
                  </a:lnTo>
                  <a:lnTo>
                    <a:pt x="140" y="122"/>
                  </a:lnTo>
                  <a:lnTo>
                    <a:pt x="128" y="117"/>
                  </a:lnTo>
                  <a:lnTo>
                    <a:pt x="115" y="113"/>
                  </a:lnTo>
                  <a:lnTo>
                    <a:pt x="103" y="106"/>
                  </a:lnTo>
                  <a:lnTo>
                    <a:pt x="90" y="99"/>
                  </a:lnTo>
                  <a:lnTo>
                    <a:pt x="80" y="92"/>
                  </a:lnTo>
                  <a:lnTo>
                    <a:pt x="67" y="83"/>
                  </a:lnTo>
                  <a:lnTo>
                    <a:pt x="56" y="73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31" y="44"/>
                  </a:lnTo>
                  <a:lnTo>
                    <a:pt x="23" y="27"/>
                  </a:lnTo>
                  <a:lnTo>
                    <a:pt x="14" y="14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1" y="4"/>
                  </a:lnTo>
                  <a:lnTo>
                    <a:pt x="94" y="6"/>
                  </a:lnTo>
                  <a:lnTo>
                    <a:pt x="106" y="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1140"/>
            <p:cNvSpPr>
              <a:spLocks/>
            </p:cNvSpPr>
            <p:nvPr/>
          </p:nvSpPr>
          <p:spPr bwMode="auto">
            <a:xfrm>
              <a:off x="3425" y="1851"/>
              <a:ext cx="144" cy="142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30" y="137"/>
                </a:cxn>
                <a:cxn ang="0">
                  <a:pos x="117" y="130"/>
                </a:cxn>
                <a:cxn ang="0">
                  <a:pos x="103" y="124"/>
                </a:cxn>
                <a:cxn ang="0">
                  <a:pos x="90" y="117"/>
                </a:cxn>
                <a:cxn ang="0">
                  <a:pos x="75" y="110"/>
                </a:cxn>
                <a:cxn ang="0">
                  <a:pos x="61" y="99"/>
                </a:cxn>
                <a:cxn ang="0">
                  <a:pos x="48" y="89"/>
                </a:cxn>
                <a:cxn ang="0">
                  <a:pos x="36" y="78"/>
                </a:cxn>
                <a:cxn ang="0">
                  <a:pos x="25" y="6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4" y="4"/>
                </a:cxn>
                <a:cxn ang="0">
                  <a:pos x="52" y="6"/>
                </a:cxn>
                <a:cxn ang="0">
                  <a:pos x="62" y="8"/>
                </a:cxn>
                <a:cxn ang="0">
                  <a:pos x="71" y="13"/>
                </a:cxn>
                <a:cxn ang="0">
                  <a:pos x="82" y="17"/>
                </a:cxn>
                <a:cxn ang="0">
                  <a:pos x="90" y="20"/>
                </a:cxn>
                <a:cxn ang="0">
                  <a:pos x="143" y="142"/>
                </a:cxn>
              </a:cxnLst>
              <a:rect l="0" t="0" r="r" b="b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  <a:lnTo>
                    <a:pt x="143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1141"/>
            <p:cNvSpPr>
              <a:spLocks/>
            </p:cNvSpPr>
            <p:nvPr/>
          </p:nvSpPr>
          <p:spPr bwMode="auto">
            <a:xfrm>
              <a:off x="3425" y="1851"/>
              <a:ext cx="144" cy="142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30" y="137"/>
                </a:cxn>
                <a:cxn ang="0">
                  <a:pos x="117" y="130"/>
                </a:cxn>
                <a:cxn ang="0">
                  <a:pos x="103" y="124"/>
                </a:cxn>
                <a:cxn ang="0">
                  <a:pos x="90" y="117"/>
                </a:cxn>
                <a:cxn ang="0">
                  <a:pos x="75" y="110"/>
                </a:cxn>
                <a:cxn ang="0">
                  <a:pos x="61" y="99"/>
                </a:cxn>
                <a:cxn ang="0">
                  <a:pos x="48" y="89"/>
                </a:cxn>
                <a:cxn ang="0">
                  <a:pos x="36" y="78"/>
                </a:cxn>
                <a:cxn ang="0">
                  <a:pos x="25" y="68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4" y="34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7" y="2"/>
                </a:cxn>
                <a:cxn ang="0">
                  <a:pos x="36" y="4"/>
                </a:cxn>
                <a:cxn ang="0">
                  <a:pos x="44" y="4"/>
                </a:cxn>
                <a:cxn ang="0">
                  <a:pos x="52" y="6"/>
                </a:cxn>
                <a:cxn ang="0">
                  <a:pos x="62" y="8"/>
                </a:cxn>
                <a:cxn ang="0">
                  <a:pos x="71" y="13"/>
                </a:cxn>
                <a:cxn ang="0">
                  <a:pos x="82" y="17"/>
                </a:cxn>
                <a:cxn ang="0">
                  <a:pos x="90" y="20"/>
                </a:cxn>
              </a:cxnLst>
              <a:rect l="0" t="0" r="r" b="b"/>
              <a:pathLst>
                <a:path w="144" h="143">
                  <a:moveTo>
                    <a:pt x="143" y="142"/>
                  </a:moveTo>
                  <a:lnTo>
                    <a:pt x="130" y="137"/>
                  </a:lnTo>
                  <a:lnTo>
                    <a:pt x="117" y="130"/>
                  </a:lnTo>
                  <a:lnTo>
                    <a:pt x="103" y="124"/>
                  </a:lnTo>
                  <a:lnTo>
                    <a:pt x="90" y="117"/>
                  </a:lnTo>
                  <a:lnTo>
                    <a:pt x="75" y="110"/>
                  </a:lnTo>
                  <a:lnTo>
                    <a:pt x="61" y="99"/>
                  </a:lnTo>
                  <a:lnTo>
                    <a:pt x="48" y="89"/>
                  </a:lnTo>
                  <a:lnTo>
                    <a:pt x="36" y="78"/>
                  </a:lnTo>
                  <a:lnTo>
                    <a:pt x="25" y="6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7" y="2"/>
                  </a:lnTo>
                  <a:lnTo>
                    <a:pt x="36" y="4"/>
                  </a:lnTo>
                  <a:lnTo>
                    <a:pt x="44" y="4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71" y="13"/>
                  </a:lnTo>
                  <a:lnTo>
                    <a:pt x="82" y="17"/>
                  </a:lnTo>
                  <a:lnTo>
                    <a:pt x="90" y="2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1142"/>
            <p:cNvSpPr>
              <a:spLocks/>
            </p:cNvSpPr>
            <p:nvPr/>
          </p:nvSpPr>
          <p:spPr bwMode="auto">
            <a:xfrm>
              <a:off x="3452" y="1941"/>
              <a:ext cx="92" cy="142"/>
            </a:xfrm>
            <a:custGeom>
              <a:avLst/>
              <a:gdLst/>
              <a:ahLst/>
              <a:cxnLst>
                <a:cxn ang="0">
                  <a:pos x="90" y="143"/>
                </a:cxn>
                <a:cxn ang="0">
                  <a:pos x="81" y="132"/>
                </a:cxn>
                <a:cxn ang="0">
                  <a:pos x="72" y="124"/>
                </a:cxn>
                <a:cxn ang="0">
                  <a:pos x="62" y="115"/>
                </a:cxn>
                <a:cxn ang="0">
                  <a:pos x="51" y="104"/>
                </a:cxn>
                <a:cxn ang="0">
                  <a:pos x="41" y="94"/>
                </a:cxn>
                <a:cxn ang="0">
                  <a:pos x="30" y="81"/>
                </a:cxn>
                <a:cxn ang="0">
                  <a:pos x="21" y="64"/>
                </a:cxn>
                <a:cxn ang="0">
                  <a:pos x="13" y="48"/>
                </a:cxn>
                <a:cxn ang="0">
                  <a:pos x="6" y="2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1" y="3"/>
                </a:cxn>
                <a:cxn ang="0">
                  <a:pos x="32" y="5"/>
                </a:cxn>
                <a:cxn ang="0">
                  <a:pos x="42" y="7"/>
                </a:cxn>
                <a:cxn ang="0">
                  <a:pos x="53" y="9"/>
                </a:cxn>
                <a:cxn ang="0">
                  <a:pos x="64" y="14"/>
                </a:cxn>
                <a:cxn ang="0">
                  <a:pos x="74" y="20"/>
                </a:cxn>
                <a:cxn ang="0">
                  <a:pos x="83" y="27"/>
                </a:cxn>
                <a:cxn ang="0">
                  <a:pos x="90" y="143"/>
                </a:cxn>
              </a:cxnLst>
              <a:rect l="0" t="0" r="r" b="b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  <a:lnTo>
                    <a:pt x="90" y="14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1143"/>
            <p:cNvSpPr>
              <a:spLocks/>
            </p:cNvSpPr>
            <p:nvPr/>
          </p:nvSpPr>
          <p:spPr bwMode="auto">
            <a:xfrm>
              <a:off x="3452" y="1941"/>
              <a:ext cx="92" cy="142"/>
            </a:xfrm>
            <a:custGeom>
              <a:avLst/>
              <a:gdLst/>
              <a:ahLst/>
              <a:cxnLst>
                <a:cxn ang="0">
                  <a:pos x="90" y="143"/>
                </a:cxn>
                <a:cxn ang="0">
                  <a:pos x="81" y="132"/>
                </a:cxn>
                <a:cxn ang="0">
                  <a:pos x="72" y="124"/>
                </a:cxn>
                <a:cxn ang="0">
                  <a:pos x="62" y="115"/>
                </a:cxn>
                <a:cxn ang="0">
                  <a:pos x="51" y="104"/>
                </a:cxn>
                <a:cxn ang="0">
                  <a:pos x="41" y="94"/>
                </a:cxn>
                <a:cxn ang="0">
                  <a:pos x="30" y="81"/>
                </a:cxn>
                <a:cxn ang="0">
                  <a:pos x="21" y="64"/>
                </a:cxn>
                <a:cxn ang="0">
                  <a:pos x="13" y="48"/>
                </a:cxn>
                <a:cxn ang="0">
                  <a:pos x="6" y="2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1" y="3"/>
                </a:cxn>
                <a:cxn ang="0">
                  <a:pos x="32" y="5"/>
                </a:cxn>
                <a:cxn ang="0">
                  <a:pos x="42" y="7"/>
                </a:cxn>
                <a:cxn ang="0">
                  <a:pos x="53" y="9"/>
                </a:cxn>
                <a:cxn ang="0">
                  <a:pos x="64" y="14"/>
                </a:cxn>
                <a:cxn ang="0">
                  <a:pos x="74" y="20"/>
                </a:cxn>
                <a:cxn ang="0">
                  <a:pos x="83" y="27"/>
                </a:cxn>
              </a:cxnLst>
              <a:rect l="0" t="0" r="r" b="b"/>
              <a:pathLst>
                <a:path w="91" h="144">
                  <a:moveTo>
                    <a:pt x="90" y="143"/>
                  </a:moveTo>
                  <a:lnTo>
                    <a:pt x="81" y="132"/>
                  </a:lnTo>
                  <a:lnTo>
                    <a:pt x="72" y="124"/>
                  </a:lnTo>
                  <a:lnTo>
                    <a:pt x="62" y="115"/>
                  </a:lnTo>
                  <a:lnTo>
                    <a:pt x="51" y="104"/>
                  </a:lnTo>
                  <a:lnTo>
                    <a:pt x="41" y="94"/>
                  </a:lnTo>
                  <a:lnTo>
                    <a:pt x="30" y="81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2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13" y="2"/>
                  </a:lnTo>
                  <a:lnTo>
                    <a:pt x="21" y="3"/>
                  </a:lnTo>
                  <a:lnTo>
                    <a:pt x="32" y="5"/>
                  </a:lnTo>
                  <a:lnTo>
                    <a:pt x="42" y="7"/>
                  </a:lnTo>
                  <a:lnTo>
                    <a:pt x="53" y="9"/>
                  </a:lnTo>
                  <a:lnTo>
                    <a:pt x="64" y="14"/>
                  </a:lnTo>
                  <a:lnTo>
                    <a:pt x="74" y="20"/>
                  </a:lnTo>
                  <a:lnTo>
                    <a:pt x="83" y="2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1144"/>
            <p:cNvSpPr>
              <a:spLocks/>
            </p:cNvSpPr>
            <p:nvPr/>
          </p:nvSpPr>
          <p:spPr bwMode="auto">
            <a:xfrm>
              <a:off x="3497" y="2083"/>
              <a:ext cx="90" cy="198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71" y="182"/>
                </a:cxn>
                <a:cxn ang="0">
                  <a:pos x="63" y="166"/>
                </a:cxn>
                <a:cxn ang="0">
                  <a:pos x="52" y="149"/>
                </a:cxn>
                <a:cxn ang="0">
                  <a:pos x="42" y="131"/>
                </a:cxn>
                <a:cxn ang="0">
                  <a:pos x="31" y="109"/>
                </a:cxn>
                <a:cxn ang="0">
                  <a:pos x="20" y="88"/>
                </a:cxn>
                <a:cxn ang="0">
                  <a:pos x="13" y="64"/>
                </a:cxn>
                <a:cxn ang="0">
                  <a:pos x="4" y="44"/>
                </a:cxn>
                <a:cxn ang="0">
                  <a:pos x="0" y="2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2" y="6"/>
                </a:cxn>
                <a:cxn ang="0">
                  <a:pos x="63" y="12"/>
                </a:cxn>
                <a:cxn ang="0">
                  <a:pos x="75" y="23"/>
                </a:cxn>
                <a:cxn ang="0">
                  <a:pos x="89" y="35"/>
                </a:cxn>
                <a:cxn ang="0">
                  <a:pos x="80" y="196"/>
                </a:cxn>
              </a:cxnLst>
              <a:rect l="0" t="0" r="r" b="b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  <a:lnTo>
                    <a:pt x="80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1145"/>
            <p:cNvSpPr>
              <a:spLocks/>
            </p:cNvSpPr>
            <p:nvPr/>
          </p:nvSpPr>
          <p:spPr bwMode="auto">
            <a:xfrm>
              <a:off x="3497" y="2083"/>
              <a:ext cx="90" cy="198"/>
            </a:xfrm>
            <a:custGeom>
              <a:avLst/>
              <a:gdLst/>
              <a:ahLst/>
              <a:cxnLst>
                <a:cxn ang="0">
                  <a:pos x="80" y="196"/>
                </a:cxn>
                <a:cxn ang="0">
                  <a:pos x="71" y="182"/>
                </a:cxn>
                <a:cxn ang="0">
                  <a:pos x="63" y="166"/>
                </a:cxn>
                <a:cxn ang="0">
                  <a:pos x="52" y="149"/>
                </a:cxn>
                <a:cxn ang="0">
                  <a:pos x="42" y="131"/>
                </a:cxn>
                <a:cxn ang="0">
                  <a:pos x="31" y="109"/>
                </a:cxn>
                <a:cxn ang="0">
                  <a:pos x="20" y="88"/>
                </a:cxn>
                <a:cxn ang="0">
                  <a:pos x="13" y="64"/>
                </a:cxn>
                <a:cxn ang="0">
                  <a:pos x="4" y="44"/>
                </a:cxn>
                <a:cxn ang="0">
                  <a:pos x="0" y="2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52" y="6"/>
                </a:cxn>
                <a:cxn ang="0">
                  <a:pos x="63" y="12"/>
                </a:cxn>
                <a:cxn ang="0">
                  <a:pos x="75" y="23"/>
                </a:cxn>
                <a:cxn ang="0">
                  <a:pos x="89" y="35"/>
                </a:cxn>
              </a:cxnLst>
              <a:rect l="0" t="0" r="r" b="b"/>
              <a:pathLst>
                <a:path w="90" h="197">
                  <a:moveTo>
                    <a:pt x="80" y="196"/>
                  </a:moveTo>
                  <a:lnTo>
                    <a:pt x="71" y="182"/>
                  </a:lnTo>
                  <a:lnTo>
                    <a:pt x="63" y="166"/>
                  </a:lnTo>
                  <a:lnTo>
                    <a:pt x="52" y="149"/>
                  </a:lnTo>
                  <a:lnTo>
                    <a:pt x="42" y="131"/>
                  </a:lnTo>
                  <a:lnTo>
                    <a:pt x="31" y="109"/>
                  </a:lnTo>
                  <a:lnTo>
                    <a:pt x="20" y="88"/>
                  </a:lnTo>
                  <a:lnTo>
                    <a:pt x="13" y="64"/>
                  </a:lnTo>
                  <a:lnTo>
                    <a:pt x="4" y="44"/>
                  </a:lnTo>
                  <a:lnTo>
                    <a:pt x="0" y="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3" y="12"/>
                  </a:lnTo>
                  <a:lnTo>
                    <a:pt x="75" y="23"/>
                  </a:lnTo>
                  <a:lnTo>
                    <a:pt x="89" y="3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1146"/>
            <p:cNvSpPr>
              <a:spLocks/>
            </p:cNvSpPr>
            <p:nvPr/>
          </p:nvSpPr>
          <p:spPr bwMode="auto">
            <a:xfrm>
              <a:off x="3416" y="2121"/>
              <a:ext cx="164" cy="528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14" y="511"/>
                </a:cxn>
                <a:cxn ang="0">
                  <a:pos x="31" y="495"/>
                </a:cxn>
                <a:cxn ang="0">
                  <a:pos x="48" y="477"/>
                </a:cxn>
                <a:cxn ang="0">
                  <a:pos x="64" y="456"/>
                </a:cxn>
                <a:cxn ang="0">
                  <a:pos x="82" y="437"/>
                </a:cxn>
                <a:cxn ang="0">
                  <a:pos x="98" y="417"/>
                </a:cxn>
                <a:cxn ang="0">
                  <a:pos x="115" y="396"/>
                </a:cxn>
                <a:cxn ang="0">
                  <a:pos x="128" y="375"/>
                </a:cxn>
                <a:cxn ang="0">
                  <a:pos x="138" y="355"/>
                </a:cxn>
                <a:cxn ang="0">
                  <a:pos x="144" y="336"/>
                </a:cxn>
                <a:cxn ang="0">
                  <a:pos x="144" y="336"/>
                </a:cxn>
                <a:cxn ang="0">
                  <a:pos x="148" y="315"/>
                </a:cxn>
                <a:cxn ang="0">
                  <a:pos x="153" y="294"/>
                </a:cxn>
                <a:cxn ang="0">
                  <a:pos x="157" y="274"/>
                </a:cxn>
                <a:cxn ang="0">
                  <a:pos x="158" y="250"/>
                </a:cxn>
                <a:cxn ang="0">
                  <a:pos x="161" y="229"/>
                </a:cxn>
                <a:cxn ang="0">
                  <a:pos x="161" y="205"/>
                </a:cxn>
                <a:cxn ang="0">
                  <a:pos x="158" y="184"/>
                </a:cxn>
                <a:cxn ang="0">
                  <a:pos x="157" y="163"/>
                </a:cxn>
                <a:cxn ang="0">
                  <a:pos x="153" y="145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2" y="111"/>
                </a:cxn>
                <a:cxn ang="0">
                  <a:pos x="135" y="94"/>
                </a:cxn>
                <a:cxn ang="0">
                  <a:pos x="132" y="82"/>
                </a:cxn>
                <a:cxn ang="0">
                  <a:pos x="123" y="67"/>
                </a:cxn>
                <a:cxn ang="0">
                  <a:pos x="117" y="55"/>
                </a:cxn>
                <a:cxn ang="0">
                  <a:pos x="110" y="41"/>
                </a:cxn>
                <a:cxn ang="0">
                  <a:pos x="100" y="31"/>
                </a:cxn>
                <a:cxn ang="0">
                  <a:pos x="89" y="20"/>
                </a:cxn>
                <a:cxn ang="0">
                  <a:pos x="79" y="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2"/>
                </a:cxn>
                <a:cxn ang="0">
                  <a:pos x="64" y="6"/>
                </a:cxn>
                <a:cxn ang="0">
                  <a:pos x="64" y="9"/>
                </a:cxn>
                <a:cxn ang="0">
                  <a:pos x="60" y="18"/>
                </a:cxn>
                <a:cxn ang="0">
                  <a:pos x="60" y="27"/>
                </a:cxn>
                <a:cxn ang="0">
                  <a:pos x="56" y="37"/>
                </a:cxn>
                <a:cxn ang="0">
                  <a:pos x="54" y="48"/>
                </a:cxn>
                <a:cxn ang="0">
                  <a:pos x="52" y="60"/>
                </a:cxn>
                <a:cxn ang="0">
                  <a:pos x="50" y="71"/>
                </a:cxn>
                <a:cxn ang="0">
                  <a:pos x="48" y="82"/>
                </a:cxn>
                <a:cxn ang="0">
                  <a:pos x="48" y="82"/>
                </a:cxn>
                <a:cxn ang="0">
                  <a:pos x="48" y="94"/>
                </a:cxn>
                <a:cxn ang="0">
                  <a:pos x="46" y="108"/>
                </a:cxn>
                <a:cxn ang="0">
                  <a:pos x="43" y="128"/>
                </a:cxn>
                <a:cxn ang="0">
                  <a:pos x="43" y="147"/>
                </a:cxn>
                <a:cxn ang="0">
                  <a:pos x="41" y="166"/>
                </a:cxn>
                <a:cxn ang="0">
                  <a:pos x="39" y="187"/>
                </a:cxn>
                <a:cxn ang="0">
                  <a:pos x="39" y="207"/>
                </a:cxn>
                <a:cxn ang="0">
                  <a:pos x="39" y="229"/>
                </a:cxn>
                <a:cxn ang="0">
                  <a:pos x="41" y="250"/>
                </a:cxn>
                <a:cxn ang="0">
                  <a:pos x="46" y="269"/>
                </a:cxn>
                <a:cxn ang="0">
                  <a:pos x="0" y="526"/>
                </a:cxn>
              </a:cxnLst>
              <a:rect l="0" t="0" r="r" b="b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  <a:lnTo>
                    <a:pt x="0" y="52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1147"/>
            <p:cNvSpPr>
              <a:spLocks/>
            </p:cNvSpPr>
            <p:nvPr/>
          </p:nvSpPr>
          <p:spPr bwMode="auto">
            <a:xfrm>
              <a:off x="3416" y="2121"/>
              <a:ext cx="164" cy="528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14" y="511"/>
                </a:cxn>
                <a:cxn ang="0">
                  <a:pos x="31" y="495"/>
                </a:cxn>
                <a:cxn ang="0">
                  <a:pos x="48" y="477"/>
                </a:cxn>
                <a:cxn ang="0">
                  <a:pos x="64" y="456"/>
                </a:cxn>
                <a:cxn ang="0">
                  <a:pos x="82" y="437"/>
                </a:cxn>
                <a:cxn ang="0">
                  <a:pos x="98" y="417"/>
                </a:cxn>
                <a:cxn ang="0">
                  <a:pos x="115" y="396"/>
                </a:cxn>
                <a:cxn ang="0">
                  <a:pos x="128" y="375"/>
                </a:cxn>
                <a:cxn ang="0">
                  <a:pos x="138" y="355"/>
                </a:cxn>
                <a:cxn ang="0">
                  <a:pos x="144" y="336"/>
                </a:cxn>
                <a:cxn ang="0">
                  <a:pos x="144" y="336"/>
                </a:cxn>
                <a:cxn ang="0">
                  <a:pos x="148" y="315"/>
                </a:cxn>
                <a:cxn ang="0">
                  <a:pos x="153" y="294"/>
                </a:cxn>
                <a:cxn ang="0">
                  <a:pos x="157" y="274"/>
                </a:cxn>
                <a:cxn ang="0">
                  <a:pos x="158" y="250"/>
                </a:cxn>
                <a:cxn ang="0">
                  <a:pos x="161" y="229"/>
                </a:cxn>
                <a:cxn ang="0">
                  <a:pos x="161" y="205"/>
                </a:cxn>
                <a:cxn ang="0">
                  <a:pos x="158" y="184"/>
                </a:cxn>
                <a:cxn ang="0">
                  <a:pos x="157" y="163"/>
                </a:cxn>
                <a:cxn ang="0">
                  <a:pos x="153" y="145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2" y="111"/>
                </a:cxn>
                <a:cxn ang="0">
                  <a:pos x="135" y="94"/>
                </a:cxn>
                <a:cxn ang="0">
                  <a:pos x="132" y="82"/>
                </a:cxn>
                <a:cxn ang="0">
                  <a:pos x="123" y="67"/>
                </a:cxn>
                <a:cxn ang="0">
                  <a:pos x="117" y="55"/>
                </a:cxn>
                <a:cxn ang="0">
                  <a:pos x="110" y="41"/>
                </a:cxn>
                <a:cxn ang="0">
                  <a:pos x="100" y="31"/>
                </a:cxn>
                <a:cxn ang="0">
                  <a:pos x="89" y="20"/>
                </a:cxn>
                <a:cxn ang="0">
                  <a:pos x="79" y="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2"/>
                </a:cxn>
                <a:cxn ang="0">
                  <a:pos x="64" y="6"/>
                </a:cxn>
                <a:cxn ang="0">
                  <a:pos x="64" y="9"/>
                </a:cxn>
                <a:cxn ang="0">
                  <a:pos x="60" y="18"/>
                </a:cxn>
                <a:cxn ang="0">
                  <a:pos x="60" y="27"/>
                </a:cxn>
                <a:cxn ang="0">
                  <a:pos x="56" y="37"/>
                </a:cxn>
                <a:cxn ang="0">
                  <a:pos x="54" y="48"/>
                </a:cxn>
                <a:cxn ang="0">
                  <a:pos x="52" y="60"/>
                </a:cxn>
                <a:cxn ang="0">
                  <a:pos x="50" y="71"/>
                </a:cxn>
                <a:cxn ang="0">
                  <a:pos x="48" y="82"/>
                </a:cxn>
                <a:cxn ang="0">
                  <a:pos x="48" y="82"/>
                </a:cxn>
                <a:cxn ang="0">
                  <a:pos x="48" y="94"/>
                </a:cxn>
                <a:cxn ang="0">
                  <a:pos x="46" y="108"/>
                </a:cxn>
                <a:cxn ang="0">
                  <a:pos x="43" y="128"/>
                </a:cxn>
                <a:cxn ang="0">
                  <a:pos x="43" y="147"/>
                </a:cxn>
                <a:cxn ang="0">
                  <a:pos x="41" y="166"/>
                </a:cxn>
                <a:cxn ang="0">
                  <a:pos x="39" y="187"/>
                </a:cxn>
                <a:cxn ang="0">
                  <a:pos x="39" y="207"/>
                </a:cxn>
                <a:cxn ang="0">
                  <a:pos x="39" y="229"/>
                </a:cxn>
                <a:cxn ang="0">
                  <a:pos x="41" y="250"/>
                </a:cxn>
                <a:cxn ang="0">
                  <a:pos x="46" y="269"/>
                </a:cxn>
              </a:cxnLst>
              <a:rect l="0" t="0" r="r" b="b"/>
              <a:pathLst>
                <a:path w="162" h="527">
                  <a:moveTo>
                    <a:pt x="0" y="526"/>
                  </a:moveTo>
                  <a:lnTo>
                    <a:pt x="14" y="511"/>
                  </a:lnTo>
                  <a:lnTo>
                    <a:pt x="31" y="495"/>
                  </a:lnTo>
                  <a:lnTo>
                    <a:pt x="48" y="477"/>
                  </a:lnTo>
                  <a:lnTo>
                    <a:pt x="64" y="456"/>
                  </a:lnTo>
                  <a:lnTo>
                    <a:pt x="82" y="437"/>
                  </a:lnTo>
                  <a:lnTo>
                    <a:pt x="98" y="417"/>
                  </a:lnTo>
                  <a:lnTo>
                    <a:pt x="115" y="396"/>
                  </a:lnTo>
                  <a:lnTo>
                    <a:pt x="128" y="375"/>
                  </a:lnTo>
                  <a:lnTo>
                    <a:pt x="138" y="355"/>
                  </a:lnTo>
                  <a:lnTo>
                    <a:pt x="144" y="336"/>
                  </a:lnTo>
                  <a:lnTo>
                    <a:pt x="144" y="336"/>
                  </a:lnTo>
                  <a:lnTo>
                    <a:pt x="148" y="315"/>
                  </a:lnTo>
                  <a:lnTo>
                    <a:pt x="153" y="294"/>
                  </a:lnTo>
                  <a:lnTo>
                    <a:pt x="157" y="274"/>
                  </a:lnTo>
                  <a:lnTo>
                    <a:pt x="158" y="250"/>
                  </a:lnTo>
                  <a:lnTo>
                    <a:pt x="161" y="229"/>
                  </a:lnTo>
                  <a:lnTo>
                    <a:pt x="161" y="205"/>
                  </a:lnTo>
                  <a:lnTo>
                    <a:pt x="158" y="184"/>
                  </a:lnTo>
                  <a:lnTo>
                    <a:pt x="157" y="163"/>
                  </a:lnTo>
                  <a:lnTo>
                    <a:pt x="153" y="145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2" y="111"/>
                  </a:lnTo>
                  <a:lnTo>
                    <a:pt x="135" y="94"/>
                  </a:lnTo>
                  <a:lnTo>
                    <a:pt x="132" y="82"/>
                  </a:lnTo>
                  <a:lnTo>
                    <a:pt x="123" y="67"/>
                  </a:lnTo>
                  <a:lnTo>
                    <a:pt x="117" y="55"/>
                  </a:lnTo>
                  <a:lnTo>
                    <a:pt x="110" y="41"/>
                  </a:lnTo>
                  <a:lnTo>
                    <a:pt x="100" y="31"/>
                  </a:lnTo>
                  <a:lnTo>
                    <a:pt x="89" y="20"/>
                  </a:lnTo>
                  <a:lnTo>
                    <a:pt x="79" y="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4" y="6"/>
                  </a:lnTo>
                  <a:lnTo>
                    <a:pt x="64" y="9"/>
                  </a:lnTo>
                  <a:lnTo>
                    <a:pt x="60" y="18"/>
                  </a:lnTo>
                  <a:lnTo>
                    <a:pt x="60" y="27"/>
                  </a:lnTo>
                  <a:lnTo>
                    <a:pt x="56" y="37"/>
                  </a:lnTo>
                  <a:lnTo>
                    <a:pt x="54" y="48"/>
                  </a:lnTo>
                  <a:lnTo>
                    <a:pt x="52" y="60"/>
                  </a:lnTo>
                  <a:lnTo>
                    <a:pt x="50" y="71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94"/>
                  </a:lnTo>
                  <a:lnTo>
                    <a:pt x="46" y="108"/>
                  </a:lnTo>
                  <a:lnTo>
                    <a:pt x="43" y="128"/>
                  </a:lnTo>
                  <a:lnTo>
                    <a:pt x="43" y="147"/>
                  </a:lnTo>
                  <a:lnTo>
                    <a:pt x="41" y="166"/>
                  </a:lnTo>
                  <a:lnTo>
                    <a:pt x="39" y="187"/>
                  </a:lnTo>
                  <a:lnTo>
                    <a:pt x="39" y="207"/>
                  </a:lnTo>
                  <a:lnTo>
                    <a:pt x="39" y="229"/>
                  </a:lnTo>
                  <a:lnTo>
                    <a:pt x="41" y="250"/>
                  </a:lnTo>
                  <a:lnTo>
                    <a:pt x="46" y="2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1148"/>
            <p:cNvSpPr>
              <a:spLocks/>
            </p:cNvSpPr>
            <p:nvPr/>
          </p:nvSpPr>
          <p:spPr bwMode="auto">
            <a:xfrm>
              <a:off x="3199" y="2299"/>
              <a:ext cx="322" cy="597"/>
            </a:xfrm>
            <a:custGeom>
              <a:avLst/>
              <a:gdLst/>
              <a:ahLst/>
              <a:cxnLst>
                <a:cxn ang="0">
                  <a:pos x="128" y="427"/>
                </a:cxn>
                <a:cxn ang="0">
                  <a:pos x="156" y="374"/>
                </a:cxn>
                <a:cxn ang="0">
                  <a:pos x="185" y="313"/>
                </a:cxn>
                <a:cxn ang="0">
                  <a:pos x="211" y="252"/>
                </a:cxn>
                <a:cxn ang="0">
                  <a:pos x="227" y="197"/>
                </a:cxn>
                <a:cxn ang="0">
                  <a:pos x="229" y="174"/>
                </a:cxn>
                <a:cxn ang="0">
                  <a:pos x="234" y="133"/>
                </a:cxn>
                <a:cxn ang="0">
                  <a:pos x="237" y="94"/>
                </a:cxn>
                <a:cxn ang="0">
                  <a:pos x="246" y="57"/>
                </a:cxn>
                <a:cxn ang="0">
                  <a:pos x="261" y="25"/>
                </a:cxn>
                <a:cxn ang="0">
                  <a:pos x="282" y="0"/>
                </a:cxn>
                <a:cxn ang="0">
                  <a:pos x="282" y="2"/>
                </a:cxn>
                <a:cxn ang="0">
                  <a:pos x="287" y="16"/>
                </a:cxn>
                <a:cxn ang="0">
                  <a:pos x="292" y="41"/>
                </a:cxn>
                <a:cxn ang="0">
                  <a:pos x="301" y="73"/>
                </a:cxn>
                <a:cxn ang="0">
                  <a:pos x="307" y="98"/>
                </a:cxn>
                <a:cxn ang="0">
                  <a:pos x="312" y="107"/>
                </a:cxn>
                <a:cxn ang="0">
                  <a:pos x="315" y="126"/>
                </a:cxn>
                <a:cxn ang="0">
                  <a:pos x="320" y="153"/>
                </a:cxn>
                <a:cxn ang="0">
                  <a:pos x="317" y="181"/>
                </a:cxn>
                <a:cxn ang="0">
                  <a:pos x="313" y="208"/>
                </a:cxn>
                <a:cxn ang="0">
                  <a:pos x="307" y="229"/>
                </a:cxn>
                <a:cxn ang="0">
                  <a:pos x="303" y="241"/>
                </a:cxn>
                <a:cxn ang="0">
                  <a:pos x="287" y="282"/>
                </a:cxn>
                <a:cxn ang="0">
                  <a:pos x="259" y="334"/>
                </a:cxn>
                <a:cxn ang="0">
                  <a:pos x="229" y="387"/>
                </a:cxn>
                <a:cxn ang="0">
                  <a:pos x="195" y="433"/>
                </a:cxn>
                <a:cxn ang="0">
                  <a:pos x="181" y="450"/>
                </a:cxn>
                <a:cxn ang="0">
                  <a:pos x="149" y="479"/>
                </a:cxn>
                <a:cxn ang="0">
                  <a:pos x="112" y="513"/>
                </a:cxn>
                <a:cxn ang="0">
                  <a:pos x="71" y="547"/>
                </a:cxn>
                <a:cxn ang="0">
                  <a:pos x="34" y="575"/>
                </a:cxn>
                <a:cxn ang="0">
                  <a:pos x="0" y="596"/>
                </a:cxn>
              </a:cxnLst>
              <a:rect l="0" t="0" r="r" b="b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  <a:lnTo>
                    <a:pt x="115" y="44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1149"/>
            <p:cNvSpPr>
              <a:spLocks/>
            </p:cNvSpPr>
            <p:nvPr/>
          </p:nvSpPr>
          <p:spPr bwMode="auto">
            <a:xfrm>
              <a:off x="3199" y="2299"/>
              <a:ext cx="322" cy="597"/>
            </a:xfrm>
            <a:custGeom>
              <a:avLst/>
              <a:gdLst/>
              <a:ahLst/>
              <a:cxnLst>
                <a:cxn ang="0">
                  <a:pos x="128" y="427"/>
                </a:cxn>
                <a:cxn ang="0">
                  <a:pos x="156" y="374"/>
                </a:cxn>
                <a:cxn ang="0">
                  <a:pos x="185" y="313"/>
                </a:cxn>
                <a:cxn ang="0">
                  <a:pos x="211" y="252"/>
                </a:cxn>
                <a:cxn ang="0">
                  <a:pos x="227" y="197"/>
                </a:cxn>
                <a:cxn ang="0">
                  <a:pos x="229" y="174"/>
                </a:cxn>
                <a:cxn ang="0">
                  <a:pos x="234" y="133"/>
                </a:cxn>
                <a:cxn ang="0">
                  <a:pos x="237" y="94"/>
                </a:cxn>
                <a:cxn ang="0">
                  <a:pos x="246" y="57"/>
                </a:cxn>
                <a:cxn ang="0">
                  <a:pos x="261" y="25"/>
                </a:cxn>
                <a:cxn ang="0">
                  <a:pos x="282" y="0"/>
                </a:cxn>
                <a:cxn ang="0">
                  <a:pos x="282" y="2"/>
                </a:cxn>
                <a:cxn ang="0">
                  <a:pos x="287" y="16"/>
                </a:cxn>
                <a:cxn ang="0">
                  <a:pos x="292" y="41"/>
                </a:cxn>
                <a:cxn ang="0">
                  <a:pos x="301" y="73"/>
                </a:cxn>
                <a:cxn ang="0">
                  <a:pos x="307" y="98"/>
                </a:cxn>
                <a:cxn ang="0">
                  <a:pos x="312" y="107"/>
                </a:cxn>
                <a:cxn ang="0">
                  <a:pos x="315" y="126"/>
                </a:cxn>
                <a:cxn ang="0">
                  <a:pos x="320" y="153"/>
                </a:cxn>
                <a:cxn ang="0">
                  <a:pos x="317" y="181"/>
                </a:cxn>
                <a:cxn ang="0">
                  <a:pos x="313" y="208"/>
                </a:cxn>
                <a:cxn ang="0">
                  <a:pos x="307" y="229"/>
                </a:cxn>
                <a:cxn ang="0">
                  <a:pos x="303" y="241"/>
                </a:cxn>
                <a:cxn ang="0">
                  <a:pos x="287" y="282"/>
                </a:cxn>
                <a:cxn ang="0">
                  <a:pos x="259" y="334"/>
                </a:cxn>
                <a:cxn ang="0">
                  <a:pos x="229" y="387"/>
                </a:cxn>
                <a:cxn ang="0">
                  <a:pos x="195" y="433"/>
                </a:cxn>
                <a:cxn ang="0">
                  <a:pos x="181" y="450"/>
                </a:cxn>
                <a:cxn ang="0">
                  <a:pos x="149" y="479"/>
                </a:cxn>
                <a:cxn ang="0">
                  <a:pos x="112" y="513"/>
                </a:cxn>
                <a:cxn ang="0">
                  <a:pos x="71" y="547"/>
                </a:cxn>
                <a:cxn ang="0">
                  <a:pos x="34" y="575"/>
                </a:cxn>
                <a:cxn ang="0">
                  <a:pos x="0" y="596"/>
                </a:cxn>
              </a:cxnLst>
              <a:rect l="0" t="0" r="r" b="b"/>
              <a:pathLst>
                <a:path w="321" h="597">
                  <a:moveTo>
                    <a:pt x="115" y="446"/>
                  </a:moveTo>
                  <a:lnTo>
                    <a:pt x="128" y="427"/>
                  </a:lnTo>
                  <a:lnTo>
                    <a:pt x="140" y="402"/>
                  </a:lnTo>
                  <a:lnTo>
                    <a:pt x="156" y="374"/>
                  </a:lnTo>
                  <a:lnTo>
                    <a:pt x="170" y="345"/>
                  </a:lnTo>
                  <a:lnTo>
                    <a:pt x="185" y="313"/>
                  </a:lnTo>
                  <a:lnTo>
                    <a:pt x="197" y="282"/>
                  </a:lnTo>
                  <a:lnTo>
                    <a:pt x="211" y="252"/>
                  </a:lnTo>
                  <a:lnTo>
                    <a:pt x="221" y="223"/>
                  </a:lnTo>
                  <a:lnTo>
                    <a:pt x="227" y="197"/>
                  </a:lnTo>
                  <a:lnTo>
                    <a:pt x="229" y="174"/>
                  </a:lnTo>
                  <a:lnTo>
                    <a:pt x="229" y="174"/>
                  </a:lnTo>
                  <a:lnTo>
                    <a:pt x="232" y="153"/>
                  </a:lnTo>
                  <a:lnTo>
                    <a:pt x="234" y="133"/>
                  </a:lnTo>
                  <a:lnTo>
                    <a:pt x="234" y="113"/>
                  </a:lnTo>
                  <a:lnTo>
                    <a:pt x="237" y="94"/>
                  </a:lnTo>
                  <a:lnTo>
                    <a:pt x="239" y="75"/>
                  </a:lnTo>
                  <a:lnTo>
                    <a:pt x="246" y="57"/>
                  </a:lnTo>
                  <a:lnTo>
                    <a:pt x="252" y="39"/>
                  </a:lnTo>
                  <a:lnTo>
                    <a:pt x="261" y="25"/>
                  </a:lnTo>
                  <a:lnTo>
                    <a:pt x="269" y="13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82" y="2"/>
                  </a:lnTo>
                  <a:lnTo>
                    <a:pt x="284" y="8"/>
                  </a:lnTo>
                  <a:lnTo>
                    <a:pt x="287" y="16"/>
                  </a:lnTo>
                  <a:lnTo>
                    <a:pt x="290" y="29"/>
                  </a:lnTo>
                  <a:lnTo>
                    <a:pt x="292" y="41"/>
                  </a:lnTo>
                  <a:lnTo>
                    <a:pt x="296" y="59"/>
                  </a:lnTo>
                  <a:lnTo>
                    <a:pt x="301" y="73"/>
                  </a:lnTo>
                  <a:lnTo>
                    <a:pt x="305" y="86"/>
                  </a:lnTo>
                  <a:lnTo>
                    <a:pt x="307" y="98"/>
                  </a:lnTo>
                  <a:lnTo>
                    <a:pt x="312" y="107"/>
                  </a:lnTo>
                  <a:lnTo>
                    <a:pt x="312" y="107"/>
                  </a:lnTo>
                  <a:lnTo>
                    <a:pt x="315" y="115"/>
                  </a:lnTo>
                  <a:lnTo>
                    <a:pt x="315" y="126"/>
                  </a:lnTo>
                  <a:lnTo>
                    <a:pt x="317" y="138"/>
                  </a:lnTo>
                  <a:lnTo>
                    <a:pt x="320" y="153"/>
                  </a:lnTo>
                  <a:lnTo>
                    <a:pt x="317" y="166"/>
                  </a:lnTo>
                  <a:lnTo>
                    <a:pt x="317" y="181"/>
                  </a:lnTo>
                  <a:lnTo>
                    <a:pt x="315" y="195"/>
                  </a:lnTo>
                  <a:lnTo>
                    <a:pt x="313" y="208"/>
                  </a:lnTo>
                  <a:lnTo>
                    <a:pt x="312" y="218"/>
                  </a:lnTo>
                  <a:lnTo>
                    <a:pt x="307" y="229"/>
                  </a:lnTo>
                  <a:lnTo>
                    <a:pt x="307" y="229"/>
                  </a:lnTo>
                  <a:lnTo>
                    <a:pt x="303" y="241"/>
                  </a:lnTo>
                  <a:lnTo>
                    <a:pt x="294" y="260"/>
                  </a:lnTo>
                  <a:lnTo>
                    <a:pt x="287" y="282"/>
                  </a:lnTo>
                  <a:lnTo>
                    <a:pt x="273" y="306"/>
                  </a:lnTo>
                  <a:lnTo>
                    <a:pt x="259" y="334"/>
                  </a:lnTo>
                  <a:lnTo>
                    <a:pt x="244" y="361"/>
                  </a:lnTo>
                  <a:lnTo>
                    <a:pt x="229" y="387"/>
                  </a:lnTo>
                  <a:lnTo>
                    <a:pt x="212" y="412"/>
                  </a:lnTo>
                  <a:lnTo>
                    <a:pt x="195" y="433"/>
                  </a:lnTo>
                  <a:lnTo>
                    <a:pt x="181" y="450"/>
                  </a:lnTo>
                  <a:lnTo>
                    <a:pt x="181" y="450"/>
                  </a:lnTo>
                  <a:lnTo>
                    <a:pt x="166" y="462"/>
                  </a:lnTo>
                  <a:lnTo>
                    <a:pt x="149" y="479"/>
                  </a:lnTo>
                  <a:lnTo>
                    <a:pt x="130" y="497"/>
                  </a:lnTo>
                  <a:lnTo>
                    <a:pt x="112" y="513"/>
                  </a:lnTo>
                  <a:lnTo>
                    <a:pt x="92" y="530"/>
                  </a:lnTo>
                  <a:lnTo>
                    <a:pt x="71" y="547"/>
                  </a:lnTo>
                  <a:lnTo>
                    <a:pt x="52" y="561"/>
                  </a:lnTo>
                  <a:lnTo>
                    <a:pt x="34" y="575"/>
                  </a:lnTo>
                  <a:lnTo>
                    <a:pt x="16" y="587"/>
                  </a:lnTo>
                  <a:lnTo>
                    <a:pt x="0" y="59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1150"/>
            <p:cNvSpPr>
              <a:spLocks/>
            </p:cNvSpPr>
            <p:nvPr/>
          </p:nvSpPr>
          <p:spPr bwMode="auto">
            <a:xfrm>
              <a:off x="3150" y="2443"/>
              <a:ext cx="277" cy="482"/>
            </a:xfrm>
            <a:custGeom>
              <a:avLst/>
              <a:gdLst/>
              <a:ahLst/>
              <a:cxnLst>
                <a:cxn ang="0">
                  <a:pos x="34" y="399"/>
                </a:cxn>
                <a:cxn ang="0">
                  <a:pos x="43" y="384"/>
                </a:cxn>
                <a:cxn ang="0">
                  <a:pos x="59" y="361"/>
                </a:cxn>
                <a:cxn ang="0">
                  <a:pos x="73" y="333"/>
                </a:cxn>
                <a:cxn ang="0">
                  <a:pos x="90" y="300"/>
                </a:cxn>
                <a:cxn ang="0">
                  <a:pos x="107" y="266"/>
                </a:cxn>
                <a:cxn ang="0">
                  <a:pos x="122" y="233"/>
                </a:cxn>
                <a:cxn ang="0">
                  <a:pos x="139" y="199"/>
                </a:cxn>
                <a:cxn ang="0">
                  <a:pos x="153" y="170"/>
                </a:cxn>
                <a:cxn ang="0">
                  <a:pos x="168" y="147"/>
                </a:cxn>
                <a:cxn ang="0">
                  <a:pos x="179" y="130"/>
                </a:cxn>
                <a:cxn ang="0">
                  <a:pos x="179" y="130"/>
                </a:cxn>
                <a:cxn ang="0">
                  <a:pos x="190" y="115"/>
                </a:cxn>
                <a:cxn ang="0">
                  <a:pos x="200" y="101"/>
                </a:cxn>
                <a:cxn ang="0">
                  <a:pos x="211" y="86"/>
                </a:cxn>
                <a:cxn ang="0">
                  <a:pos x="221" y="73"/>
                </a:cxn>
                <a:cxn ang="0">
                  <a:pos x="232" y="59"/>
                </a:cxn>
                <a:cxn ang="0">
                  <a:pos x="244" y="43"/>
                </a:cxn>
                <a:cxn ang="0">
                  <a:pos x="252" y="31"/>
                </a:cxn>
                <a:cxn ang="0">
                  <a:pos x="261" y="18"/>
                </a:cxn>
                <a:cxn ang="0">
                  <a:pos x="269" y="8"/>
                </a:cxn>
                <a:cxn ang="0">
                  <a:pos x="276" y="0"/>
                </a:cxn>
                <a:cxn ang="0">
                  <a:pos x="276" y="0"/>
                </a:cxn>
                <a:cxn ang="0">
                  <a:pos x="276" y="2"/>
                </a:cxn>
                <a:cxn ang="0">
                  <a:pos x="276" y="13"/>
                </a:cxn>
                <a:cxn ang="0">
                  <a:pos x="276" y="27"/>
                </a:cxn>
                <a:cxn ang="0">
                  <a:pos x="273" y="43"/>
                </a:cxn>
                <a:cxn ang="0">
                  <a:pos x="273" y="64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7"/>
                </a:cxn>
                <a:cxn ang="0">
                  <a:pos x="261" y="158"/>
                </a:cxn>
                <a:cxn ang="0">
                  <a:pos x="252" y="176"/>
                </a:cxn>
                <a:cxn ang="0">
                  <a:pos x="252" y="176"/>
                </a:cxn>
                <a:cxn ang="0">
                  <a:pos x="244" y="197"/>
                </a:cxn>
                <a:cxn ang="0">
                  <a:pos x="236" y="218"/>
                </a:cxn>
                <a:cxn ang="0">
                  <a:pos x="223" y="239"/>
                </a:cxn>
                <a:cxn ang="0">
                  <a:pos x="213" y="262"/>
                </a:cxn>
                <a:cxn ang="0">
                  <a:pos x="200" y="285"/>
                </a:cxn>
                <a:cxn ang="0">
                  <a:pos x="188" y="308"/>
                </a:cxn>
                <a:cxn ang="0">
                  <a:pos x="174" y="328"/>
                </a:cxn>
                <a:cxn ang="0">
                  <a:pos x="162" y="347"/>
                </a:cxn>
                <a:cxn ang="0">
                  <a:pos x="149" y="361"/>
                </a:cxn>
                <a:cxn ang="0">
                  <a:pos x="137" y="374"/>
                </a:cxn>
                <a:cxn ang="0">
                  <a:pos x="137" y="374"/>
                </a:cxn>
                <a:cxn ang="0">
                  <a:pos x="126" y="384"/>
                </a:cxn>
                <a:cxn ang="0">
                  <a:pos x="112" y="397"/>
                </a:cxn>
                <a:cxn ang="0">
                  <a:pos x="98" y="407"/>
                </a:cxn>
                <a:cxn ang="0">
                  <a:pos x="84" y="420"/>
                </a:cxn>
                <a:cxn ang="0">
                  <a:pos x="69" y="432"/>
                </a:cxn>
                <a:cxn ang="0">
                  <a:pos x="54" y="443"/>
                </a:cxn>
                <a:cxn ang="0">
                  <a:pos x="39" y="455"/>
                </a:cxn>
                <a:cxn ang="0">
                  <a:pos x="25" y="466"/>
                </a:cxn>
                <a:cxn ang="0">
                  <a:pos x="13" y="475"/>
                </a:cxn>
                <a:cxn ang="0">
                  <a:pos x="0" y="481"/>
                </a:cxn>
                <a:cxn ang="0">
                  <a:pos x="34" y="399"/>
                </a:cxn>
              </a:cxnLst>
              <a:rect l="0" t="0" r="r" b="b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  <a:lnTo>
                    <a:pt x="34" y="399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1151"/>
            <p:cNvSpPr>
              <a:spLocks/>
            </p:cNvSpPr>
            <p:nvPr/>
          </p:nvSpPr>
          <p:spPr bwMode="auto">
            <a:xfrm>
              <a:off x="3150" y="2443"/>
              <a:ext cx="277" cy="482"/>
            </a:xfrm>
            <a:custGeom>
              <a:avLst/>
              <a:gdLst/>
              <a:ahLst/>
              <a:cxnLst>
                <a:cxn ang="0">
                  <a:pos x="34" y="399"/>
                </a:cxn>
                <a:cxn ang="0">
                  <a:pos x="43" y="384"/>
                </a:cxn>
                <a:cxn ang="0">
                  <a:pos x="59" y="361"/>
                </a:cxn>
                <a:cxn ang="0">
                  <a:pos x="73" y="333"/>
                </a:cxn>
                <a:cxn ang="0">
                  <a:pos x="90" y="300"/>
                </a:cxn>
                <a:cxn ang="0">
                  <a:pos x="107" y="266"/>
                </a:cxn>
                <a:cxn ang="0">
                  <a:pos x="122" y="233"/>
                </a:cxn>
                <a:cxn ang="0">
                  <a:pos x="139" y="199"/>
                </a:cxn>
                <a:cxn ang="0">
                  <a:pos x="153" y="170"/>
                </a:cxn>
                <a:cxn ang="0">
                  <a:pos x="168" y="147"/>
                </a:cxn>
                <a:cxn ang="0">
                  <a:pos x="179" y="130"/>
                </a:cxn>
                <a:cxn ang="0">
                  <a:pos x="179" y="130"/>
                </a:cxn>
                <a:cxn ang="0">
                  <a:pos x="190" y="115"/>
                </a:cxn>
                <a:cxn ang="0">
                  <a:pos x="200" y="101"/>
                </a:cxn>
                <a:cxn ang="0">
                  <a:pos x="211" y="86"/>
                </a:cxn>
                <a:cxn ang="0">
                  <a:pos x="221" y="73"/>
                </a:cxn>
                <a:cxn ang="0">
                  <a:pos x="232" y="59"/>
                </a:cxn>
                <a:cxn ang="0">
                  <a:pos x="244" y="43"/>
                </a:cxn>
                <a:cxn ang="0">
                  <a:pos x="252" y="31"/>
                </a:cxn>
                <a:cxn ang="0">
                  <a:pos x="261" y="18"/>
                </a:cxn>
                <a:cxn ang="0">
                  <a:pos x="269" y="8"/>
                </a:cxn>
                <a:cxn ang="0">
                  <a:pos x="276" y="0"/>
                </a:cxn>
                <a:cxn ang="0">
                  <a:pos x="276" y="0"/>
                </a:cxn>
                <a:cxn ang="0">
                  <a:pos x="276" y="2"/>
                </a:cxn>
                <a:cxn ang="0">
                  <a:pos x="276" y="13"/>
                </a:cxn>
                <a:cxn ang="0">
                  <a:pos x="276" y="27"/>
                </a:cxn>
                <a:cxn ang="0">
                  <a:pos x="273" y="43"/>
                </a:cxn>
                <a:cxn ang="0">
                  <a:pos x="273" y="64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7"/>
                </a:cxn>
                <a:cxn ang="0">
                  <a:pos x="261" y="158"/>
                </a:cxn>
                <a:cxn ang="0">
                  <a:pos x="252" y="176"/>
                </a:cxn>
                <a:cxn ang="0">
                  <a:pos x="252" y="176"/>
                </a:cxn>
                <a:cxn ang="0">
                  <a:pos x="244" y="197"/>
                </a:cxn>
                <a:cxn ang="0">
                  <a:pos x="236" y="218"/>
                </a:cxn>
                <a:cxn ang="0">
                  <a:pos x="223" y="239"/>
                </a:cxn>
                <a:cxn ang="0">
                  <a:pos x="213" y="262"/>
                </a:cxn>
                <a:cxn ang="0">
                  <a:pos x="200" y="285"/>
                </a:cxn>
                <a:cxn ang="0">
                  <a:pos x="188" y="308"/>
                </a:cxn>
                <a:cxn ang="0">
                  <a:pos x="174" y="328"/>
                </a:cxn>
                <a:cxn ang="0">
                  <a:pos x="162" y="347"/>
                </a:cxn>
                <a:cxn ang="0">
                  <a:pos x="149" y="361"/>
                </a:cxn>
                <a:cxn ang="0">
                  <a:pos x="137" y="374"/>
                </a:cxn>
                <a:cxn ang="0">
                  <a:pos x="137" y="374"/>
                </a:cxn>
                <a:cxn ang="0">
                  <a:pos x="126" y="384"/>
                </a:cxn>
                <a:cxn ang="0">
                  <a:pos x="112" y="397"/>
                </a:cxn>
                <a:cxn ang="0">
                  <a:pos x="98" y="407"/>
                </a:cxn>
                <a:cxn ang="0">
                  <a:pos x="84" y="420"/>
                </a:cxn>
                <a:cxn ang="0">
                  <a:pos x="69" y="432"/>
                </a:cxn>
                <a:cxn ang="0">
                  <a:pos x="54" y="443"/>
                </a:cxn>
                <a:cxn ang="0">
                  <a:pos x="39" y="455"/>
                </a:cxn>
                <a:cxn ang="0">
                  <a:pos x="25" y="466"/>
                </a:cxn>
                <a:cxn ang="0">
                  <a:pos x="13" y="475"/>
                </a:cxn>
                <a:cxn ang="0">
                  <a:pos x="0" y="481"/>
                </a:cxn>
              </a:cxnLst>
              <a:rect l="0" t="0" r="r" b="b"/>
              <a:pathLst>
                <a:path w="277" h="482">
                  <a:moveTo>
                    <a:pt x="34" y="399"/>
                  </a:moveTo>
                  <a:lnTo>
                    <a:pt x="43" y="384"/>
                  </a:lnTo>
                  <a:lnTo>
                    <a:pt x="59" y="361"/>
                  </a:lnTo>
                  <a:lnTo>
                    <a:pt x="73" y="333"/>
                  </a:lnTo>
                  <a:lnTo>
                    <a:pt x="90" y="300"/>
                  </a:lnTo>
                  <a:lnTo>
                    <a:pt x="107" y="266"/>
                  </a:lnTo>
                  <a:lnTo>
                    <a:pt x="122" y="233"/>
                  </a:lnTo>
                  <a:lnTo>
                    <a:pt x="139" y="199"/>
                  </a:lnTo>
                  <a:lnTo>
                    <a:pt x="153" y="170"/>
                  </a:lnTo>
                  <a:lnTo>
                    <a:pt x="168" y="147"/>
                  </a:lnTo>
                  <a:lnTo>
                    <a:pt x="179" y="130"/>
                  </a:lnTo>
                  <a:lnTo>
                    <a:pt x="179" y="130"/>
                  </a:lnTo>
                  <a:lnTo>
                    <a:pt x="190" y="115"/>
                  </a:lnTo>
                  <a:lnTo>
                    <a:pt x="200" y="101"/>
                  </a:lnTo>
                  <a:lnTo>
                    <a:pt x="211" y="86"/>
                  </a:lnTo>
                  <a:lnTo>
                    <a:pt x="221" y="73"/>
                  </a:lnTo>
                  <a:lnTo>
                    <a:pt x="232" y="59"/>
                  </a:lnTo>
                  <a:lnTo>
                    <a:pt x="244" y="43"/>
                  </a:lnTo>
                  <a:lnTo>
                    <a:pt x="252" y="31"/>
                  </a:lnTo>
                  <a:lnTo>
                    <a:pt x="261" y="18"/>
                  </a:lnTo>
                  <a:lnTo>
                    <a:pt x="269" y="8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6" y="2"/>
                  </a:lnTo>
                  <a:lnTo>
                    <a:pt x="276" y="13"/>
                  </a:lnTo>
                  <a:lnTo>
                    <a:pt x="276" y="27"/>
                  </a:lnTo>
                  <a:lnTo>
                    <a:pt x="273" y="43"/>
                  </a:lnTo>
                  <a:lnTo>
                    <a:pt x="273" y="64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7"/>
                  </a:lnTo>
                  <a:lnTo>
                    <a:pt x="261" y="158"/>
                  </a:lnTo>
                  <a:lnTo>
                    <a:pt x="252" y="176"/>
                  </a:lnTo>
                  <a:lnTo>
                    <a:pt x="252" y="176"/>
                  </a:lnTo>
                  <a:lnTo>
                    <a:pt x="244" y="197"/>
                  </a:lnTo>
                  <a:lnTo>
                    <a:pt x="236" y="218"/>
                  </a:lnTo>
                  <a:lnTo>
                    <a:pt x="223" y="239"/>
                  </a:lnTo>
                  <a:lnTo>
                    <a:pt x="213" y="262"/>
                  </a:lnTo>
                  <a:lnTo>
                    <a:pt x="200" y="285"/>
                  </a:lnTo>
                  <a:lnTo>
                    <a:pt x="188" y="308"/>
                  </a:lnTo>
                  <a:lnTo>
                    <a:pt x="174" y="328"/>
                  </a:lnTo>
                  <a:lnTo>
                    <a:pt x="162" y="347"/>
                  </a:lnTo>
                  <a:lnTo>
                    <a:pt x="149" y="361"/>
                  </a:lnTo>
                  <a:lnTo>
                    <a:pt x="137" y="374"/>
                  </a:lnTo>
                  <a:lnTo>
                    <a:pt x="137" y="374"/>
                  </a:lnTo>
                  <a:lnTo>
                    <a:pt x="126" y="384"/>
                  </a:lnTo>
                  <a:lnTo>
                    <a:pt x="112" y="397"/>
                  </a:lnTo>
                  <a:lnTo>
                    <a:pt x="98" y="407"/>
                  </a:lnTo>
                  <a:lnTo>
                    <a:pt x="84" y="420"/>
                  </a:lnTo>
                  <a:lnTo>
                    <a:pt x="69" y="432"/>
                  </a:lnTo>
                  <a:lnTo>
                    <a:pt x="54" y="443"/>
                  </a:lnTo>
                  <a:lnTo>
                    <a:pt x="39" y="455"/>
                  </a:lnTo>
                  <a:lnTo>
                    <a:pt x="25" y="466"/>
                  </a:lnTo>
                  <a:lnTo>
                    <a:pt x="13" y="475"/>
                  </a:lnTo>
                  <a:lnTo>
                    <a:pt x="0" y="481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1152"/>
            <p:cNvSpPr>
              <a:spLocks/>
            </p:cNvSpPr>
            <p:nvPr/>
          </p:nvSpPr>
          <p:spPr bwMode="auto">
            <a:xfrm>
              <a:off x="3137" y="2402"/>
              <a:ext cx="274" cy="483"/>
            </a:xfrm>
            <a:custGeom>
              <a:avLst/>
              <a:gdLst/>
              <a:ahLst/>
              <a:cxnLst>
                <a:cxn ang="0">
                  <a:pos x="33" y="401"/>
                </a:cxn>
                <a:cxn ang="0">
                  <a:pos x="44" y="385"/>
                </a:cxn>
                <a:cxn ang="0">
                  <a:pos x="56" y="364"/>
                </a:cxn>
                <a:cxn ang="0">
                  <a:pos x="73" y="334"/>
                </a:cxn>
                <a:cxn ang="0">
                  <a:pos x="88" y="302"/>
                </a:cxn>
                <a:cxn ang="0">
                  <a:pos x="105" y="269"/>
                </a:cxn>
                <a:cxn ang="0">
                  <a:pos x="122" y="233"/>
                </a:cxn>
                <a:cxn ang="0">
                  <a:pos x="136" y="200"/>
                </a:cxn>
                <a:cxn ang="0">
                  <a:pos x="154" y="170"/>
                </a:cxn>
                <a:cxn ang="0">
                  <a:pos x="166" y="147"/>
                </a:cxn>
                <a:cxn ang="0">
                  <a:pos x="177" y="130"/>
                </a:cxn>
                <a:cxn ang="0">
                  <a:pos x="177" y="130"/>
                </a:cxn>
                <a:cxn ang="0">
                  <a:pos x="187" y="115"/>
                </a:cxn>
                <a:cxn ang="0">
                  <a:pos x="198" y="101"/>
                </a:cxn>
                <a:cxn ang="0">
                  <a:pos x="210" y="88"/>
                </a:cxn>
                <a:cxn ang="0">
                  <a:pos x="221" y="73"/>
                </a:cxn>
                <a:cxn ang="0">
                  <a:pos x="231" y="58"/>
                </a:cxn>
                <a:cxn ang="0">
                  <a:pos x="242" y="46"/>
                </a:cxn>
                <a:cxn ang="0">
                  <a:pos x="253" y="31"/>
                </a:cxn>
                <a:cxn ang="0">
                  <a:pos x="260" y="18"/>
                </a:cxn>
                <a:cxn ang="0">
                  <a:pos x="267" y="8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2"/>
                </a:cxn>
                <a:cxn ang="0">
                  <a:pos x="274" y="12"/>
                </a:cxn>
                <a:cxn ang="0">
                  <a:pos x="274" y="27"/>
                </a:cxn>
                <a:cxn ang="0">
                  <a:pos x="274" y="46"/>
                </a:cxn>
                <a:cxn ang="0">
                  <a:pos x="274" y="67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6"/>
                </a:cxn>
                <a:cxn ang="0">
                  <a:pos x="258" y="157"/>
                </a:cxn>
                <a:cxn ang="0">
                  <a:pos x="253" y="179"/>
                </a:cxn>
                <a:cxn ang="0">
                  <a:pos x="253" y="179"/>
                </a:cxn>
                <a:cxn ang="0">
                  <a:pos x="244" y="198"/>
                </a:cxn>
                <a:cxn ang="0">
                  <a:pos x="233" y="218"/>
                </a:cxn>
                <a:cxn ang="0">
                  <a:pos x="223" y="239"/>
                </a:cxn>
                <a:cxn ang="0">
                  <a:pos x="210" y="262"/>
                </a:cxn>
                <a:cxn ang="0">
                  <a:pos x="198" y="286"/>
                </a:cxn>
                <a:cxn ang="0">
                  <a:pos x="184" y="309"/>
                </a:cxn>
                <a:cxn ang="0">
                  <a:pos x="172" y="327"/>
                </a:cxn>
                <a:cxn ang="0">
                  <a:pos x="159" y="347"/>
                </a:cxn>
                <a:cxn ang="0">
                  <a:pos x="147" y="364"/>
                </a:cxn>
                <a:cxn ang="0">
                  <a:pos x="136" y="376"/>
                </a:cxn>
                <a:cxn ang="0">
                  <a:pos x="136" y="376"/>
                </a:cxn>
                <a:cxn ang="0">
                  <a:pos x="124" y="385"/>
                </a:cxn>
                <a:cxn ang="0">
                  <a:pos x="111" y="398"/>
                </a:cxn>
                <a:cxn ang="0">
                  <a:pos x="99" y="410"/>
                </a:cxn>
                <a:cxn ang="0">
                  <a:pos x="81" y="421"/>
                </a:cxn>
                <a:cxn ang="0">
                  <a:pos x="67" y="433"/>
                </a:cxn>
                <a:cxn ang="0">
                  <a:pos x="52" y="444"/>
                </a:cxn>
                <a:cxn ang="0">
                  <a:pos x="37" y="456"/>
                </a:cxn>
                <a:cxn ang="0">
                  <a:pos x="25" y="467"/>
                </a:cxn>
                <a:cxn ang="0">
                  <a:pos x="9" y="475"/>
                </a:cxn>
                <a:cxn ang="0">
                  <a:pos x="0" y="484"/>
                </a:cxn>
                <a:cxn ang="0">
                  <a:pos x="33" y="401"/>
                </a:cxn>
              </a:cxnLst>
              <a:rect l="0" t="0" r="r" b="b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  <a:lnTo>
                    <a:pt x="33" y="40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1153"/>
            <p:cNvSpPr>
              <a:spLocks/>
            </p:cNvSpPr>
            <p:nvPr/>
          </p:nvSpPr>
          <p:spPr bwMode="auto">
            <a:xfrm>
              <a:off x="3137" y="2402"/>
              <a:ext cx="274" cy="483"/>
            </a:xfrm>
            <a:custGeom>
              <a:avLst/>
              <a:gdLst/>
              <a:ahLst/>
              <a:cxnLst>
                <a:cxn ang="0">
                  <a:pos x="33" y="401"/>
                </a:cxn>
                <a:cxn ang="0">
                  <a:pos x="44" y="385"/>
                </a:cxn>
                <a:cxn ang="0">
                  <a:pos x="56" y="364"/>
                </a:cxn>
                <a:cxn ang="0">
                  <a:pos x="73" y="334"/>
                </a:cxn>
                <a:cxn ang="0">
                  <a:pos x="88" y="302"/>
                </a:cxn>
                <a:cxn ang="0">
                  <a:pos x="105" y="269"/>
                </a:cxn>
                <a:cxn ang="0">
                  <a:pos x="122" y="233"/>
                </a:cxn>
                <a:cxn ang="0">
                  <a:pos x="136" y="200"/>
                </a:cxn>
                <a:cxn ang="0">
                  <a:pos x="154" y="170"/>
                </a:cxn>
                <a:cxn ang="0">
                  <a:pos x="166" y="147"/>
                </a:cxn>
                <a:cxn ang="0">
                  <a:pos x="177" y="130"/>
                </a:cxn>
                <a:cxn ang="0">
                  <a:pos x="177" y="130"/>
                </a:cxn>
                <a:cxn ang="0">
                  <a:pos x="187" y="115"/>
                </a:cxn>
                <a:cxn ang="0">
                  <a:pos x="198" y="101"/>
                </a:cxn>
                <a:cxn ang="0">
                  <a:pos x="210" y="88"/>
                </a:cxn>
                <a:cxn ang="0">
                  <a:pos x="221" y="73"/>
                </a:cxn>
                <a:cxn ang="0">
                  <a:pos x="231" y="58"/>
                </a:cxn>
                <a:cxn ang="0">
                  <a:pos x="242" y="46"/>
                </a:cxn>
                <a:cxn ang="0">
                  <a:pos x="253" y="31"/>
                </a:cxn>
                <a:cxn ang="0">
                  <a:pos x="260" y="18"/>
                </a:cxn>
                <a:cxn ang="0">
                  <a:pos x="267" y="8"/>
                </a:cxn>
                <a:cxn ang="0">
                  <a:pos x="274" y="0"/>
                </a:cxn>
                <a:cxn ang="0">
                  <a:pos x="274" y="0"/>
                </a:cxn>
                <a:cxn ang="0">
                  <a:pos x="274" y="2"/>
                </a:cxn>
                <a:cxn ang="0">
                  <a:pos x="274" y="12"/>
                </a:cxn>
                <a:cxn ang="0">
                  <a:pos x="274" y="27"/>
                </a:cxn>
                <a:cxn ang="0">
                  <a:pos x="274" y="46"/>
                </a:cxn>
                <a:cxn ang="0">
                  <a:pos x="274" y="67"/>
                </a:cxn>
                <a:cxn ang="0">
                  <a:pos x="271" y="88"/>
                </a:cxn>
                <a:cxn ang="0">
                  <a:pos x="269" y="113"/>
                </a:cxn>
                <a:cxn ang="0">
                  <a:pos x="265" y="136"/>
                </a:cxn>
                <a:cxn ang="0">
                  <a:pos x="258" y="157"/>
                </a:cxn>
                <a:cxn ang="0">
                  <a:pos x="253" y="179"/>
                </a:cxn>
                <a:cxn ang="0">
                  <a:pos x="253" y="179"/>
                </a:cxn>
                <a:cxn ang="0">
                  <a:pos x="244" y="198"/>
                </a:cxn>
                <a:cxn ang="0">
                  <a:pos x="233" y="218"/>
                </a:cxn>
                <a:cxn ang="0">
                  <a:pos x="223" y="239"/>
                </a:cxn>
                <a:cxn ang="0">
                  <a:pos x="210" y="262"/>
                </a:cxn>
                <a:cxn ang="0">
                  <a:pos x="198" y="286"/>
                </a:cxn>
                <a:cxn ang="0">
                  <a:pos x="184" y="309"/>
                </a:cxn>
                <a:cxn ang="0">
                  <a:pos x="172" y="327"/>
                </a:cxn>
                <a:cxn ang="0">
                  <a:pos x="159" y="347"/>
                </a:cxn>
                <a:cxn ang="0">
                  <a:pos x="147" y="364"/>
                </a:cxn>
                <a:cxn ang="0">
                  <a:pos x="136" y="376"/>
                </a:cxn>
                <a:cxn ang="0">
                  <a:pos x="136" y="376"/>
                </a:cxn>
                <a:cxn ang="0">
                  <a:pos x="124" y="385"/>
                </a:cxn>
                <a:cxn ang="0">
                  <a:pos x="111" y="398"/>
                </a:cxn>
                <a:cxn ang="0">
                  <a:pos x="99" y="410"/>
                </a:cxn>
                <a:cxn ang="0">
                  <a:pos x="81" y="421"/>
                </a:cxn>
                <a:cxn ang="0">
                  <a:pos x="67" y="433"/>
                </a:cxn>
                <a:cxn ang="0">
                  <a:pos x="52" y="444"/>
                </a:cxn>
                <a:cxn ang="0">
                  <a:pos x="37" y="456"/>
                </a:cxn>
                <a:cxn ang="0">
                  <a:pos x="25" y="467"/>
                </a:cxn>
                <a:cxn ang="0">
                  <a:pos x="9" y="475"/>
                </a:cxn>
                <a:cxn ang="0">
                  <a:pos x="0" y="484"/>
                </a:cxn>
              </a:cxnLst>
              <a:rect l="0" t="0" r="r" b="b"/>
              <a:pathLst>
                <a:path w="275" h="485">
                  <a:moveTo>
                    <a:pt x="33" y="401"/>
                  </a:moveTo>
                  <a:lnTo>
                    <a:pt x="44" y="385"/>
                  </a:lnTo>
                  <a:lnTo>
                    <a:pt x="56" y="364"/>
                  </a:lnTo>
                  <a:lnTo>
                    <a:pt x="73" y="334"/>
                  </a:lnTo>
                  <a:lnTo>
                    <a:pt x="88" y="302"/>
                  </a:lnTo>
                  <a:lnTo>
                    <a:pt x="105" y="269"/>
                  </a:lnTo>
                  <a:lnTo>
                    <a:pt x="122" y="233"/>
                  </a:lnTo>
                  <a:lnTo>
                    <a:pt x="136" y="200"/>
                  </a:lnTo>
                  <a:lnTo>
                    <a:pt x="154" y="170"/>
                  </a:lnTo>
                  <a:lnTo>
                    <a:pt x="166" y="147"/>
                  </a:lnTo>
                  <a:lnTo>
                    <a:pt x="177" y="130"/>
                  </a:lnTo>
                  <a:lnTo>
                    <a:pt x="177" y="130"/>
                  </a:lnTo>
                  <a:lnTo>
                    <a:pt x="187" y="115"/>
                  </a:lnTo>
                  <a:lnTo>
                    <a:pt x="198" y="101"/>
                  </a:lnTo>
                  <a:lnTo>
                    <a:pt x="210" y="88"/>
                  </a:lnTo>
                  <a:lnTo>
                    <a:pt x="221" y="73"/>
                  </a:lnTo>
                  <a:lnTo>
                    <a:pt x="231" y="58"/>
                  </a:lnTo>
                  <a:lnTo>
                    <a:pt x="242" y="46"/>
                  </a:lnTo>
                  <a:lnTo>
                    <a:pt x="253" y="31"/>
                  </a:lnTo>
                  <a:lnTo>
                    <a:pt x="260" y="18"/>
                  </a:lnTo>
                  <a:lnTo>
                    <a:pt x="267" y="8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12"/>
                  </a:lnTo>
                  <a:lnTo>
                    <a:pt x="274" y="27"/>
                  </a:lnTo>
                  <a:lnTo>
                    <a:pt x="274" y="46"/>
                  </a:lnTo>
                  <a:lnTo>
                    <a:pt x="274" y="67"/>
                  </a:lnTo>
                  <a:lnTo>
                    <a:pt x="271" y="88"/>
                  </a:lnTo>
                  <a:lnTo>
                    <a:pt x="269" y="113"/>
                  </a:lnTo>
                  <a:lnTo>
                    <a:pt x="265" y="136"/>
                  </a:lnTo>
                  <a:lnTo>
                    <a:pt x="258" y="157"/>
                  </a:lnTo>
                  <a:lnTo>
                    <a:pt x="253" y="179"/>
                  </a:lnTo>
                  <a:lnTo>
                    <a:pt x="253" y="179"/>
                  </a:lnTo>
                  <a:lnTo>
                    <a:pt x="244" y="198"/>
                  </a:lnTo>
                  <a:lnTo>
                    <a:pt x="233" y="218"/>
                  </a:lnTo>
                  <a:lnTo>
                    <a:pt x="223" y="239"/>
                  </a:lnTo>
                  <a:lnTo>
                    <a:pt x="210" y="262"/>
                  </a:lnTo>
                  <a:lnTo>
                    <a:pt x="198" y="286"/>
                  </a:lnTo>
                  <a:lnTo>
                    <a:pt x="184" y="309"/>
                  </a:lnTo>
                  <a:lnTo>
                    <a:pt x="172" y="327"/>
                  </a:lnTo>
                  <a:lnTo>
                    <a:pt x="159" y="347"/>
                  </a:lnTo>
                  <a:lnTo>
                    <a:pt x="147" y="364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24" y="385"/>
                  </a:lnTo>
                  <a:lnTo>
                    <a:pt x="111" y="398"/>
                  </a:lnTo>
                  <a:lnTo>
                    <a:pt x="99" y="410"/>
                  </a:lnTo>
                  <a:lnTo>
                    <a:pt x="81" y="421"/>
                  </a:lnTo>
                  <a:lnTo>
                    <a:pt x="67" y="433"/>
                  </a:lnTo>
                  <a:lnTo>
                    <a:pt x="52" y="444"/>
                  </a:lnTo>
                  <a:lnTo>
                    <a:pt x="37" y="456"/>
                  </a:lnTo>
                  <a:lnTo>
                    <a:pt x="25" y="467"/>
                  </a:lnTo>
                  <a:lnTo>
                    <a:pt x="9" y="475"/>
                  </a:lnTo>
                  <a:lnTo>
                    <a:pt x="0" y="48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1154"/>
            <p:cNvSpPr>
              <a:spLocks/>
            </p:cNvSpPr>
            <p:nvPr/>
          </p:nvSpPr>
          <p:spPr bwMode="auto">
            <a:xfrm>
              <a:off x="3065" y="2501"/>
              <a:ext cx="245" cy="450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12" y="351"/>
                </a:cxn>
                <a:cxn ang="0">
                  <a:pos x="29" y="339"/>
                </a:cxn>
                <a:cxn ang="0">
                  <a:pos x="46" y="324"/>
                </a:cxn>
                <a:cxn ang="0">
                  <a:pos x="62" y="307"/>
                </a:cxn>
                <a:cxn ang="0">
                  <a:pos x="81" y="288"/>
                </a:cxn>
                <a:cxn ang="0">
                  <a:pos x="98" y="269"/>
                </a:cxn>
                <a:cxn ang="0">
                  <a:pos x="117" y="248"/>
                </a:cxn>
                <a:cxn ang="0">
                  <a:pos x="131" y="229"/>
                </a:cxn>
                <a:cxn ang="0">
                  <a:pos x="144" y="210"/>
                </a:cxn>
                <a:cxn ang="0">
                  <a:pos x="157" y="192"/>
                </a:cxn>
                <a:cxn ang="0">
                  <a:pos x="157" y="192"/>
                </a:cxn>
                <a:cxn ang="0">
                  <a:pos x="165" y="172"/>
                </a:cxn>
                <a:cxn ang="0">
                  <a:pos x="174" y="153"/>
                </a:cxn>
                <a:cxn ang="0">
                  <a:pos x="182" y="132"/>
                </a:cxn>
                <a:cxn ang="0">
                  <a:pos x="191" y="114"/>
                </a:cxn>
                <a:cxn ang="0">
                  <a:pos x="197" y="93"/>
                </a:cxn>
                <a:cxn ang="0">
                  <a:pos x="204" y="73"/>
                </a:cxn>
                <a:cxn ang="0">
                  <a:pos x="207" y="54"/>
                </a:cxn>
                <a:cxn ang="0">
                  <a:pos x="211" y="34"/>
                </a:cxn>
                <a:cxn ang="0">
                  <a:pos x="214" y="17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4"/>
                </a:cxn>
                <a:cxn ang="0">
                  <a:pos x="220" y="13"/>
                </a:cxn>
                <a:cxn ang="0">
                  <a:pos x="225" y="25"/>
                </a:cxn>
                <a:cxn ang="0">
                  <a:pos x="229" y="42"/>
                </a:cxn>
                <a:cxn ang="0">
                  <a:pos x="235" y="59"/>
                </a:cxn>
                <a:cxn ang="0">
                  <a:pos x="239" y="80"/>
                </a:cxn>
                <a:cxn ang="0">
                  <a:pos x="243" y="101"/>
                </a:cxn>
                <a:cxn ang="0">
                  <a:pos x="246" y="121"/>
                </a:cxn>
                <a:cxn ang="0">
                  <a:pos x="243" y="143"/>
                </a:cxn>
                <a:cxn ang="0">
                  <a:pos x="241" y="160"/>
                </a:cxn>
                <a:cxn ang="0">
                  <a:pos x="241" y="160"/>
                </a:cxn>
                <a:cxn ang="0">
                  <a:pos x="235" y="179"/>
                </a:cxn>
                <a:cxn ang="0">
                  <a:pos x="229" y="197"/>
                </a:cxn>
                <a:cxn ang="0">
                  <a:pos x="220" y="218"/>
                </a:cxn>
                <a:cxn ang="0">
                  <a:pos x="207" y="240"/>
                </a:cxn>
                <a:cxn ang="0">
                  <a:pos x="197" y="261"/>
                </a:cxn>
                <a:cxn ang="0">
                  <a:pos x="184" y="282"/>
                </a:cxn>
                <a:cxn ang="0">
                  <a:pos x="170" y="303"/>
                </a:cxn>
                <a:cxn ang="0">
                  <a:pos x="157" y="319"/>
                </a:cxn>
                <a:cxn ang="0">
                  <a:pos x="144" y="337"/>
                </a:cxn>
                <a:cxn ang="0">
                  <a:pos x="130" y="351"/>
                </a:cxn>
                <a:cxn ang="0">
                  <a:pos x="130" y="351"/>
                </a:cxn>
                <a:cxn ang="0">
                  <a:pos x="117" y="362"/>
                </a:cxn>
                <a:cxn ang="0">
                  <a:pos x="103" y="374"/>
                </a:cxn>
                <a:cxn ang="0">
                  <a:pos x="90" y="387"/>
                </a:cxn>
                <a:cxn ang="0">
                  <a:pos x="75" y="397"/>
                </a:cxn>
                <a:cxn ang="0">
                  <a:pos x="60" y="408"/>
                </a:cxn>
                <a:cxn ang="0">
                  <a:pos x="48" y="418"/>
                </a:cxn>
                <a:cxn ang="0">
                  <a:pos x="35" y="427"/>
                </a:cxn>
                <a:cxn ang="0">
                  <a:pos x="25" y="436"/>
                </a:cxn>
                <a:cxn ang="0">
                  <a:pos x="14" y="441"/>
                </a:cxn>
                <a:cxn ang="0">
                  <a:pos x="4" y="446"/>
                </a:cxn>
                <a:cxn ang="0">
                  <a:pos x="0" y="362"/>
                </a:cxn>
              </a:cxnLst>
              <a:rect l="0" t="0" r="r" b="b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1155"/>
            <p:cNvSpPr>
              <a:spLocks/>
            </p:cNvSpPr>
            <p:nvPr/>
          </p:nvSpPr>
          <p:spPr bwMode="auto">
            <a:xfrm>
              <a:off x="3065" y="2501"/>
              <a:ext cx="245" cy="450"/>
            </a:xfrm>
            <a:custGeom>
              <a:avLst/>
              <a:gdLst/>
              <a:ahLst/>
              <a:cxnLst>
                <a:cxn ang="0">
                  <a:pos x="0" y="362"/>
                </a:cxn>
                <a:cxn ang="0">
                  <a:pos x="12" y="351"/>
                </a:cxn>
                <a:cxn ang="0">
                  <a:pos x="29" y="339"/>
                </a:cxn>
                <a:cxn ang="0">
                  <a:pos x="46" y="324"/>
                </a:cxn>
                <a:cxn ang="0">
                  <a:pos x="62" y="307"/>
                </a:cxn>
                <a:cxn ang="0">
                  <a:pos x="81" y="288"/>
                </a:cxn>
                <a:cxn ang="0">
                  <a:pos x="98" y="269"/>
                </a:cxn>
                <a:cxn ang="0">
                  <a:pos x="117" y="248"/>
                </a:cxn>
                <a:cxn ang="0">
                  <a:pos x="131" y="229"/>
                </a:cxn>
                <a:cxn ang="0">
                  <a:pos x="144" y="210"/>
                </a:cxn>
                <a:cxn ang="0">
                  <a:pos x="157" y="192"/>
                </a:cxn>
                <a:cxn ang="0">
                  <a:pos x="157" y="192"/>
                </a:cxn>
                <a:cxn ang="0">
                  <a:pos x="165" y="172"/>
                </a:cxn>
                <a:cxn ang="0">
                  <a:pos x="174" y="153"/>
                </a:cxn>
                <a:cxn ang="0">
                  <a:pos x="182" y="132"/>
                </a:cxn>
                <a:cxn ang="0">
                  <a:pos x="191" y="114"/>
                </a:cxn>
                <a:cxn ang="0">
                  <a:pos x="197" y="93"/>
                </a:cxn>
                <a:cxn ang="0">
                  <a:pos x="204" y="73"/>
                </a:cxn>
                <a:cxn ang="0">
                  <a:pos x="207" y="54"/>
                </a:cxn>
                <a:cxn ang="0">
                  <a:pos x="211" y="34"/>
                </a:cxn>
                <a:cxn ang="0">
                  <a:pos x="214" y="17"/>
                </a:cxn>
                <a:cxn ang="0">
                  <a:pos x="216" y="0"/>
                </a:cxn>
                <a:cxn ang="0">
                  <a:pos x="216" y="0"/>
                </a:cxn>
                <a:cxn ang="0">
                  <a:pos x="216" y="4"/>
                </a:cxn>
                <a:cxn ang="0">
                  <a:pos x="220" y="13"/>
                </a:cxn>
                <a:cxn ang="0">
                  <a:pos x="225" y="25"/>
                </a:cxn>
                <a:cxn ang="0">
                  <a:pos x="229" y="42"/>
                </a:cxn>
                <a:cxn ang="0">
                  <a:pos x="235" y="59"/>
                </a:cxn>
                <a:cxn ang="0">
                  <a:pos x="239" y="80"/>
                </a:cxn>
                <a:cxn ang="0">
                  <a:pos x="243" y="101"/>
                </a:cxn>
                <a:cxn ang="0">
                  <a:pos x="246" y="121"/>
                </a:cxn>
                <a:cxn ang="0">
                  <a:pos x="243" y="143"/>
                </a:cxn>
                <a:cxn ang="0">
                  <a:pos x="241" y="160"/>
                </a:cxn>
                <a:cxn ang="0">
                  <a:pos x="241" y="160"/>
                </a:cxn>
                <a:cxn ang="0">
                  <a:pos x="235" y="179"/>
                </a:cxn>
                <a:cxn ang="0">
                  <a:pos x="229" y="197"/>
                </a:cxn>
                <a:cxn ang="0">
                  <a:pos x="220" y="218"/>
                </a:cxn>
                <a:cxn ang="0">
                  <a:pos x="207" y="240"/>
                </a:cxn>
                <a:cxn ang="0">
                  <a:pos x="197" y="261"/>
                </a:cxn>
                <a:cxn ang="0">
                  <a:pos x="184" y="282"/>
                </a:cxn>
                <a:cxn ang="0">
                  <a:pos x="170" y="303"/>
                </a:cxn>
                <a:cxn ang="0">
                  <a:pos x="157" y="319"/>
                </a:cxn>
                <a:cxn ang="0">
                  <a:pos x="144" y="337"/>
                </a:cxn>
                <a:cxn ang="0">
                  <a:pos x="130" y="351"/>
                </a:cxn>
                <a:cxn ang="0">
                  <a:pos x="130" y="351"/>
                </a:cxn>
                <a:cxn ang="0">
                  <a:pos x="117" y="362"/>
                </a:cxn>
                <a:cxn ang="0">
                  <a:pos x="103" y="374"/>
                </a:cxn>
                <a:cxn ang="0">
                  <a:pos x="90" y="387"/>
                </a:cxn>
                <a:cxn ang="0">
                  <a:pos x="75" y="397"/>
                </a:cxn>
                <a:cxn ang="0">
                  <a:pos x="60" y="408"/>
                </a:cxn>
                <a:cxn ang="0">
                  <a:pos x="48" y="418"/>
                </a:cxn>
                <a:cxn ang="0">
                  <a:pos x="35" y="427"/>
                </a:cxn>
                <a:cxn ang="0">
                  <a:pos x="25" y="436"/>
                </a:cxn>
                <a:cxn ang="0">
                  <a:pos x="14" y="441"/>
                </a:cxn>
                <a:cxn ang="0">
                  <a:pos x="4" y="446"/>
                </a:cxn>
              </a:cxnLst>
              <a:rect l="0" t="0" r="r" b="b"/>
              <a:pathLst>
                <a:path w="247" h="447">
                  <a:moveTo>
                    <a:pt x="0" y="362"/>
                  </a:moveTo>
                  <a:lnTo>
                    <a:pt x="12" y="351"/>
                  </a:lnTo>
                  <a:lnTo>
                    <a:pt x="29" y="339"/>
                  </a:lnTo>
                  <a:lnTo>
                    <a:pt x="46" y="324"/>
                  </a:lnTo>
                  <a:lnTo>
                    <a:pt x="62" y="307"/>
                  </a:lnTo>
                  <a:lnTo>
                    <a:pt x="81" y="288"/>
                  </a:lnTo>
                  <a:lnTo>
                    <a:pt x="98" y="269"/>
                  </a:lnTo>
                  <a:lnTo>
                    <a:pt x="117" y="248"/>
                  </a:lnTo>
                  <a:lnTo>
                    <a:pt x="131" y="229"/>
                  </a:lnTo>
                  <a:lnTo>
                    <a:pt x="144" y="210"/>
                  </a:lnTo>
                  <a:lnTo>
                    <a:pt x="157" y="192"/>
                  </a:lnTo>
                  <a:lnTo>
                    <a:pt x="157" y="192"/>
                  </a:lnTo>
                  <a:lnTo>
                    <a:pt x="165" y="172"/>
                  </a:lnTo>
                  <a:lnTo>
                    <a:pt x="174" y="153"/>
                  </a:lnTo>
                  <a:lnTo>
                    <a:pt x="182" y="132"/>
                  </a:lnTo>
                  <a:lnTo>
                    <a:pt x="191" y="114"/>
                  </a:lnTo>
                  <a:lnTo>
                    <a:pt x="197" y="93"/>
                  </a:lnTo>
                  <a:lnTo>
                    <a:pt x="204" y="73"/>
                  </a:lnTo>
                  <a:lnTo>
                    <a:pt x="207" y="54"/>
                  </a:lnTo>
                  <a:lnTo>
                    <a:pt x="211" y="34"/>
                  </a:lnTo>
                  <a:lnTo>
                    <a:pt x="214" y="1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13"/>
                  </a:lnTo>
                  <a:lnTo>
                    <a:pt x="225" y="25"/>
                  </a:lnTo>
                  <a:lnTo>
                    <a:pt x="229" y="42"/>
                  </a:lnTo>
                  <a:lnTo>
                    <a:pt x="235" y="59"/>
                  </a:lnTo>
                  <a:lnTo>
                    <a:pt x="239" y="80"/>
                  </a:lnTo>
                  <a:lnTo>
                    <a:pt x="243" y="101"/>
                  </a:lnTo>
                  <a:lnTo>
                    <a:pt x="246" y="121"/>
                  </a:lnTo>
                  <a:lnTo>
                    <a:pt x="243" y="143"/>
                  </a:lnTo>
                  <a:lnTo>
                    <a:pt x="241" y="160"/>
                  </a:lnTo>
                  <a:lnTo>
                    <a:pt x="241" y="160"/>
                  </a:lnTo>
                  <a:lnTo>
                    <a:pt x="235" y="179"/>
                  </a:lnTo>
                  <a:lnTo>
                    <a:pt x="229" y="197"/>
                  </a:lnTo>
                  <a:lnTo>
                    <a:pt x="220" y="218"/>
                  </a:lnTo>
                  <a:lnTo>
                    <a:pt x="207" y="240"/>
                  </a:lnTo>
                  <a:lnTo>
                    <a:pt x="197" y="261"/>
                  </a:lnTo>
                  <a:lnTo>
                    <a:pt x="184" y="282"/>
                  </a:lnTo>
                  <a:lnTo>
                    <a:pt x="170" y="303"/>
                  </a:lnTo>
                  <a:lnTo>
                    <a:pt x="157" y="319"/>
                  </a:lnTo>
                  <a:lnTo>
                    <a:pt x="144" y="337"/>
                  </a:lnTo>
                  <a:lnTo>
                    <a:pt x="130" y="351"/>
                  </a:lnTo>
                  <a:lnTo>
                    <a:pt x="130" y="351"/>
                  </a:lnTo>
                  <a:lnTo>
                    <a:pt x="117" y="362"/>
                  </a:lnTo>
                  <a:lnTo>
                    <a:pt x="103" y="374"/>
                  </a:lnTo>
                  <a:lnTo>
                    <a:pt x="90" y="387"/>
                  </a:lnTo>
                  <a:lnTo>
                    <a:pt x="75" y="397"/>
                  </a:lnTo>
                  <a:lnTo>
                    <a:pt x="60" y="408"/>
                  </a:lnTo>
                  <a:lnTo>
                    <a:pt x="48" y="418"/>
                  </a:lnTo>
                  <a:lnTo>
                    <a:pt x="35" y="427"/>
                  </a:lnTo>
                  <a:lnTo>
                    <a:pt x="25" y="436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1156"/>
            <p:cNvSpPr>
              <a:spLocks/>
            </p:cNvSpPr>
            <p:nvPr/>
          </p:nvSpPr>
          <p:spPr bwMode="auto">
            <a:xfrm>
              <a:off x="3074" y="2499"/>
              <a:ext cx="250" cy="446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12" y="350"/>
                </a:cxn>
                <a:cxn ang="0">
                  <a:pos x="29" y="338"/>
                </a:cxn>
                <a:cxn ang="0">
                  <a:pos x="46" y="324"/>
                </a:cxn>
                <a:cxn ang="0">
                  <a:pos x="62" y="306"/>
                </a:cxn>
                <a:cxn ang="0">
                  <a:pos x="82" y="287"/>
                </a:cxn>
                <a:cxn ang="0">
                  <a:pos x="101" y="266"/>
                </a:cxn>
                <a:cxn ang="0">
                  <a:pos x="117" y="248"/>
                </a:cxn>
                <a:cxn ang="0">
                  <a:pos x="133" y="228"/>
                </a:cxn>
                <a:cxn ang="0">
                  <a:pos x="147" y="207"/>
                </a:cxn>
                <a:cxn ang="0">
                  <a:pos x="158" y="188"/>
                </a:cxn>
                <a:cxn ang="0">
                  <a:pos x="158" y="188"/>
                </a:cxn>
                <a:cxn ang="0">
                  <a:pos x="166" y="172"/>
                </a:cxn>
                <a:cxn ang="0">
                  <a:pos x="175" y="151"/>
                </a:cxn>
                <a:cxn ang="0">
                  <a:pos x="184" y="131"/>
                </a:cxn>
                <a:cxn ang="0">
                  <a:pos x="191" y="113"/>
                </a:cxn>
                <a:cxn ang="0">
                  <a:pos x="198" y="92"/>
                </a:cxn>
                <a:cxn ang="0">
                  <a:pos x="205" y="71"/>
                </a:cxn>
                <a:cxn ang="0">
                  <a:pos x="209" y="52"/>
                </a:cxn>
                <a:cxn ang="0">
                  <a:pos x="212" y="34"/>
                </a:cxn>
                <a:cxn ang="0">
                  <a:pos x="217" y="16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7" y="2"/>
                </a:cxn>
                <a:cxn ang="0">
                  <a:pos x="221" y="9"/>
                </a:cxn>
                <a:cxn ang="0">
                  <a:pos x="226" y="23"/>
                </a:cxn>
                <a:cxn ang="0">
                  <a:pos x="230" y="39"/>
                </a:cxn>
                <a:cxn ang="0">
                  <a:pos x="237" y="58"/>
                </a:cxn>
                <a:cxn ang="0">
                  <a:pos x="240" y="80"/>
                </a:cxn>
                <a:cxn ang="0">
                  <a:pos x="244" y="101"/>
                </a:cxn>
                <a:cxn ang="0">
                  <a:pos x="247" y="121"/>
                </a:cxn>
                <a:cxn ang="0">
                  <a:pos x="247" y="142"/>
                </a:cxn>
                <a:cxn ang="0">
                  <a:pos x="244" y="159"/>
                </a:cxn>
                <a:cxn ang="0">
                  <a:pos x="244" y="159"/>
                </a:cxn>
                <a:cxn ang="0">
                  <a:pos x="238" y="179"/>
                </a:cxn>
                <a:cxn ang="0">
                  <a:pos x="230" y="197"/>
                </a:cxn>
                <a:cxn ang="0">
                  <a:pos x="221" y="218"/>
                </a:cxn>
                <a:cxn ang="0">
                  <a:pos x="211" y="239"/>
                </a:cxn>
                <a:cxn ang="0">
                  <a:pos x="198" y="260"/>
                </a:cxn>
                <a:cxn ang="0">
                  <a:pos x="186" y="281"/>
                </a:cxn>
                <a:cxn ang="0">
                  <a:pos x="173" y="300"/>
                </a:cxn>
                <a:cxn ang="0">
                  <a:pos x="158" y="319"/>
                </a:cxn>
                <a:cxn ang="0">
                  <a:pos x="145" y="336"/>
                </a:cxn>
                <a:cxn ang="0">
                  <a:pos x="133" y="349"/>
                </a:cxn>
                <a:cxn ang="0">
                  <a:pos x="133" y="349"/>
                </a:cxn>
                <a:cxn ang="0">
                  <a:pos x="117" y="361"/>
                </a:cxn>
                <a:cxn ang="0">
                  <a:pos x="103" y="374"/>
                </a:cxn>
                <a:cxn ang="0">
                  <a:pos x="90" y="386"/>
                </a:cxn>
                <a:cxn ang="0">
                  <a:pos x="76" y="397"/>
                </a:cxn>
                <a:cxn ang="0">
                  <a:pos x="62" y="407"/>
                </a:cxn>
                <a:cxn ang="0">
                  <a:pos x="50" y="418"/>
                </a:cxn>
                <a:cxn ang="0">
                  <a:pos x="37" y="426"/>
                </a:cxn>
                <a:cxn ang="0">
                  <a:pos x="25" y="435"/>
                </a:cxn>
                <a:cxn ang="0">
                  <a:pos x="14" y="441"/>
                </a:cxn>
                <a:cxn ang="0">
                  <a:pos x="4" y="446"/>
                </a:cxn>
                <a:cxn ang="0">
                  <a:pos x="0" y="361"/>
                </a:cxn>
              </a:cxnLst>
              <a:rect l="0" t="0" r="r" b="b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  <a:lnTo>
                    <a:pt x="0" y="36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1157"/>
            <p:cNvSpPr>
              <a:spLocks/>
            </p:cNvSpPr>
            <p:nvPr/>
          </p:nvSpPr>
          <p:spPr bwMode="auto">
            <a:xfrm>
              <a:off x="3074" y="2499"/>
              <a:ext cx="250" cy="446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12" y="350"/>
                </a:cxn>
                <a:cxn ang="0">
                  <a:pos x="29" y="338"/>
                </a:cxn>
                <a:cxn ang="0">
                  <a:pos x="46" y="324"/>
                </a:cxn>
                <a:cxn ang="0">
                  <a:pos x="62" y="306"/>
                </a:cxn>
                <a:cxn ang="0">
                  <a:pos x="82" y="287"/>
                </a:cxn>
                <a:cxn ang="0">
                  <a:pos x="101" y="266"/>
                </a:cxn>
                <a:cxn ang="0">
                  <a:pos x="117" y="248"/>
                </a:cxn>
                <a:cxn ang="0">
                  <a:pos x="133" y="228"/>
                </a:cxn>
                <a:cxn ang="0">
                  <a:pos x="147" y="207"/>
                </a:cxn>
                <a:cxn ang="0">
                  <a:pos x="158" y="188"/>
                </a:cxn>
                <a:cxn ang="0">
                  <a:pos x="158" y="188"/>
                </a:cxn>
                <a:cxn ang="0">
                  <a:pos x="166" y="172"/>
                </a:cxn>
                <a:cxn ang="0">
                  <a:pos x="175" y="151"/>
                </a:cxn>
                <a:cxn ang="0">
                  <a:pos x="184" y="131"/>
                </a:cxn>
                <a:cxn ang="0">
                  <a:pos x="191" y="113"/>
                </a:cxn>
                <a:cxn ang="0">
                  <a:pos x="198" y="92"/>
                </a:cxn>
                <a:cxn ang="0">
                  <a:pos x="205" y="71"/>
                </a:cxn>
                <a:cxn ang="0">
                  <a:pos x="209" y="52"/>
                </a:cxn>
                <a:cxn ang="0">
                  <a:pos x="212" y="34"/>
                </a:cxn>
                <a:cxn ang="0">
                  <a:pos x="217" y="16"/>
                </a:cxn>
                <a:cxn ang="0">
                  <a:pos x="217" y="0"/>
                </a:cxn>
                <a:cxn ang="0">
                  <a:pos x="217" y="0"/>
                </a:cxn>
                <a:cxn ang="0">
                  <a:pos x="217" y="2"/>
                </a:cxn>
                <a:cxn ang="0">
                  <a:pos x="221" y="9"/>
                </a:cxn>
                <a:cxn ang="0">
                  <a:pos x="226" y="23"/>
                </a:cxn>
                <a:cxn ang="0">
                  <a:pos x="230" y="39"/>
                </a:cxn>
                <a:cxn ang="0">
                  <a:pos x="237" y="58"/>
                </a:cxn>
                <a:cxn ang="0">
                  <a:pos x="240" y="80"/>
                </a:cxn>
                <a:cxn ang="0">
                  <a:pos x="244" y="101"/>
                </a:cxn>
                <a:cxn ang="0">
                  <a:pos x="247" y="121"/>
                </a:cxn>
                <a:cxn ang="0">
                  <a:pos x="247" y="142"/>
                </a:cxn>
                <a:cxn ang="0">
                  <a:pos x="244" y="159"/>
                </a:cxn>
                <a:cxn ang="0">
                  <a:pos x="244" y="159"/>
                </a:cxn>
                <a:cxn ang="0">
                  <a:pos x="238" y="179"/>
                </a:cxn>
                <a:cxn ang="0">
                  <a:pos x="230" y="197"/>
                </a:cxn>
                <a:cxn ang="0">
                  <a:pos x="221" y="218"/>
                </a:cxn>
                <a:cxn ang="0">
                  <a:pos x="211" y="239"/>
                </a:cxn>
                <a:cxn ang="0">
                  <a:pos x="198" y="260"/>
                </a:cxn>
                <a:cxn ang="0">
                  <a:pos x="186" y="281"/>
                </a:cxn>
                <a:cxn ang="0">
                  <a:pos x="173" y="300"/>
                </a:cxn>
                <a:cxn ang="0">
                  <a:pos x="158" y="319"/>
                </a:cxn>
                <a:cxn ang="0">
                  <a:pos x="145" y="336"/>
                </a:cxn>
                <a:cxn ang="0">
                  <a:pos x="133" y="349"/>
                </a:cxn>
                <a:cxn ang="0">
                  <a:pos x="133" y="349"/>
                </a:cxn>
                <a:cxn ang="0">
                  <a:pos x="117" y="361"/>
                </a:cxn>
                <a:cxn ang="0">
                  <a:pos x="103" y="374"/>
                </a:cxn>
                <a:cxn ang="0">
                  <a:pos x="90" y="386"/>
                </a:cxn>
                <a:cxn ang="0">
                  <a:pos x="76" y="397"/>
                </a:cxn>
                <a:cxn ang="0">
                  <a:pos x="62" y="407"/>
                </a:cxn>
                <a:cxn ang="0">
                  <a:pos x="50" y="418"/>
                </a:cxn>
                <a:cxn ang="0">
                  <a:pos x="37" y="426"/>
                </a:cxn>
                <a:cxn ang="0">
                  <a:pos x="25" y="435"/>
                </a:cxn>
                <a:cxn ang="0">
                  <a:pos x="14" y="441"/>
                </a:cxn>
                <a:cxn ang="0">
                  <a:pos x="4" y="446"/>
                </a:cxn>
              </a:cxnLst>
              <a:rect l="0" t="0" r="r" b="b"/>
              <a:pathLst>
                <a:path w="248" h="447">
                  <a:moveTo>
                    <a:pt x="0" y="361"/>
                  </a:moveTo>
                  <a:lnTo>
                    <a:pt x="12" y="350"/>
                  </a:lnTo>
                  <a:lnTo>
                    <a:pt x="29" y="338"/>
                  </a:lnTo>
                  <a:lnTo>
                    <a:pt x="46" y="324"/>
                  </a:lnTo>
                  <a:lnTo>
                    <a:pt x="62" y="306"/>
                  </a:lnTo>
                  <a:lnTo>
                    <a:pt x="82" y="287"/>
                  </a:lnTo>
                  <a:lnTo>
                    <a:pt x="101" y="266"/>
                  </a:lnTo>
                  <a:lnTo>
                    <a:pt x="117" y="248"/>
                  </a:lnTo>
                  <a:lnTo>
                    <a:pt x="133" y="228"/>
                  </a:lnTo>
                  <a:lnTo>
                    <a:pt x="147" y="207"/>
                  </a:lnTo>
                  <a:lnTo>
                    <a:pt x="158" y="188"/>
                  </a:lnTo>
                  <a:lnTo>
                    <a:pt x="158" y="188"/>
                  </a:lnTo>
                  <a:lnTo>
                    <a:pt x="166" y="172"/>
                  </a:lnTo>
                  <a:lnTo>
                    <a:pt x="175" y="151"/>
                  </a:lnTo>
                  <a:lnTo>
                    <a:pt x="184" y="131"/>
                  </a:lnTo>
                  <a:lnTo>
                    <a:pt x="191" y="113"/>
                  </a:lnTo>
                  <a:lnTo>
                    <a:pt x="198" y="92"/>
                  </a:lnTo>
                  <a:lnTo>
                    <a:pt x="205" y="71"/>
                  </a:lnTo>
                  <a:lnTo>
                    <a:pt x="209" y="52"/>
                  </a:lnTo>
                  <a:lnTo>
                    <a:pt x="212" y="34"/>
                  </a:lnTo>
                  <a:lnTo>
                    <a:pt x="217" y="16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7" y="2"/>
                  </a:lnTo>
                  <a:lnTo>
                    <a:pt x="221" y="9"/>
                  </a:lnTo>
                  <a:lnTo>
                    <a:pt x="226" y="23"/>
                  </a:lnTo>
                  <a:lnTo>
                    <a:pt x="230" y="39"/>
                  </a:lnTo>
                  <a:lnTo>
                    <a:pt x="237" y="58"/>
                  </a:lnTo>
                  <a:lnTo>
                    <a:pt x="240" y="80"/>
                  </a:lnTo>
                  <a:lnTo>
                    <a:pt x="244" y="101"/>
                  </a:lnTo>
                  <a:lnTo>
                    <a:pt x="247" y="121"/>
                  </a:lnTo>
                  <a:lnTo>
                    <a:pt x="247" y="142"/>
                  </a:lnTo>
                  <a:lnTo>
                    <a:pt x="244" y="159"/>
                  </a:lnTo>
                  <a:lnTo>
                    <a:pt x="244" y="159"/>
                  </a:lnTo>
                  <a:lnTo>
                    <a:pt x="238" y="179"/>
                  </a:lnTo>
                  <a:lnTo>
                    <a:pt x="230" y="197"/>
                  </a:lnTo>
                  <a:lnTo>
                    <a:pt x="221" y="218"/>
                  </a:lnTo>
                  <a:lnTo>
                    <a:pt x="211" y="239"/>
                  </a:lnTo>
                  <a:lnTo>
                    <a:pt x="198" y="260"/>
                  </a:lnTo>
                  <a:lnTo>
                    <a:pt x="186" y="281"/>
                  </a:lnTo>
                  <a:lnTo>
                    <a:pt x="173" y="300"/>
                  </a:lnTo>
                  <a:lnTo>
                    <a:pt x="158" y="319"/>
                  </a:lnTo>
                  <a:lnTo>
                    <a:pt x="145" y="336"/>
                  </a:lnTo>
                  <a:lnTo>
                    <a:pt x="133" y="349"/>
                  </a:lnTo>
                  <a:lnTo>
                    <a:pt x="133" y="349"/>
                  </a:lnTo>
                  <a:lnTo>
                    <a:pt x="117" y="361"/>
                  </a:lnTo>
                  <a:lnTo>
                    <a:pt x="103" y="374"/>
                  </a:lnTo>
                  <a:lnTo>
                    <a:pt x="90" y="386"/>
                  </a:lnTo>
                  <a:lnTo>
                    <a:pt x="76" y="397"/>
                  </a:lnTo>
                  <a:lnTo>
                    <a:pt x="62" y="407"/>
                  </a:lnTo>
                  <a:lnTo>
                    <a:pt x="50" y="418"/>
                  </a:lnTo>
                  <a:lnTo>
                    <a:pt x="37" y="426"/>
                  </a:lnTo>
                  <a:lnTo>
                    <a:pt x="25" y="435"/>
                  </a:lnTo>
                  <a:lnTo>
                    <a:pt x="14" y="441"/>
                  </a:lnTo>
                  <a:lnTo>
                    <a:pt x="4" y="44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1158"/>
            <p:cNvSpPr>
              <a:spLocks/>
            </p:cNvSpPr>
            <p:nvPr/>
          </p:nvSpPr>
          <p:spPr bwMode="auto">
            <a:xfrm>
              <a:off x="3055" y="2617"/>
              <a:ext cx="178" cy="270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7" y="218"/>
                </a:cxn>
                <a:cxn ang="0">
                  <a:pos x="9" y="202"/>
                </a:cxn>
                <a:cxn ang="0">
                  <a:pos x="14" y="184"/>
                </a:cxn>
                <a:cxn ang="0">
                  <a:pos x="20" y="168"/>
                </a:cxn>
                <a:cxn ang="0">
                  <a:pos x="27" y="151"/>
                </a:cxn>
                <a:cxn ang="0">
                  <a:pos x="32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7" y="101"/>
                </a:cxn>
                <a:cxn ang="0">
                  <a:pos x="81" y="90"/>
                </a:cxn>
                <a:cxn ang="0">
                  <a:pos x="96" y="78"/>
                </a:cxn>
                <a:cxn ang="0">
                  <a:pos x="108" y="67"/>
                </a:cxn>
                <a:cxn ang="0">
                  <a:pos x="124" y="54"/>
                </a:cxn>
                <a:cxn ang="0">
                  <a:pos x="136" y="43"/>
                </a:cxn>
                <a:cxn ang="0">
                  <a:pos x="149" y="31"/>
                </a:cxn>
                <a:cxn ang="0">
                  <a:pos x="159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4" y="98"/>
                </a:cxn>
                <a:cxn ang="0">
                  <a:pos x="168" y="117"/>
                </a:cxn>
                <a:cxn ang="0">
                  <a:pos x="161" y="136"/>
                </a:cxn>
                <a:cxn ang="0">
                  <a:pos x="153" y="151"/>
                </a:cxn>
                <a:cxn ang="0">
                  <a:pos x="153" y="151"/>
                </a:cxn>
                <a:cxn ang="0">
                  <a:pos x="140" y="165"/>
                </a:cxn>
                <a:cxn ang="0">
                  <a:pos x="128" y="179"/>
                </a:cxn>
                <a:cxn ang="0">
                  <a:pos x="115" y="193"/>
                </a:cxn>
                <a:cxn ang="0">
                  <a:pos x="101" y="207"/>
                </a:cxn>
                <a:cxn ang="0">
                  <a:pos x="85" y="220"/>
                </a:cxn>
                <a:cxn ang="0">
                  <a:pos x="73" y="232"/>
                </a:cxn>
                <a:cxn ang="0">
                  <a:pos x="60" y="243"/>
                </a:cxn>
                <a:cxn ang="0">
                  <a:pos x="50" y="254"/>
                </a:cxn>
                <a:cxn ang="0">
                  <a:pos x="41" y="260"/>
                </a:cxn>
                <a:cxn ang="0">
                  <a:pos x="32" y="267"/>
                </a:cxn>
                <a:cxn ang="0">
                  <a:pos x="0" y="262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  <a:lnTo>
                    <a:pt x="0" y="2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1159"/>
            <p:cNvSpPr>
              <a:spLocks/>
            </p:cNvSpPr>
            <p:nvPr/>
          </p:nvSpPr>
          <p:spPr bwMode="auto">
            <a:xfrm>
              <a:off x="3055" y="2617"/>
              <a:ext cx="178" cy="270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7" y="218"/>
                </a:cxn>
                <a:cxn ang="0">
                  <a:pos x="9" y="202"/>
                </a:cxn>
                <a:cxn ang="0">
                  <a:pos x="14" y="184"/>
                </a:cxn>
                <a:cxn ang="0">
                  <a:pos x="20" y="168"/>
                </a:cxn>
                <a:cxn ang="0">
                  <a:pos x="27" y="151"/>
                </a:cxn>
                <a:cxn ang="0">
                  <a:pos x="32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7" y="101"/>
                </a:cxn>
                <a:cxn ang="0">
                  <a:pos x="81" y="90"/>
                </a:cxn>
                <a:cxn ang="0">
                  <a:pos x="96" y="78"/>
                </a:cxn>
                <a:cxn ang="0">
                  <a:pos x="108" y="67"/>
                </a:cxn>
                <a:cxn ang="0">
                  <a:pos x="124" y="54"/>
                </a:cxn>
                <a:cxn ang="0">
                  <a:pos x="136" y="43"/>
                </a:cxn>
                <a:cxn ang="0">
                  <a:pos x="149" y="31"/>
                </a:cxn>
                <a:cxn ang="0">
                  <a:pos x="159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4" y="98"/>
                </a:cxn>
                <a:cxn ang="0">
                  <a:pos x="168" y="117"/>
                </a:cxn>
                <a:cxn ang="0">
                  <a:pos x="161" y="136"/>
                </a:cxn>
                <a:cxn ang="0">
                  <a:pos x="153" y="151"/>
                </a:cxn>
                <a:cxn ang="0">
                  <a:pos x="153" y="151"/>
                </a:cxn>
                <a:cxn ang="0">
                  <a:pos x="140" y="165"/>
                </a:cxn>
                <a:cxn ang="0">
                  <a:pos x="128" y="179"/>
                </a:cxn>
                <a:cxn ang="0">
                  <a:pos x="115" y="193"/>
                </a:cxn>
                <a:cxn ang="0">
                  <a:pos x="101" y="207"/>
                </a:cxn>
                <a:cxn ang="0">
                  <a:pos x="85" y="220"/>
                </a:cxn>
                <a:cxn ang="0">
                  <a:pos x="73" y="232"/>
                </a:cxn>
                <a:cxn ang="0">
                  <a:pos x="60" y="243"/>
                </a:cxn>
                <a:cxn ang="0">
                  <a:pos x="50" y="254"/>
                </a:cxn>
                <a:cxn ang="0">
                  <a:pos x="41" y="260"/>
                </a:cxn>
                <a:cxn ang="0">
                  <a:pos x="32" y="267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7" y="218"/>
                  </a:lnTo>
                  <a:lnTo>
                    <a:pt x="9" y="202"/>
                  </a:lnTo>
                  <a:lnTo>
                    <a:pt x="14" y="184"/>
                  </a:lnTo>
                  <a:lnTo>
                    <a:pt x="20" y="168"/>
                  </a:lnTo>
                  <a:lnTo>
                    <a:pt x="27" y="151"/>
                  </a:lnTo>
                  <a:lnTo>
                    <a:pt x="32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7" y="101"/>
                  </a:lnTo>
                  <a:lnTo>
                    <a:pt x="81" y="90"/>
                  </a:lnTo>
                  <a:lnTo>
                    <a:pt x="96" y="78"/>
                  </a:lnTo>
                  <a:lnTo>
                    <a:pt x="108" y="67"/>
                  </a:lnTo>
                  <a:lnTo>
                    <a:pt x="124" y="54"/>
                  </a:lnTo>
                  <a:lnTo>
                    <a:pt x="136" y="43"/>
                  </a:lnTo>
                  <a:lnTo>
                    <a:pt x="149" y="31"/>
                  </a:lnTo>
                  <a:lnTo>
                    <a:pt x="159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4" y="98"/>
                  </a:lnTo>
                  <a:lnTo>
                    <a:pt x="168" y="117"/>
                  </a:lnTo>
                  <a:lnTo>
                    <a:pt x="161" y="136"/>
                  </a:lnTo>
                  <a:lnTo>
                    <a:pt x="153" y="151"/>
                  </a:lnTo>
                  <a:lnTo>
                    <a:pt x="153" y="151"/>
                  </a:lnTo>
                  <a:lnTo>
                    <a:pt x="140" y="165"/>
                  </a:lnTo>
                  <a:lnTo>
                    <a:pt x="128" y="179"/>
                  </a:lnTo>
                  <a:lnTo>
                    <a:pt x="115" y="193"/>
                  </a:lnTo>
                  <a:lnTo>
                    <a:pt x="101" y="207"/>
                  </a:lnTo>
                  <a:lnTo>
                    <a:pt x="85" y="220"/>
                  </a:lnTo>
                  <a:lnTo>
                    <a:pt x="73" y="232"/>
                  </a:lnTo>
                  <a:lnTo>
                    <a:pt x="60" y="243"/>
                  </a:lnTo>
                  <a:lnTo>
                    <a:pt x="50" y="254"/>
                  </a:lnTo>
                  <a:lnTo>
                    <a:pt x="41" y="260"/>
                  </a:lnTo>
                  <a:lnTo>
                    <a:pt x="32" y="26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1160"/>
            <p:cNvSpPr>
              <a:spLocks/>
            </p:cNvSpPr>
            <p:nvPr/>
          </p:nvSpPr>
          <p:spPr bwMode="auto">
            <a:xfrm>
              <a:off x="3041" y="2619"/>
              <a:ext cx="177" cy="269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6" y="218"/>
                </a:cxn>
                <a:cxn ang="0">
                  <a:pos x="10" y="202"/>
                </a:cxn>
                <a:cxn ang="0">
                  <a:pos x="15" y="184"/>
                </a:cxn>
                <a:cxn ang="0">
                  <a:pos x="18" y="168"/>
                </a:cxn>
                <a:cxn ang="0">
                  <a:pos x="27" y="151"/>
                </a:cxn>
                <a:cxn ang="0">
                  <a:pos x="34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8" y="101"/>
                </a:cxn>
                <a:cxn ang="0">
                  <a:pos x="82" y="90"/>
                </a:cxn>
                <a:cxn ang="0">
                  <a:pos x="94" y="78"/>
                </a:cxn>
                <a:cxn ang="0">
                  <a:pos x="109" y="67"/>
                </a:cxn>
                <a:cxn ang="0">
                  <a:pos x="122" y="54"/>
                </a:cxn>
                <a:cxn ang="0">
                  <a:pos x="137" y="43"/>
                </a:cxn>
                <a:cxn ang="0">
                  <a:pos x="147" y="31"/>
                </a:cxn>
                <a:cxn ang="0">
                  <a:pos x="158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2" y="98"/>
                </a:cxn>
                <a:cxn ang="0">
                  <a:pos x="168" y="117"/>
                </a:cxn>
                <a:cxn ang="0">
                  <a:pos x="162" y="136"/>
                </a:cxn>
                <a:cxn ang="0">
                  <a:pos x="151" y="151"/>
                </a:cxn>
                <a:cxn ang="0">
                  <a:pos x="151" y="151"/>
                </a:cxn>
                <a:cxn ang="0">
                  <a:pos x="139" y="165"/>
                </a:cxn>
                <a:cxn ang="0">
                  <a:pos x="126" y="179"/>
                </a:cxn>
                <a:cxn ang="0">
                  <a:pos x="114" y="193"/>
                </a:cxn>
                <a:cxn ang="0">
                  <a:pos x="98" y="207"/>
                </a:cxn>
                <a:cxn ang="0">
                  <a:pos x="86" y="220"/>
                </a:cxn>
                <a:cxn ang="0">
                  <a:pos x="73" y="232"/>
                </a:cxn>
                <a:cxn ang="0">
                  <a:pos x="61" y="243"/>
                </a:cxn>
                <a:cxn ang="0">
                  <a:pos x="50" y="254"/>
                </a:cxn>
                <a:cxn ang="0">
                  <a:pos x="40" y="260"/>
                </a:cxn>
                <a:cxn ang="0">
                  <a:pos x="31" y="267"/>
                </a:cxn>
                <a:cxn ang="0">
                  <a:pos x="0" y="262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  <a:lnTo>
                    <a:pt x="0" y="2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1161"/>
            <p:cNvSpPr>
              <a:spLocks/>
            </p:cNvSpPr>
            <p:nvPr/>
          </p:nvSpPr>
          <p:spPr bwMode="auto">
            <a:xfrm>
              <a:off x="3041" y="2619"/>
              <a:ext cx="177" cy="269"/>
            </a:xfrm>
            <a:custGeom>
              <a:avLst/>
              <a:gdLst/>
              <a:ahLst/>
              <a:cxnLst>
                <a:cxn ang="0">
                  <a:pos x="0" y="262"/>
                </a:cxn>
                <a:cxn ang="0">
                  <a:pos x="2" y="250"/>
                </a:cxn>
                <a:cxn ang="0">
                  <a:pos x="4" y="235"/>
                </a:cxn>
                <a:cxn ang="0">
                  <a:pos x="6" y="218"/>
                </a:cxn>
                <a:cxn ang="0">
                  <a:pos x="10" y="202"/>
                </a:cxn>
                <a:cxn ang="0">
                  <a:pos x="15" y="184"/>
                </a:cxn>
                <a:cxn ang="0">
                  <a:pos x="18" y="168"/>
                </a:cxn>
                <a:cxn ang="0">
                  <a:pos x="27" y="151"/>
                </a:cxn>
                <a:cxn ang="0">
                  <a:pos x="34" y="134"/>
                </a:cxn>
                <a:cxn ang="0">
                  <a:pos x="43" y="121"/>
                </a:cxn>
                <a:cxn ang="0">
                  <a:pos x="54" y="110"/>
                </a:cxn>
                <a:cxn ang="0">
                  <a:pos x="54" y="110"/>
                </a:cxn>
                <a:cxn ang="0">
                  <a:pos x="68" y="101"/>
                </a:cxn>
                <a:cxn ang="0">
                  <a:pos x="82" y="90"/>
                </a:cxn>
                <a:cxn ang="0">
                  <a:pos x="94" y="78"/>
                </a:cxn>
                <a:cxn ang="0">
                  <a:pos x="109" y="67"/>
                </a:cxn>
                <a:cxn ang="0">
                  <a:pos x="122" y="54"/>
                </a:cxn>
                <a:cxn ang="0">
                  <a:pos x="137" y="43"/>
                </a:cxn>
                <a:cxn ang="0">
                  <a:pos x="147" y="31"/>
                </a:cxn>
                <a:cxn ang="0">
                  <a:pos x="158" y="20"/>
                </a:cxn>
                <a:cxn ang="0">
                  <a:pos x="168" y="10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74" y="2"/>
                </a:cxn>
                <a:cxn ang="0">
                  <a:pos x="174" y="10"/>
                </a:cxn>
                <a:cxn ang="0">
                  <a:pos x="177" y="23"/>
                </a:cxn>
                <a:cxn ang="0">
                  <a:pos x="177" y="39"/>
                </a:cxn>
                <a:cxn ang="0">
                  <a:pos x="177" y="59"/>
                </a:cxn>
                <a:cxn ang="0">
                  <a:pos x="177" y="80"/>
                </a:cxn>
                <a:cxn ang="0">
                  <a:pos x="172" y="98"/>
                </a:cxn>
                <a:cxn ang="0">
                  <a:pos x="168" y="117"/>
                </a:cxn>
                <a:cxn ang="0">
                  <a:pos x="162" y="136"/>
                </a:cxn>
                <a:cxn ang="0">
                  <a:pos x="151" y="151"/>
                </a:cxn>
                <a:cxn ang="0">
                  <a:pos x="151" y="151"/>
                </a:cxn>
                <a:cxn ang="0">
                  <a:pos x="139" y="165"/>
                </a:cxn>
                <a:cxn ang="0">
                  <a:pos x="126" y="179"/>
                </a:cxn>
                <a:cxn ang="0">
                  <a:pos x="114" y="193"/>
                </a:cxn>
                <a:cxn ang="0">
                  <a:pos x="98" y="207"/>
                </a:cxn>
                <a:cxn ang="0">
                  <a:pos x="86" y="220"/>
                </a:cxn>
                <a:cxn ang="0">
                  <a:pos x="73" y="232"/>
                </a:cxn>
                <a:cxn ang="0">
                  <a:pos x="61" y="243"/>
                </a:cxn>
                <a:cxn ang="0">
                  <a:pos x="50" y="254"/>
                </a:cxn>
                <a:cxn ang="0">
                  <a:pos x="40" y="260"/>
                </a:cxn>
                <a:cxn ang="0">
                  <a:pos x="31" y="267"/>
                </a:cxn>
              </a:cxnLst>
              <a:rect l="0" t="0" r="r" b="b"/>
              <a:pathLst>
                <a:path w="178" h="268">
                  <a:moveTo>
                    <a:pt x="0" y="262"/>
                  </a:moveTo>
                  <a:lnTo>
                    <a:pt x="2" y="250"/>
                  </a:lnTo>
                  <a:lnTo>
                    <a:pt x="4" y="235"/>
                  </a:lnTo>
                  <a:lnTo>
                    <a:pt x="6" y="218"/>
                  </a:lnTo>
                  <a:lnTo>
                    <a:pt x="10" y="202"/>
                  </a:lnTo>
                  <a:lnTo>
                    <a:pt x="15" y="184"/>
                  </a:lnTo>
                  <a:lnTo>
                    <a:pt x="18" y="168"/>
                  </a:lnTo>
                  <a:lnTo>
                    <a:pt x="27" y="151"/>
                  </a:lnTo>
                  <a:lnTo>
                    <a:pt x="34" y="134"/>
                  </a:lnTo>
                  <a:lnTo>
                    <a:pt x="43" y="121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68" y="101"/>
                  </a:lnTo>
                  <a:lnTo>
                    <a:pt x="82" y="90"/>
                  </a:lnTo>
                  <a:lnTo>
                    <a:pt x="94" y="78"/>
                  </a:lnTo>
                  <a:lnTo>
                    <a:pt x="109" y="67"/>
                  </a:lnTo>
                  <a:lnTo>
                    <a:pt x="122" y="54"/>
                  </a:lnTo>
                  <a:lnTo>
                    <a:pt x="137" y="43"/>
                  </a:lnTo>
                  <a:lnTo>
                    <a:pt x="147" y="31"/>
                  </a:lnTo>
                  <a:lnTo>
                    <a:pt x="158" y="20"/>
                  </a:lnTo>
                  <a:lnTo>
                    <a:pt x="168" y="1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4" y="2"/>
                  </a:lnTo>
                  <a:lnTo>
                    <a:pt x="174" y="10"/>
                  </a:lnTo>
                  <a:lnTo>
                    <a:pt x="177" y="23"/>
                  </a:lnTo>
                  <a:lnTo>
                    <a:pt x="177" y="39"/>
                  </a:lnTo>
                  <a:lnTo>
                    <a:pt x="177" y="59"/>
                  </a:lnTo>
                  <a:lnTo>
                    <a:pt x="177" y="80"/>
                  </a:lnTo>
                  <a:lnTo>
                    <a:pt x="172" y="98"/>
                  </a:lnTo>
                  <a:lnTo>
                    <a:pt x="168" y="117"/>
                  </a:lnTo>
                  <a:lnTo>
                    <a:pt x="162" y="136"/>
                  </a:lnTo>
                  <a:lnTo>
                    <a:pt x="151" y="151"/>
                  </a:lnTo>
                  <a:lnTo>
                    <a:pt x="151" y="151"/>
                  </a:lnTo>
                  <a:lnTo>
                    <a:pt x="139" y="165"/>
                  </a:lnTo>
                  <a:lnTo>
                    <a:pt x="126" y="179"/>
                  </a:lnTo>
                  <a:lnTo>
                    <a:pt x="114" y="193"/>
                  </a:lnTo>
                  <a:lnTo>
                    <a:pt x="98" y="207"/>
                  </a:lnTo>
                  <a:lnTo>
                    <a:pt x="86" y="220"/>
                  </a:lnTo>
                  <a:lnTo>
                    <a:pt x="73" y="232"/>
                  </a:lnTo>
                  <a:lnTo>
                    <a:pt x="61" y="243"/>
                  </a:lnTo>
                  <a:lnTo>
                    <a:pt x="50" y="254"/>
                  </a:lnTo>
                  <a:lnTo>
                    <a:pt x="40" y="260"/>
                  </a:lnTo>
                  <a:lnTo>
                    <a:pt x="31" y="26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1162"/>
            <p:cNvSpPr>
              <a:spLocks/>
            </p:cNvSpPr>
            <p:nvPr/>
          </p:nvSpPr>
          <p:spPr bwMode="auto">
            <a:xfrm>
              <a:off x="3550" y="1896"/>
              <a:ext cx="356" cy="669"/>
            </a:xfrm>
            <a:custGeom>
              <a:avLst/>
              <a:gdLst/>
              <a:ahLst/>
              <a:cxnLst>
                <a:cxn ang="0">
                  <a:pos x="6" y="633"/>
                </a:cxn>
                <a:cxn ang="0">
                  <a:pos x="25" y="574"/>
                </a:cxn>
                <a:cxn ang="0">
                  <a:pos x="52" y="505"/>
                </a:cxn>
                <a:cxn ang="0">
                  <a:pos x="82" y="433"/>
                </a:cxn>
                <a:cxn ang="0">
                  <a:pos x="115" y="371"/>
                </a:cxn>
                <a:cxn ang="0">
                  <a:pos x="132" y="344"/>
                </a:cxn>
                <a:cxn ang="0">
                  <a:pos x="163" y="300"/>
                </a:cxn>
                <a:cxn ang="0">
                  <a:pos x="188" y="258"/>
                </a:cxn>
                <a:cxn ang="0">
                  <a:pos x="206" y="220"/>
                </a:cxn>
                <a:cxn ang="0">
                  <a:pos x="218" y="184"/>
                </a:cxn>
                <a:cxn ang="0">
                  <a:pos x="227" y="150"/>
                </a:cxn>
                <a:cxn ang="0">
                  <a:pos x="231" y="134"/>
                </a:cxn>
                <a:cxn ang="0">
                  <a:pos x="246" y="97"/>
                </a:cxn>
                <a:cxn ang="0">
                  <a:pos x="269" y="60"/>
                </a:cxn>
                <a:cxn ang="0">
                  <a:pos x="294" y="26"/>
                </a:cxn>
                <a:cxn ang="0">
                  <a:pos x="324" y="3"/>
                </a:cxn>
                <a:cxn ang="0">
                  <a:pos x="338" y="0"/>
                </a:cxn>
                <a:cxn ang="0">
                  <a:pos x="338" y="7"/>
                </a:cxn>
                <a:cxn ang="0">
                  <a:pos x="345" y="33"/>
                </a:cxn>
                <a:cxn ang="0">
                  <a:pos x="349" y="67"/>
                </a:cxn>
                <a:cxn ang="0">
                  <a:pos x="356" y="104"/>
                </a:cxn>
                <a:cxn ang="0">
                  <a:pos x="356" y="140"/>
                </a:cxn>
                <a:cxn ang="0">
                  <a:pos x="356" y="159"/>
                </a:cxn>
                <a:cxn ang="0">
                  <a:pos x="356" y="203"/>
                </a:cxn>
                <a:cxn ang="0">
                  <a:pos x="351" y="254"/>
                </a:cxn>
                <a:cxn ang="0">
                  <a:pos x="342" y="304"/>
                </a:cxn>
                <a:cxn ang="0">
                  <a:pos x="332" y="351"/>
                </a:cxn>
                <a:cxn ang="0">
                  <a:pos x="326" y="371"/>
                </a:cxn>
                <a:cxn ang="0">
                  <a:pos x="298" y="420"/>
                </a:cxn>
                <a:cxn ang="0">
                  <a:pos x="243" y="491"/>
                </a:cxn>
                <a:cxn ang="0">
                  <a:pos x="179" y="563"/>
                </a:cxn>
                <a:cxn ang="0">
                  <a:pos x="113" y="629"/>
                </a:cxn>
                <a:cxn ang="0">
                  <a:pos x="57" y="669"/>
                </a:cxn>
              </a:cxnLst>
              <a:rect l="0" t="0" r="r" b="b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  <a:lnTo>
                    <a:pt x="0" y="6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1163"/>
            <p:cNvSpPr>
              <a:spLocks/>
            </p:cNvSpPr>
            <p:nvPr/>
          </p:nvSpPr>
          <p:spPr bwMode="auto">
            <a:xfrm>
              <a:off x="3550" y="1896"/>
              <a:ext cx="356" cy="669"/>
            </a:xfrm>
            <a:custGeom>
              <a:avLst/>
              <a:gdLst/>
              <a:ahLst/>
              <a:cxnLst>
                <a:cxn ang="0">
                  <a:pos x="6" y="633"/>
                </a:cxn>
                <a:cxn ang="0">
                  <a:pos x="25" y="574"/>
                </a:cxn>
                <a:cxn ang="0">
                  <a:pos x="52" y="505"/>
                </a:cxn>
                <a:cxn ang="0">
                  <a:pos x="82" y="433"/>
                </a:cxn>
                <a:cxn ang="0">
                  <a:pos x="115" y="371"/>
                </a:cxn>
                <a:cxn ang="0">
                  <a:pos x="132" y="344"/>
                </a:cxn>
                <a:cxn ang="0">
                  <a:pos x="163" y="300"/>
                </a:cxn>
                <a:cxn ang="0">
                  <a:pos x="188" y="258"/>
                </a:cxn>
                <a:cxn ang="0">
                  <a:pos x="206" y="220"/>
                </a:cxn>
                <a:cxn ang="0">
                  <a:pos x="218" y="184"/>
                </a:cxn>
                <a:cxn ang="0">
                  <a:pos x="227" y="150"/>
                </a:cxn>
                <a:cxn ang="0">
                  <a:pos x="231" y="134"/>
                </a:cxn>
                <a:cxn ang="0">
                  <a:pos x="246" y="97"/>
                </a:cxn>
                <a:cxn ang="0">
                  <a:pos x="269" y="60"/>
                </a:cxn>
                <a:cxn ang="0">
                  <a:pos x="294" y="26"/>
                </a:cxn>
                <a:cxn ang="0">
                  <a:pos x="324" y="3"/>
                </a:cxn>
                <a:cxn ang="0">
                  <a:pos x="338" y="0"/>
                </a:cxn>
                <a:cxn ang="0">
                  <a:pos x="338" y="7"/>
                </a:cxn>
                <a:cxn ang="0">
                  <a:pos x="345" y="33"/>
                </a:cxn>
                <a:cxn ang="0">
                  <a:pos x="349" y="67"/>
                </a:cxn>
                <a:cxn ang="0">
                  <a:pos x="356" y="104"/>
                </a:cxn>
                <a:cxn ang="0">
                  <a:pos x="356" y="140"/>
                </a:cxn>
                <a:cxn ang="0">
                  <a:pos x="356" y="159"/>
                </a:cxn>
                <a:cxn ang="0">
                  <a:pos x="356" y="203"/>
                </a:cxn>
                <a:cxn ang="0">
                  <a:pos x="351" y="254"/>
                </a:cxn>
                <a:cxn ang="0">
                  <a:pos x="342" y="304"/>
                </a:cxn>
                <a:cxn ang="0">
                  <a:pos x="332" y="351"/>
                </a:cxn>
                <a:cxn ang="0">
                  <a:pos x="326" y="371"/>
                </a:cxn>
                <a:cxn ang="0">
                  <a:pos x="298" y="420"/>
                </a:cxn>
                <a:cxn ang="0">
                  <a:pos x="243" y="491"/>
                </a:cxn>
                <a:cxn ang="0">
                  <a:pos x="179" y="563"/>
                </a:cxn>
                <a:cxn ang="0">
                  <a:pos x="113" y="629"/>
                </a:cxn>
                <a:cxn ang="0">
                  <a:pos x="57" y="669"/>
                </a:cxn>
              </a:cxnLst>
              <a:rect l="0" t="0" r="r" b="b"/>
              <a:pathLst>
                <a:path w="357" h="670">
                  <a:moveTo>
                    <a:pt x="0" y="659"/>
                  </a:moveTo>
                  <a:lnTo>
                    <a:pt x="6" y="633"/>
                  </a:lnTo>
                  <a:lnTo>
                    <a:pt x="14" y="606"/>
                  </a:lnTo>
                  <a:lnTo>
                    <a:pt x="25" y="574"/>
                  </a:lnTo>
                  <a:lnTo>
                    <a:pt x="38" y="538"/>
                  </a:lnTo>
                  <a:lnTo>
                    <a:pt x="52" y="505"/>
                  </a:lnTo>
                  <a:lnTo>
                    <a:pt x="64" y="468"/>
                  </a:lnTo>
                  <a:lnTo>
                    <a:pt x="82" y="433"/>
                  </a:lnTo>
                  <a:lnTo>
                    <a:pt x="98" y="401"/>
                  </a:lnTo>
                  <a:lnTo>
                    <a:pt x="115" y="371"/>
                  </a:lnTo>
                  <a:lnTo>
                    <a:pt x="132" y="344"/>
                  </a:lnTo>
                  <a:lnTo>
                    <a:pt x="132" y="344"/>
                  </a:lnTo>
                  <a:lnTo>
                    <a:pt x="149" y="321"/>
                  </a:lnTo>
                  <a:lnTo>
                    <a:pt x="163" y="300"/>
                  </a:lnTo>
                  <a:lnTo>
                    <a:pt x="176" y="279"/>
                  </a:lnTo>
                  <a:lnTo>
                    <a:pt x="188" y="258"/>
                  </a:lnTo>
                  <a:lnTo>
                    <a:pt x="197" y="237"/>
                  </a:lnTo>
                  <a:lnTo>
                    <a:pt x="206" y="220"/>
                  </a:lnTo>
                  <a:lnTo>
                    <a:pt x="213" y="201"/>
                  </a:lnTo>
                  <a:lnTo>
                    <a:pt x="218" y="184"/>
                  </a:lnTo>
                  <a:lnTo>
                    <a:pt x="223" y="168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31" y="134"/>
                  </a:lnTo>
                  <a:lnTo>
                    <a:pt x="238" y="117"/>
                  </a:lnTo>
                  <a:lnTo>
                    <a:pt x="246" y="97"/>
                  </a:lnTo>
                  <a:lnTo>
                    <a:pt x="257" y="79"/>
                  </a:lnTo>
                  <a:lnTo>
                    <a:pt x="269" y="60"/>
                  </a:lnTo>
                  <a:lnTo>
                    <a:pt x="282" y="41"/>
                  </a:lnTo>
                  <a:lnTo>
                    <a:pt x="294" y="26"/>
                  </a:lnTo>
                  <a:lnTo>
                    <a:pt x="309" y="14"/>
                  </a:lnTo>
                  <a:lnTo>
                    <a:pt x="324" y="3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1"/>
                  </a:lnTo>
                  <a:lnTo>
                    <a:pt x="338" y="7"/>
                  </a:lnTo>
                  <a:lnTo>
                    <a:pt x="342" y="18"/>
                  </a:lnTo>
                  <a:lnTo>
                    <a:pt x="345" y="33"/>
                  </a:lnTo>
                  <a:lnTo>
                    <a:pt x="347" y="48"/>
                  </a:lnTo>
                  <a:lnTo>
                    <a:pt x="349" y="67"/>
                  </a:lnTo>
                  <a:lnTo>
                    <a:pt x="351" y="85"/>
                  </a:lnTo>
                  <a:lnTo>
                    <a:pt x="356" y="104"/>
                  </a:lnTo>
                  <a:lnTo>
                    <a:pt x="356" y="122"/>
                  </a:lnTo>
                  <a:lnTo>
                    <a:pt x="356" y="140"/>
                  </a:lnTo>
                  <a:lnTo>
                    <a:pt x="356" y="140"/>
                  </a:lnTo>
                  <a:lnTo>
                    <a:pt x="356" y="159"/>
                  </a:lnTo>
                  <a:lnTo>
                    <a:pt x="356" y="180"/>
                  </a:lnTo>
                  <a:lnTo>
                    <a:pt x="356" y="203"/>
                  </a:lnTo>
                  <a:lnTo>
                    <a:pt x="351" y="228"/>
                  </a:lnTo>
                  <a:lnTo>
                    <a:pt x="351" y="254"/>
                  </a:lnTo>
                  <a:lnTo>
                    <a:pt x="347" y="279"/>
                  </a:lnTo>
                  <a:lnTo>
                    <a:pt x="342" y="304"/>
                  </a:lnTo>
                  <a:lnTo>
                    <a:pt x="338" y="330"/>
                  </a:lnTo>
                  <a:lnTo>
                    <a:pt x="332" y="351"/>
                  </a:lnTo>
                  <a:lnTo>
                    <a:pt x="326" y="371"/>
                  </a:lnTo>
                  <a:lnTo>
                    <a:pt x="326" y="371"/>
                  </a:lnTo>
                  <a:lnTo>
                    <a:pt x="315" y="392"/>
                  </a:lnTo>
                  <a:lnTo>
                    <a:pt x="298" y="420"/>
                  </a:lnTo>
                  <a:lnTo>
                    <a:pt x="273" y="454"/>
                  </a:lnTo>
                  <a:lnTo>
                    <a:pt x="243" y="491"/>
                  </a:lnTo>
                  <a:lnTo>
                    <a:pt x="214" y="528"/>
                  </a:lnTo>
                  <a:lnTo>
                    <a:pt x="179" y="563"/>
                  </a:lnTo>
                  <a:lnTo>
                    <a:pt x="145" y="599"/>
                  </a:lnTo>
                  <a:lnTo>
                    <a:pt x="113" y="629"/>
                  </a:lnTo>
                  <a:lnTo>
                    <a:pt x="82" y="654"/>
                  </a:lnTo>
                  <a:lnTo>
                    <a:pt x="57" y="6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1164"/>
            <p:cNvSpPr>
              <a:spLocks/>
            </p:cNvSpPr>
            <p:nvPr/>
          </p:nvSpPr>
          <p:spPr bwMode="auto">
            <a:xfrm>
              <a:off x="3531" y="1867"/>
              <a:ext cx="360" cy="669"/>
            </a:xfrm>
            <a:custGeom>
              <a:avLst/>
              <a:gdLst/>
              <a:ahLst/>
              <a:cxnLst>
                <a:cxn ang="0">
                  <a:pos x="7" y="633"/>
                </a:cxn>
                <a:cxn ang="0">
                  <a:pos x="26" y="574"/>
                </a:cxn>
                <a:cxn ang="0">
                  <a:pos x="51" y="505"/>
                </a:cxn>
                <a:cxn ang="0">
                  <a:pos x="83" y="433"/>
                </a:cxn>
                <a:cxn ang="0">
                  <a:pos x="117" y="371"/>
                </a:cxn>
                <a:cxn ang="0">
                  <a:pos x="134" y="344"/>
                </a:cxn>
                <a:cxn ang="0">
                  <a:pos x="166" y="300"/>
                </a:cxn>
                <a:cxn ang="0">
                  <a:pos x="189" y="258"/>
                </a:cxn>
                <a:cxn ang="0">
                  <a:pos x="208" y="220"/>
                </a:cxn>
                <a:cxn ang="0">
                  <a:pos x="219" y="184"/>
                </a:cxn>
                <a:cxn ang="0">
                  <a:pos x="226" y="150"/>
                </a:cxn>
                <a:cxn ang="0">
                  <a:pos x="231" y="134"/>
                </a:cxn>
                <a:cxn ang="0">
                  <a:pos x="248" y="97"/>
                </a:cxn>
                <a:cxn ang="0">
                  <a:pos x="269" y="60"/>
                </a:cxn>
                <a:cxn ang="0">
                  <a:pos x="297" y="26"/>
                </a:cxn>
                <a:cxn ang="0">
                  <a:pos x="324" y="3"/>
                </a:cxn>
                <a:cxn ang="0">
                  <a:pos x="339" y="0"/>
                </a:cxn>
                <a:cxn ang="0">
                  <a:pos x="341" y="7"/>
                </a:cxn>
                <a:cxn ang="0">
                  <a:pos x="348" y="33"/>
                </a:cxn>
                <a:cxn ang="0">
                  <a:pos x="351" y="67"/>
                </a:cxn>
                <a:cxn ang="0">
                  <a:pos x="355" y="104"/>
                </a:cxn>
                <a:cxn ang="0">
                  <a:pos x="358" y="140"/>
                </a:cxn>
                <a:cxn ang="0">
                  <a:pos x="358" y="159"/>
                </a:cxn>
                <a:cxn ang="0">
                  <a:pos x="355" y="203"/>
                </a:cxn>
                <a:cxn ang="0">
                  <a:pos x="351" y="254"/>
                </a:cxn>
                <a:cxn ang="0">
                  <a:pos x="345" y="304"/>
                </a:cxn>
                <a:cxn ang="0">
                  <a:pos x="334" y="351"/>
                </a:cxn>
                <a:cxn ang="0">
                  <a:pos x="328" y="371"/>
                </a:cxn>
                <a:cxn ang="0">
                  <a:pos x="299" y="420"/>
                </a:cxn>
                <a:cxn ang="0">
                  <a:pos x="246" y="491"/>
                </a:cxn>
                <a:cxn ang="0">
                  <a:pos x="180" y="563"/>
                </a:cxn>
                <a:cxn ang="0">
                  <a:pos x="113" y="629"/>
                </a:cxn>
                <a:cxn ang="0">
                  <a:pos x="56" y="669"/>
                </a:cxn>
              </a:cxnLst>
              <a:rect l="0" t="0" r="r" b="b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  <a:lnTo>
                    <a:pt x="0" y="6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1165"/>
            <p:cNvSpPr>
              <a:spLocks/>
            </p:cNvSpPr>
            <p:nvPr/>
          </p:nvSpPr>
          <p:spPr bwMode="auto">
            <a:xfrm>
              <a:off x="3531" y="1867"/>
              <a:ext cx="360" cy="669"/>
            </a:xfrm>
            <a:custGeom>
              <a:avLst/>
              <a:gdLst/>
              <a:ahLst/>
              <a:cxnLst>
                <a:cxn ang="0">
                  <a:pos x="7" y="633"/>
                </a:cxn>
                <a:cxn ang="0">
                  <a:pos x="26" y="574"/>
                </a:cxn>
                <a:cxn ang="0">
                  <a:pos x="51" y="505"/>
                </a:cxn>
                <a:cxn ang="0">
                  <a:pos x="83" y="433"/>
                </a:cxn>
                <a:cxn ang="0">
                  <a:pos x="117" y="371"/>
                </a:cxn>
                <a:cxn ang="0">
                  <a:pos x="134" y="344"/>
                </a:cxn>
                <a:cxn ang="0">
                  <a:pos x="166" y="300"/>
                </a:cxn>
                <a:cxn ang="0">
                  <a:pos x="189" y="258"/>
                </a:cxn>
                <a:cxn ang="0">
                  <a:pos x="208" y="220"/>
                </a:cxn>
                <a:cxn ang="0">
                  <a:pos x="219" y="184"/>
                </a:cxn>
                <a:cxn ang="0">
                  <a:pos x="226" y="150"/>
                </a:cxn>
                <a:cxn ang="0">
                  <a:pos x="231" y="134"/>
                </a:cxn>
                <a:cxn ang="0">
                  <a:pos x="248" y="97"/>
                </a:cxn>
                <a:cxn ang="0">
                  <a:pos x="269" y="60"/>
                </a:cxn>
                <a:cxn ang="0">
                  <a:pos x="297" y="26"/>
                </a:cxn>
                <a:cxn ang="0">
                  <a:pos x="324" y="3"/>
                </a:cxn>
                <a:cxn ang="0">
                  <a:pos x="339" y="0"/>
                </a:cxn>
                <a:cxn ang="0">
                  <a:pos x="341" y="7"/>
                </a:cxn>
                <a:cxn ang="0">
                  <a:pos x="348" y="33"/>
                </a:cxn>
                <a:cxn ang="0">
                  <a:pos x="351" y="67"/>
                </a:cxn>
                <a:cxn ang="0">
                  <a:pos x="355" y="104"/>
                </a:cxn>
                <a:cxn ang="0">
                  <a:pos x="358" y="140"/>
                </a:cxn>
                <a:cxn ang="0">
                  <a:pos x="358" y="159"/>
                </a:cxn>
                <a:cxn ang="0">
                  <a:pos x="355" y="203"/>
                </a:cxn>
                <a:cxn ang="0">
                  <a:pos x="351" y="254"/>
                </a:cxn>
                <a:cxn ang="0">
                  <a:pos x="345" y="304"/>
                </a:cxn>
                <a:cxn ang="0">
                  <a:pos x="334" y="351"/>
                </a:cxn>
                <a:cxn ang="0">
                  <a:pos x="328" y="371"/>
                </a:cxn>
                <a:cxn ang="0">
                  <a:pos x="299" y="420"/>
                </a:cxn>
                <a:cxn ang="0">
                  <a:pos x="246" y="491"/>
                </a:cxn>
                <a:cxn ang="0">
                  <a:pos x="180" y="563"/>
                </a:cxn>
                <a:cxn ang="0">
                  <a:pos x="113" y="629"/>
                </a:cxn>
                <a:cxn ang="0">
                  <a:pos x="56" y="669"/>
                </a:cxn>
              </a:cxnLst>
              <a:rect l="0" t="0" r="r" b="b"/>
              <a:pathLst>
                <a:path w="359" h="670">
                  <a:moveTo>
                    <a:pt x="0" y="659"/>
                  </a:moveTo>
                  <a:lnTo>
                    <a:pt x="7" y="633"/>
                  </a:lnTo>
                  <a:lnTo>
                    <a:pt x="16" y="606"/>
                  </a:lnTo>
                  <a:lnTo>
                    <a:pt x="26" y="574"/>
                  </a:lnTo>
                  <a:lnTo>
                    <a:pt x="37" y="538"/>
                  </a:lnTo>
                  <a:lnTo>
                    <a:pt x="51" y="505"/>
                  </a:lnTo>
                  <a:lnTo>
                    <a:pt x="67" y="468"/>
                  </a:lnTo>
                  <a:lnTo>
                    <a:pt x="83" y="433"/>
                  </a:lnTo>
                  <a:lnTo>
                    <a:pt x="99" y="401"/>
                  </a:lnTo>
                  <a:lnTo>
                    <a:pt x="117" y="371"/>
                  </a:lnTo>
                  <a:lnTo>
                    <a:pt x="134" y="344"/>
                  </a:lnTo>
                  <a:lnTo>
                    <a:pt x="134" y="344"/>
                  </a:lnTo>
                  <a:lnTo>
                    <a:pt x="150" y="321"/>
                  </a:lnTo>
                  <a:lnTo>
                    <a:pt x="166" y="300"/>
                  </a:lnTo>
                  <a:lnTo>
                    <a:pt x="178" y="279"/>
                  </a:lnTo>
                  <a:lnTo>
                    <a:pt x="189" y="258"/>
                  </a:lnTo>
                  <a:lnTo>
                    <a:pt x="200" y="237"/>
                  </a:lnTo>
                  <a:lnTo>
                    <a:pt x="208" y="220"/>
                  </a:lnTo>
                  <a:lnTo>
                    <a:pt x="214" y="201"/>
                  </a:lnTo>
                  <a:lnTo>
                    <a:pt x="219" y="184"/>
                  </a:lnTo>
                  <a:lnTo>
                    <a:pt x="225" y="168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1" y="134"/>
                  </a:lnTo>
                  <a:lnTo>
                    <a:pt x="240" y="117"/>
                  </a:lnTo>
                  <a:lnTo>
                    <a:pt x="248" y="97"/>
                  </a:lnTo>
                  <a:lnTo>
                    <a:pt x="258" y="79"/>
                  </a:lnTo>
                  <a:lnTo>
                    <a:pt x="269" y="60"/>
                  </a:lnTo>
                  <a:lnTo>
                    <a:pt x="281" y="41"/>
                  </a:lnTo>
                  <a:lnTo>
                    <a:pt x="297" y="26"/>
                  </a:lnTo>
                  <a:lnTo>
                    <a:pt x="311" y="14"/>
                  </a:lnTo>
                  <a:lnTo>
                    <a:pt x="324" y="3"/>
                  </a:lnTo>
                  <a:lnTo>
                    <a:pt x="339" y="0"/>
                  </a:lnTo>
                  <a:lnTo>
                    <a:pt x="339" y="0"/>
                  </a:lnTo>
                  <a:lnTo>
                    <a:pt x="341" y="1"/>
                  </a:lnTo>
                  <a:lnTo>
                    <a:pt x="341" y="7"/>
                  </a:lnTo>
                  <a:lnTo>
                    <a:pt x="343" y="18"/>
                  </a:lnTo>
                  <a:lnTo>
                    <a:pt x="348" y="33"/>
                  </a:lnTo>
                  <a:lnTo>
                    <a:pt x="350" y="48"/>
                  </a:lnTo>
                  <a:lnTo>
                    <a:pt x="351" y="67"/>
                  </a:lnTo>
                  <a:lnTo>
                    <a:pt x="353" y="85"/>
                  </a:lnTo>
                  <a:lnTo>
                    <a:pt x="355" y="104"/>
                  </a:lnTo>
                  <a:lnTo>
                    <a:pt x="358" y="122"/>
                  </a:lnTo>
                  <a:lnTo>
                    <a:pt x="358" y="140"/>
                  </a:lnTo>
                  <a:lnTo>
                    <a:pt x="358" y="140"/>
                  </a:lnTo>
                  <a:lnTo>
                    <a:pt x="358" y="159"/>
                  </a:lnTo>
                  <a:lnTo>
                    <a:pt x="358" y="180"/>
                  </a:lnTo>
                  <a:lnTo>
                    <a:pt x="355" y="203"/>
                  </a:lnTo>
                  <a:lnTo>
                    <a:pt x="353" y="228"/>
                  </a:lnTo>
                  <a:lnTo>
                    <a:pt x="351" y="254"/>
                  </a:lnTo>
                  <a:lnTo>
                    <a:pt x="350" y="279"/>
                  </a:lnTo>
                  <a:lnTo>
                    <a:pt x="345" y="304"/>
                  </a:lnTo>
                  <a:lnTo>
                    <a:pt x="341" y="330"/>
                  </a:lnTo>
                  <a:lnTo>
                    <a:pt x="334" y="351"/>
                  </a:lnTo>
                  <a:lnTo>
                    <a:pt x="328" y="371"/>
                  </a:lnTo>
                  <a:lnTo>
                    <a:pt x="328" y="371"/>
                  </a:lnTo>
                  <a:lnTo>
                    <a:pt x="318" y="392"/>
                  </a:lnTo>
                  <a:lnTo>
                    <a:pt x="299" y="420"/>
                  </a:lnTo>
                  <a:lnTo>
                    <a:pt x="276" y="454"/>
                  </a:lnTo>
                  <a:lnTo>
                    <a:pt x="246" y="491"/>
                  </a:lnTo>
                  <a:lnTo>
                    <a:pt x="214" y="528"/>
                  </a:lnTo>
                  <a:lnTo>
                    <a:pt x="180" y="563"/>
                  </a:lnTo>
                  <a:lnTo>
                    <a:pt x="147" y="599"/>
                  </a:lnTo>
                  <a:lnTo>
                    <a:pt x="113" y="629"/>
                  </a:lnTo>
                  <a:lnTo>
                    <a:pt x="83" y="654"/>
                  </a:lnTo>
                  <a:lnTo>
                    <a:pt x="56" y="66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1166"/>
            <p:cNvSpPr>
              <a:spLocks/>
            </p:cNvSpPr>
            <p:nvPr/>
          </p:nvSpPr>
          <p:spPr bwMode="auto">
            <a:xfrm>
              <a:off x="3454" y="2037"/>
              <a:ext cx="452" cy="598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2" y="574"/>
                </a:cxn>
                <a:cxn ang="0">
                  <a:pos x="29" y="548"/>
                </a:cxn>
                <a:cxn ang="0">
                  <a:pos x="48" y="518"/>
                </a:cxn>
                <a:cxn ang="0">
                  <a:pos x="73" y="483"/>
                </a:cxn>
                <a:cxn ang="0">
                  <a:pos x="99" y="449"/>
                </a:cxn>
                <a:cxn ang="0">
                  <a:pos x="126" y="414"/>
                </a:cxn>
                <a:cxn ang="0">
                  <a:pos x="156" y="380"/>
                </a:cxn>
                <a:cxn ang="0">
                  <a:pos x="186" y="348"/>
                </a:cxn>
                <a:cxn ang="0">
                  <a:pos x="217" y="322"/>
                </a:cxn>
                <a:cxn ang="0">
                  <a:pos x="249" y="298"/>
                </a:cxn>
                <a:cxn ang="0">
                  <a:pos x="249" y="298"/>
                </a:cxn>
                <a:cxn ang="0">
                  <a:pos x="251" y="296"/>
                </a:cxn>
                <a:cxn ang="0">
                  <a:pos x="258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3" y="251"/>
                </a:cxn>
                <a:cxn ang="0">
                  <a:pos x="311" y="235"/>
                </a:cxn>
                <a:cxn ang="0">
                  <a:pos x="327" y="216"/>
                </a:cxn>
                <a:cxn ang="0">
                  <a:pos x="341" y="195"/>
                </a:cxn>
                <a:cxn ang="0">
                  <a:pos x="357" y="174"/>
                </a:cxn>
                <a:cxn ang="0">
                  <a:pos x="367" y="152"/>
                </a:cxn>
                <a:cxn ang="0">
                  <a:pos x="367" y="152"/>
                </a:cxn>
                <a:cxn ang="0">
                  <a:pos x="378" y="131"/>
                </a:cxn>
                <a:cxn ang="0">
                  <a:pos x="389" y="113"/>
                </a:cxn>
                <a:cxn ang="0">
                  <a:pos x="399" y="98"/>
                </a:cxn>
                <a:cxn ang="0">
                  <a:pos x="408" y="83"/>
                </a:cxn>
                <a:cxn ang="0">
                  <a:pos x="413" y="69"/>
                </a:cxn>
                <a:cxn ang="0">
                  <a:pos x="422" y="56"/>
                </a:cxn>
                <a:cxn ang="0">
                  <a:pos x="426" y="43"/>
                </a:cxn>
                <a:cxn ang="0">
                  <a:pos x="433" y="30"/>
                </a:cxn>
                <a:cxn ang="0">
                  <a:pos x="437" y="16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438" y="5"/>
                </a:cxn>
                <a:cxn ang="0">
                  <a:pos x="443" y="25"/>
                </a:cxn>
                <a:cxn ang="0">
                  <a:pos x="445" y="50"/>
                </a:cxn>
                <a:cxn ang="0">
                  <a:pos x="447" y="83"/>
                </a:cxn>
                <a:cxn ang="0">
                  <a:pos x="450" y="122"/>
                </a:cxn>
                <a:cxn ang="0">
                  <a:pos x="450" y="161"/>
                </a:cxn>
                <a:cxn ang="0">
                  <a:pos x="447" y="203"/>
                </a:cxn>
                <a:cxn ang="0">
                  <a:pos x="443" y="244"/>
                </a:cxn>
                <a:cxn ang="0">
                  <a:pos x="435" y="277"/>
                </a:cxn>
                <a:cxn ang="0">
                  <a:pos x="420" y="309"/>
                </a:cxn>
                <a:cxn ang="0">
                  <a:pos x="420" y="309"/>
                </a:cxn>
                <a:cxn ang="0">
                  <a:pos x="401" y="336"/>
                </a:cxn>
                <a:cxn ang="0">
                  <a:pos x="373" y="366"/>
                </a:cxn>
                <a:cxn ang="0">
                  <a:pos x="341" y="397"/>
                </a:cxn>
                <a:cxn ang="0">
                  <a:pos x="306" y="426"/>
                </a:cxn>
                <a:cxn ang="0">
                  <a:pos x="268" y="454"/>
                </a:cxn>
                <a:cxn ang="0">
                  <a:pos x="232" y="481"/>
                </a:cxn>
                <a:cxn ang="0">
                  <a:pos x="194" y="504"/>
                </a:cxn>
                <a:cxn ang="0">
                  <a:pos x="162" y="525"/>
                </a:cxn>
                <a:cxn ang="0">
                  <a:pos x="135" y="541"/>
                </a:cxn>
                <a:cxn ang="0">
                  <a:pos x="113" y="551"/>
                </a:cxn>
                <a:cxn ang="0">
                  <a:pos x="0" y="595"/>
                </a:cxn>
              </a:cxnLst>
              <a:rect l="0" t="0" r="r" b="b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  <a:lnTo>
                    <a:pt x="0" y="59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1167"/>
            <p:cNvSpPr>
              <a:spLocks/>
            </p:cNvSpPr>
            <p:nvPr/>
          </p:nvSpPr>
          <p:spPr bwMode="auto">
            <a:xfrm>
              <a:off x="3454" y="2037"/>
              <a:ext cx="452" cy="598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2" y="574"/>
                </a:cxn>
                <a:cxn ang="0">
                  <a:pos x="29" y="548"/>
                </a:cxn>
                <a:cxn ang="0">
                  <a:pos x="48" y="518"/>
                </a:cxn>
                <a:cxn ang="0">
                  <a:pos x="73" y="483"/>
                </a:cxn>
                <a:cxn ang="0">
                  <a:pos x="99" y="449"/>
                </a:cxn>
                <a:cxn ang="0">
                  <a:pos x="126" y="414"/>
                </a:cxn>
                <a:cxn ang="0">
                  <a:pos x="156" y="380"/>
                </a:cxn>
                <a:cxn ang="0">
                  <a:pos x="186" y="348"/>
                </a:cxn>
                <a:cxn ang="0">
                  <a:pos x="217" y="322"/>
                </a:cxn>
                <a:cxn ang="0">
                  <a:pos x="249" y="298"/>
                </a:cxn>
                <a:cxn ang="0">
                  <a:pos x="249" y="298"/>
                </a:cxn>
                <a:cxn ang="0">
                  <a:pos x="251" y="296"/>
                </a:cxn>
                <a:cxn ang="0">
                  <a:pos x="258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3" y="251"/>
                </a:cxn>
                <a:cxn ang="0">
                  <a:pos x="311" y="235"/>
                </a:cxn>
                <a:cxn ang="0">
                  <a:pos x="327" y="216"/>
                </a:cxn>
                <a:cxn ang="0">
                  <a:pos x="341" y="195"/>
                </a:cxn>
                <a:cxn ang="0">
                  <a:pos x="357" y="174"/>
                </a:cxn>
                <a:cxn ang="0">
                  <a:pos x="367" y="152"/>
                </a:cxn>
                <a:cxn ang="0">
                  <a:pos x="367" y="152"/>
                </a:cxn>
                <a:cxn ang="0">
                  <a:pos x="378" y="131"/>
                </a:cxn>
                <a:cxn ang="0">
                  <a:pos x="389" y="113"/>
                </a:cxn>
                <a:cxn ang="0">
                  <a:pos x="399" y="98"/>
                </a:cxn>
                <a:cxn ang="0">
                  <a:pos x="408" y="83"/>
                </a:cxn>
                <a:cxn ang="0">
                  <a:pos x="413" y="69"/>
                </a:cxn>
                <a:cxn ang="0">
                  <a:pos x="422" y="56"/>
                </a:cxn>
                <a:cxn ang="0">
                  <a:pos x="426" y="43"/>
                </a:cxn>
                <a:cxn ang="0">
                  <a:pos x="433" y="30"/>
                </a:cxn>
                <a:cxn ang="0">
                  <a:pos x="437" y="16"/>
                </a:cxn>
                <a:cxn ang="0">
                  <a:pos x="438" y="0"/>
                </a:cxn>
                <a:cxn ang="0">
                  <a:pos x="438" y="0"/>
                </a:cxn>
                <a:cxn ang="0">
                  <a:pos x="438" y="5"/>
                </a:cxn>
                <a:cxn ang="0">
                  <a:pos x="443" y="25"/>
                </a:cxn>
                <a:cxn ang="0">
                  <a:pos x="445" y="50"/>
                </a:cxn>
                <a:cxn ang="0">
                  <a:pos x="447" y="83"/>
                </a:cxn>
                <a:cxn ang="0">
                  <a:pos x="450" y="122"/>
                </a:cxn>
                <a:cxn ang="0">
                  <a:pos x="450" y="161"/>
                </a:cxn>
                <a:cxn ang="0">
                  <a:pos x="447" y="203"/>
                </a:cxn>
                <a:cxn ang="0">
                  <a:pos x="443" y="244"/>
                </a:cxn>
                <a:cxn ang="0">
                  <a:pos x="435" y="277"/>
                </a:cxn>
                <a:cxn ang="0">
                  <a:pos x="420" y="309"/>
                </a:cxn>
                <a:cxn ang="0">
                  <a:pos x="420" y="309"/>
                </a:cxn>
                <a:cxn ang="0">
                  <a:pos x="401" y="336"/>
                </a:cxn>
                <a:cxn ang="0">
                  <a:pos x="373" y="366"/>
                </a:cxn>
                <a:cxn ang="0">
                  <a:pos x="341" y="397"/>
                </a:cxn>
                <a:cxn ang="0">
                  <a:pos x="306" y="426"/>
                </a:cxn>
                <a:cxn ang="0">
                  <a:pos x="268" y="454"/>
                </a:cxn>
                <a:cxn ang="0">
                  <a:pos x="232" y="481"/>
                </a:cxn>
                <a:cxn ang="0">
                  <a:pos x="194" y="504"/>
                </a:cxn>
                <a:cxn ang="0">
                  <a:pos x="162" y="525"/>
                </a:cxn>
                <a:cxn ang="0">
                  <a:pos x="135" y="541"/>
                </a:cxn>
                <a:cxn ang="0">
                  <a:pos x="113" y="551"/>
                </a:cxn>
              </a:cxnLst>
              <a:rect l="0" t="0" r="r" b="b"/>
              <a:pathLst>
                <a:path w="451" h="596">
                  <a:moveTo>
                    <a:pt x="0" y="595"/>
                  </a:moveTo>
                  <a:lnTo>
                    <a:pt x="12" y="574"/>
                  </a:lnTo>
                  <a:lnTo>
                    <a:pt x="29" y="548"/>
                  </a:lnTo>
                  <a:lnTo>
                    <a:pt x="48" y="518"/>
                  </a:lnTo>
                  <a:lnTo>
                    <a:pt x="73" y="483"/>
                  </a:lnTo>
                  <a:lnTo>
                    <a:pt x="99" y="449"/>
                  </a:lnTo>
                  <a:lnTo>
                    <a:pt x="126" y="414"/>
                  </a:lnTo>
                  <a:lnTo>
                    <a:pt x="156" y="380"/>
                  </a:lnTo>
                  <a:lnTo>
                    <a:pt x="186" y="348"/>
                  </a:lnTo>
                  <a:lnTo>
                    <a:pt x="217" y="322"/>
                  </a:lnTo>
                  <a:lnTo>
                    <a:pt x="249" y="298"/>
                  </a:lnTo>
                  <a:lnTo>
                    <a:pt x="249" y="298"/>
                  </a:lnTo>
                  <a:lnTo>
                    <a:pt x="251" y="296"/>
                  </a:lnTo>
                  <a:lnTo>
                    <a:pt x="258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3" y="251"/>
                  </a:lnTo>
                  <a:lnTo>
                    <a:pt x="311" y="235"/>
                  </a:lnTo>
                  <a:lnTo>
                    <a:pt x="327" y="216"/>
                  </a:lnTo>
                  <a:lnTo>
                    <a:pt x="341" y="195"/>
                  </a:lnTo>
                  <a:lnTo>
                    <a:pt x="357" y="174"/>
                  </a:lnTo>
                  <a:lnTo>
                    <a:pt x="367" y="152"/>
                  </a:lnTo>
                  <a:lnTo>
                    <a:pt x="367" y="152"/>
                  </a:lnTo>
                  <a:lnTo>
                    <a:pt x="378" y="131"/>
                  </a:lnTo>
                  <a:lnTo>
                    <a:pt x="389" y="113"/>
                  </a:lnTo>
                  <a:lnTo>
                    <a:pt x="399" y="98"/>
                  </a:lnTo>
                  <a:lnTo>
                    <a:pt x="408" y="83"/>
                  </a:lnTo>
                  <a:lnTo>
                    <a:pt x="413" y="69"/>
                  </a:lnTo>
                  <a:lnTo>
                    <a:pt x="422" y="56"/>
                  </a:lnTo>
                  <a:lnTo>
                    <a:pt x="426" y="43"/>
                  </a:lnTo>
                  <a:lnTo>
                    <a:pt x="433" y="30"/>
                  </a:lnTo>
                  <a:lnTo>
                    <a:pt x="437" y="16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8" y="5"/>
                  </a:lnTo>
                  <a:lnTo>
                    <a:pt x="443" y="25"/>
                  </a:lnTo>
                  <a:lnTo>
                    <a:pt x="445" y="50"/>
                  </a:lnTo>
                  <a:lnTo>
                    <a:pt x="447" y="83"/>
                  </a:lnTo>
                  <a:lnTo>
                    <a:pt x="450" y="122"/>
                  </a:lnTo>
                  <a:lnTo>
                    <a:pt x="450" y="161"/>
                  </a:lnTo>
                  <a:lnTo>
                    <a:pt x="447" y="203"/>
                  </a:lnTo>
                  <a:lnTo>
                    <a:pt x="443" y="244"/>
                  </a:lnTo>
                  <a:lnTo>
                    <a:pt x="435" y="277"/>
                  </a:lnTo>
                  <a:lnTo>
                    <a:pt x="420" y="309"/>
                  </a:lnTo>
                  <a:lnTo>
                    <a:pt x="420" y="309"/>
                  </a:lnTo>
                  <a:lnTo>
                    <a:pt x="401" y="336"/>
                  </a:lnTo>
                  <a:lnTo>
                    <a:pt x="373" y="366"/>
                  </a:lnTo>
                  <a:lnTo>
                    <a:pt x="341" y="397"/>
                  </a:lnTo>
                  <a:lnTo>
                    <a:pt x="306" y="426"/>
                  </a:lnTo>
                  <a:lnTo>
                    <a:pt x="268" y="454"/>
                  </a:lnTo>
                  <a:lnTo>
                    <a:pt x="232" y="481"/>
                  </a:lnTo>
                  <a:lnTo>
                    <a:pt x="194" y="504"/>
                  </a:lnTo>
                  <a:lnTo>
                    <a:pt x="162" y="525"/>
                  </a:lnTo>
                  <a:lnTo>
                    <a:pt x="135" y="541"/>
                  </a:lnTo>
                  <a:lnTo>
                    <a:pt x="113" y="5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1168"/>
            <p:cNvSpPr>
              <a:spLocks/>
            </p:cNvSpPr>
            <p:nvPr/>
          </p:nvSpPr>
          <p:spPr bwMode="auto">
            <a:xfrm>
              <a:off x="3447" y="2029"/>
              <a:ext cx="452" cy="598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5" y="574"/>
                </a:cxn>
                <a:cxn ang="0">
                  <a:pos x="31" y="548"/>
                </a:cxn>
                <a:cxn ang="0">
                  <a:pos x="50" y="518"/>
                </a:cxn>
                <a:cxn ang="0">
                  <a:pos x="74" y="483"/>
                </a:cxn>
                <a:cxn ang="0">
                  <a:pos x="100" y="449"/>
                </a:cxn>
                <a:cxn ang="0">
                  <a:pos x="128" y="414"/>
                </a:cxn>
                <a:cxn ang="0">
                  <a:pos x="158" y="380"/>
                </a:cxn>
                <a:cxn ang="0">
                  <a:pos x="188" y="348"/>
                </a:cxn>
                <a:cxn ang="0">
                  <a:pos x="220" y="322"/>
                </a:cxn>
                <a:cxn ang="0">
                  <a:pos x="250" y="298"/>
                </a:cxn>
                <a:cxn ang="0">
                  <a:pos x="250" y="298"/>
                </a:cxn>
                <a:cxn ang="0">
                  <a:pos x="253" y="296"/>
                </a:cxn>
                <a:cxn ang="0">
                  <a:pos x="260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6" y="251"/>
                </a:cxn>
                <a:cxn ang="0">
                  <a:pos x="313" y="235"/>
                </a:cxn>
                <a:cxn ang="0">
                  <a:pos x="327" y="216"/>
                </a:cxn>
                <a:cxn ang="0">
                  <a:pos x="345" y="195"/>
                </a:cxn>
                <a:cxn ang="0">
                  <a:pos x="357" y="174"/>
                </a:cxn>
                <a:cxn ang="0">
                  <a:pos x="370" y="152"/>
                </a:cxn>
                <a:cxn ang="0">
                  <a:pos x="370" y="152"/>
                </a:cxn>
                <a:cxn ang="0">
                  <a:pos x="380" y="131"/>
                </a:cxn>
                <a:cxn ang="0">
                  <a:pos x="391" y="113"/>
                </a:cxn>
                <a:cxn ang="0">
                  <a:pos x="400" y="98"/>
                </a:cxn>
                <a:cxn ang="0">
                  <a:pos x="407" y="83"/>
                </a:cxn>
                <a:cxn ang="0">
                  <a:pos x="416" y="69"/>
                </a:cxn>
                <a:cxn ang="0">
                  <a:pos x="423" y="56"/>
                </a:cxn>
                <a:cxn ang="0">
                  <a:pos x="428" y="43"/>
                </a:cxn>
                <a:cxn ang="0">
                  <a:pos x="435" y="30"/>
                </a:cxn>
                <a:cxn ang="0">
                  <a:pos x="439" y="16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5"/>
                </a:cxn>
                <a:cxn ang="0">
                  <a:pos x="444" y="25"/>
                </a:cxn>
                <a:cxn ang="0">
                  <a:pos x="448" y="50"/>
                </a:cxn>
                <a:cxn ang="0">
                  <a:pos x="450" y="83"/>
                </a:cxn>
                <a:cxn ang="0">
                  <a:pos x="452" y="122"/>
                </a:cxn>
                <a:cxn ang="0">
                  <a:pos x="452" y="161"/>
                </a:cxn>
                <a:cxn ang="0">
                  <a:pos x="450" y="203"/>
                </a:cxn>
                <a:cxn ang="0">
                  <a:pos x="444" y="244"/>
                </a:cxn>
                <a:cxn ang="0">
                  <a:pos x="435" y="277"/>
                </a:cxn>
                <a:cxn ang="0">
                  <a:pos x="423" y="309"/>
                </a:cxn>
                <a:cxn ang="0">
                  <a:pos x="423" y="309"/>
                </a:cxn>
                <a:cxn ang="0">
                  <a:pos x="403" y="336"/>
                </a:cxn>
                <a:cxn ang="0">
                  <a:pos x="377" y="366"/>
                </a:cxn>
                <a:cxn ang="0">
                  <a:pos x="345" y="397"/>
                </a:cxn>
                <a:cxn ang="0">
                  <a:pos x="308" y="426"/>
                </a:cxn>
                <a:cxn ang="0">
                  <a:pos x="271" y="454"/>
                </a:cxn>
                <a:cxn ang="0">
                  <a:pos x="232" y="481"/>
                </a:cxn>
                <a:cxn ang="0">
                  <a:pos x="197" y="504"/>
                </a:cxn>
                <a:cxn ang="0">
                  <a:pos x="165" y="525"/>
                </a:cxn>
                <a:cxn ang="0">
                  <a:pos x="137" y="541"/>
                </a:cxn>
                <a:cxn ang="0">
                  <a:pos x="116" y="551"/>
                </a:cxn>
                <a:cxn ang="0">
                  <a:pos x="0" y="595"/>
                </a:cxn>
              </a:cxnLst>
              <a:rect l="0" t="0" r="r" b="b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  <a:lnTo>
                    <a:pt x="0" y="59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1169"/>
            <p:cNvSpPr>
              <a:spLocks/>
            </p:cNvSpPr>
            <p:nvPr/>
          </p:nvSpPr>
          <p:spPr bwMode="auto">
            <a:xfrm>
              <a:off x="3447" y="2029"/>
              <a:ext cx="452" cy="598"/>
            </a:xfrm>
            <a:custGeom>
              <a:avLst/>
              <a:gdLst/>
              <a:ahLst/>
              <a:cxnLst>
                <a:cxn ang="0">
                  <a:pos x="0" y="595"/>
                </a:cxn>
                <a:cxn ang="0">
                  <a:pos x="15" y="574"/>
                </a:cxn>
                <a:cxn ang="0">
                  <a:pos x="31" y="548"/>
                </a:cxn>
                <a:cxn ang="0">
                  <a:pos x="50" y="518"/>
                </a:cxn>
                <a:cxn ang="0">
                  <a:pos x="74" y="483"/>
                </a:cxn>
                <a:cxn ang="0">
                  <a:pos x="100" y="449"/>
                </a:cxn>
                <a:cxn ang="0">
                  <a:pos x="128" y="414"/>
                </a:cxn>
                <a:cxn ang="0">
                  <a:pos x="158" y="380"/>
                </a:cxn>
                <a:cxn ang="0">
                  <a:pos x="188" y="348"/>
                </a:cxn>
                <a:cxn ang="0">
                  <a:pos x="220" y="322"/>
                </a:cxn>
                <a:cxn ang="0">
                  <a:pos x="250" y="298"/>
                </a:cxn>
                <a:cxn ang="0">
                  <a:pos x="250" y="298"/>
                </a:cxn>
                <a:cxn ang="0">
                  <a:pos x="253" y="296"/>
                </a:cxn>
                <a:cxn ang="0">
                  <a:pos x="260" y="290"/>
                </a:cxn>
                <a:cxn ang="0">
                  <a:pos x="268" y="281"/>
                </a:cxn>
                <a:cxn ang="0">
                  <a:pos x="281" y="269"/>
                </a:cxn>
                <a:cxn ang="0">
                  <a:pos x="296" y="251"/>
                </a:cxn>
                <a:cxn ang="0">
                  <a:pos x="313" y="235"/>
                </a:cxn>
                <a:cxn ang="0">
                  <a:pos x="327" y="216"/>
                </a:cxn>
                <a:cxn ang="0">
                  <a:pos x="345" y="195"/>
                </a:cxn>
                <a:cxn ang="0">
                  <a:pos x="357" y="174"/>
                </a:cxn>
                <a:cxn ang="0">
                  <a:pos x="370" y="152"/>
                </a:cxn>
                <a:cxn ang="0">
                  <a:pos x="370" y="152"/>
                </a:cxn>
                <a:cxn ang="0">
                  <a:pos x="380" y="131"/>
                </a:cxn>
                <a:cxn ang="0">
                  <a:pos x="391" y="113"/>
                </a:cxn>
                <a:cxn ang="0">
                  <a:pos x="400" y="98"/>
                </a:cxn>
                <a:cxn ang="0">
                  <a:pos x="407" y="83"/>
                </a:cxn>
                <a:cxn ang="0">
                  <a:pos x="416" y="69"/>
                </a:cxn>
                <a:cxn ang="0">
                  <a:pos x="423" y="56"/>
                </a:cxn>
                <a:cxn ang="0">
                  <a:pos x="428" y="43"/>
                </a:cxn>
                <a:cxn ang="0">
                  <a:pos x="435" y="30"/>
                </a:cxn>
                <a:cxn ang="0">
                  <a:pos x="439" y="16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5"/>
                </a:cxn>
                <a:cxn ang="0">
                  <a:pos x="444" y="25"/>
                </a:cxn>
                <a:cxn ang="0">
                  <a:pos x="448" y="50"/>
                </a:cxn>
                <a:cxn ang="0">
                  <a:pos x="450" y="83"/>
                </a:cxn>
                <a:cxn ang="0">
                  <a:pos x="452" y="122"/>
                </a:cxn>
                <a:cxn ang="0">
                  <a:pos x="452" y="161"/>
                </a:cxn>
                <a:cxn ang="0">
                  <a:pos x="450" y="203"/>
                </a:cxn>
                <a:cxn ang="0">
                  <a:pos x="444" y="244"/>
                </a:cxn>
                <a:cxn ang="0">
                  <a:pos x="435" y="277"/>
                </a:cxn>
                <a:cxn ang="0">
                  <a:pos x="423" y="309"/>
                </a:cxn>
                <a:cxn ang="0">
                  <a:pos x="423" y="309"/>
                </a:cxn>
                <a:cxn ang="0">
                  <a:pos x="403" y="336"/>
                </a:cxn>
                <a:cxn ang="0">
                  <a:pos x="377" y="366"/>
                </a:cxn>
                <a:cxn ang="0">
                  <a:pos x="345" y="397"/>
                </a:cxn>
                <a:cxn ang="0">
                  <a:pos x="308" y="426"/>
                </a:cxn>
                <a:cxn ang="0">
                  <a:pos x="271" y="454"/>
                </a:cxn>
                <a:cxn ang="0">
                  <a:pos x="232" y="481"/>
                </a:cxn>
                <a:cxn ang="0">
                  <a:pos x="197" y="504"/>
                </a:cxn>
                <a:cxn ang="0">
                  <a:pos x="165" y="525"/>
                </a:cxn>
                <a:cxn ang="0">
                  <a:pos x="137" y="541"/>
                </a:cxn>
                <a:cxn ang="0">
                  <a:pos x="116" y="551"/>
                </a:cxn>
              </a:cxnLst>
              <a:rect l="0" t="0" r="r" b="b"/>
              <a:pathLst>
                <a:path w="453" h="596">
                  <a:moveTo>
                    <a:pt x="0" y="595"/>
                  </a:moveTo>
                  <a:lnTo>
                    <a:pt x="15" y="574"/>
                  </a:lnTo>
                  <a:lnTo>
                    <a:pt x="31" y="548"/>
                  </a:lnTo>
                  <a:lnTo>
                    <a:pt x="50" y="518"/>
                  </a:lnTo>
                  <a:lnTo>
                    <a:pt x="74" y="483"/>
                  </a:lnTo>
                  <a:lnTo>
                    <a:pt x="100" y="449"/>
                  </a:lnTo>
                  <a:lnTo>
                    <a:pt x="128" y="414"/>
                  </a:lnTo>
                  <a:lnTo>
                    <a:pt x="158" y="380"/>
                  </a:lnTo>
                  <a:lnTo>
                    <a:pt x="188" y="348"/>
                  </a:lnTo>
                  <a:lnTo>
                    <a:pt x="220" y="322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3" y="296"/>
                  </a:lnTo>
                  <a:lnTo>
                    <a:pt x="260" y="290"/>
                  </a:lnTo>
                  <a:lnTo>
                    <a:pt x="268" y="281"/>
                  </a:lnTo>
                  <a:lnTo>
                    <a:pt x="281" y="269"/>
                  </a:lnTo>
                  <a:lnTo>
                    <a:pt x="296" y="251"/>
                  </a:lnTo>
                  <a:lnTo>
                    <a:pt x="313" y="235"/>
                  </a:lnTo>
                  <a:lnTo>
                    <a:pt x="327" y="216"/>
                  </a:lnTo>
                  <a:lnTo>
                    <a:pt x="345" y="195"/>
                  </a:lnTo>
                  <a:lnTo>
                    <a:pt x="357" y="174"/>
                  </a:lnTo>
                  <a:lnTo>
                    <a:pt x="370" y="152"/>
                  </a:lnTo>
                  <a:lnTo>
                    <a:pt x="370" y="152"/>
                  </a:lnTo>
                  <a:lnTo>
                    <a:pt x="380" y="131"/>
                  </a:lnTo>
                  <a:lnTo>
                    <a:pt x="391" y="113"/>
                  </a:lnTo>
                  <a:lnTo>
                    <a:pt x="400" y="98"/>
                  </a:lnTo>
                  <a:lnTo>
                    <a:pt x="407" y="83"/>
                  </a:lnTo>
                  <a:lnTo>
                    <a:pt x="416" y="69"/>
                  </a:lnTo>
                  <a:lnTo>
                    <a:pt x="423" y="56"/>
                  </a:lnTo>
                  <a:lnTo>
                    <a:pt x="428" y="43"/>
                  </a:lnTo>
                  <a:lnTo>
                    <a:pt x="435" y="30"/>
                  </a:lnTo>
                  <a:lnTo>
                    <a:pt x="439" y="16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5"/>
                  </a:lnTo>
                  <a:lnTo>
                    <a:pt x="444" y="25"/>
                  </a:lnTo>
                  <a:lnTo>
                    <a:pt x="448" y="50"/>
                  </a:lnTo>
                  <a:lnTo>
                    <a:pt x="450" y="83"/>
                  </a:lnTo>
                  <a:lnTo>
                    <a:pt x="452" y="122"/>
                  </a:lnTo>
                  <a:lnTo>
                    <a:pt x="452" y="161"/>
                  </a:lnTo>
                  <a:lnTo>
                    <a:pt x="450" y="203"/>
                  </a:lnTo>
                  <a:lnTo>
                    <a:pt x="444" y="244"/>
                  </a:lnTo>
                  <a:lnTo>
                    <a:pt x="435" y="277"/>
                  </a:lnTo>
                  <a:lnTo>
                    <a:pt x="423" y="309"/>
                  </a:lnTo>
                  <a:lnTo>
                    <a:pt x="423" y="309"/>
                  </a:lnTo>
                  <a:lnTo>
                    <a:pt x="403" y="336"/>
                  </a:lnTo>
                  <a:lnTo>
                    <a:pt x="377" y="366"/>
                  </a:lnTo>
                  <a:lnTo>
                    <a:pt x="345" y="397"/>
                  </a:lnTo>
                  <a:lnTo>
                    <a:pt x="308" y="426"/>
                  </a:lnTo>
                  <a:lnTo>
                    <a:pt x="271" y="454"/>
                  </a:lnTo>
                  <a:lnTo>
                    <a:pt x="232" y="481"/>
                  </a:lnTo>
                  <a:lnTo>
                    <a:pt x="197" y="504"/>
                  </a:lnTo>
                  <a:lnTo>
                    <a:pt x="165" y="525"/>
                  </a:lnTo>
                  <a:lnTo>
                    <a:pt x="137" y="541"/>
                  </a:lnTo>
                  <a:lnTo>
                    <a:pt x="116" y="55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1170"/>
            <p:cNvSpPr>
              <a:spLocks/>
            </p:cNvSpPr>
            <p:nvPr/>
          </p:nvSpPr>
          <p:spPr bwMode="auto">
            <a:xfrm>
              <a:off x="3350" y="2289"/>
              <a:ext cx="554" cy="521"/>
            </a:xfrm>
            <a:custGeom>
              <a:avLst/>
              <a:gdLst/>
              <a:ahLst/>
              <a:cxnLst>
                <a:cxn ang="0">
                  <a:pos x="14" y="498"/>
                </a:cxn>
                <a:cxn ang="0">
                  <a:pos x="55" y="441"/>
                </a:cxn>
                <a:cxn ang="0">
                  <a:pos x="107" y="379"/>
                </a:cxn>
                <a:cxn ang="0">
                  <a:pos x="168" y="315"/>
                </a:cxn>
                <a:cxn ang="0">
                  <a:pos x="234" y="261"/>
                </a:cxn>
                <a:cxn ang="0">
                  <a:pos x="267" y="238"/>
                </a:cxn>
                <a:cxn ang="0">
                  <a:pos x="335" y="197"/>
                </a:cxn>
                <a:cxn ang="0">
                  <a:pos x="403" y="151"/>
                </a:cxn>
                <a:cxn ang="0">
                  <a:pos x="464" y="103"/>
                </a:cxn>
                <a:cxn ang="0">
                  <a:pos x="513" y="52"/>
                </a:cxn>
                <a:cxn ang="0">
                  <a:pos x="546" y="0"/>
                </a:cxn>
                <a:cxn ang="0">
                  <a:pos x="546" y="2"/>
                </a:cxn>
                <a:cxn ang="0">
                  <a:pos x="548" y="15"/>
                </a:cxn>
                <a:cxn ang="0">
                  <a:pos x="553" y="38"/>
                </a:cxn>
                <a:cxn ang="0">
                  <a:pos x="553" y="68"/>
                </a:cxn>
                <a:cxn ang="0">
                  <a:pos x="550" y="96"/>
                </a:cxn>
                <a:cxn ang="0">
                  <a:pos x="546" y="112"/>
                </a:cxn>
                <a:cxn ang="0">
                  <a:pos x="536" y="143"/>
                </a:cxn>
                <a:cxn ang="0">
                  <a:pos x="521" y="176"/>
                </a:cxn>
                <a:cxn ang="0">
                  <a:pos x="504" y="210"/>
                </a:cxn>
                <a:cxn ang="0">
                  <a:pos x="481" y="242"/>
                </a:cxn>
                <a:cxn ang="0">
                  <a:pos x="453" y="267"/>
                </a:cxn>
                <a:cxn ang="0">
                  <a:pos x="435" y="280"/>
                </a:cxn>
                <a:cxn ang="0">
                  <a:pos x="382" y="312"/>
                </a:cxn>
                <a:cxn ang="0">
                  <a:pos x="318" y="345"/>
                </a:cxn>
                <a:cxn ang="0">
                  <a:pos x="255" y="381"/>
                </a:cxn>
                <a:cxn ang="0">
                  <a:pos x="200" y="408"/>
                </a:cxn>
                <a:cxn ang="0">
                  <a:pos x="181" y="420"/>
                </a:cxn>
                <a:cxn ang="0">
                  <a:pos x="147" y="441"/>
                </a:cxn>
                <a:cxn ang="0">
                  <a:pos x="113" y="462"/>
                </a:cxn>
                <a:cxn ang="0">
                  <a:pos x="84" y="482"/>
                </a:cxn>
                <a:cxn ang="0">
                  <a:pos x="61" y="498"/>
                </a:cxn>
                <a:cxn ang="0">
                  <a:pos x="46" y="511"/>
                </a:cxn>
              </a:cxnLst>
              <a:rect l="0" t="0" r="r" b="b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  <a:lnTo>
                    <a:pt x="0" y="522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1171"/>
            <p:cNvSpPr>
              <a:spLocks/>
            </p:cNvSpPr>
            <p:nvPr/>
          </p:nvSpPr>
          <p:spPr bwMode="auto">
            <a:xfrm>
              <a:off x="3350" y="2289"/>
              <a:ext cx="554" cy="521"/>
            </a:xfrm>
            <a:custGeom>
              <a:avLst/>
              <a:gdLst/>
              <a:ahLst/>
              <a:cxnLst>
                <a:cxn ang="0">
                  <a:pos x="14" y="498"/>
                </a:cxn>
                <a:cxn ang="0">
                  <a:pos x="55" y="441"/>
                </a:cxn>
                <a:cxn ang="0">
                  <a:pos x="107" y="379"/>
                </a:cxn>
                <a:cxn ang="0">
                  <a:pos x="168" y="315"/>
                </a:cxn>
                <a:cxn ang="0">
                  <a:pos x="234" y="261"/>
                </a:cxn>
                <a:cxn ang="0">
                  <a:pos x="267" y="238"/>
                </a:cxn>
                <a:cxn ang="0">
                  <a:pos x="335" y="197"/>
                </a:cxn>
                <a:cxn ang="0">
                  <a:pos x="403" y="151"/>
                </a:cxn>
                <a:cxn ang="0">
                  <a:pos x="464" y="103"/>
                </a:cxn>
                <a:cxn ang="0">
                  <a:pos x="513" y="52"/>
                </a:cxn>
                <a:cxn ang="0">
                  <a:pos x="546" y="0"/>
                </a:cxn>
                <a:cxn ang="0">
                  <a:pos x="546" y="2"/>
                </a:cxn>
                <a:cxn ang="0">
                  <a:pos x="548" y="15"/>
                </a:cxn>
                <a:cxn ang="0">
                  <a:pos x="553" y="38"/>
                </a:cxn>
                <a:cxn ang="0">
                  <a:pos x="553" y="68"/>
                </a:cxn>
                <a:cxn ang="0">
                  <a:pos x="550" y="96"/>
                </a:cxn>
                <a:cxn ang="0">
                  <a:pos x="546" y="112"/>
                </a:cxn>
                <a:cxn ang="0">
                  <a:pos x="536" y="143"/>
                </a:cxn>
                <a:cxn ang="0">
                  <a:pos x="521" y="176"/>
                </a:cxn>
                <a:cxn ang="0">
                  <a:pos x="504" y="210"/>
                </a:cxn>
                <a:cxn ang="0">
                  <a:pos x="481" y="242"/>
                </a:cxn>
                <a:cxn ang="0">
                  <a:pos x="453" y="267"/>
                </a:cxn>
                <a:cxn ang="0">
                  <a:pos x="435" y="280"/>
                </a:cxn>
                <a:cxn ang="0">
                  <a:pos x="382" y="312"/>
                </a:cxn>
                <a:cxn ang="0">
                  <a:pos x="318" y="345"/>
                </a:cxn>
                <a:cxn ang="0">
                  <a:pos x="255" y="381"/>
                </a:cxn>
                <a:cxn ang="0">
                  <a:pos x="200" y="408"/>
                </a:cxn>
                <a:cxn ang="0">
                  <a:pos x="181" y="420"/>
                </a:cxn>
                <a:cxn ang="0">
                  <a:pos x="147" y="441"/>
                </a:cxn>
                <a:cxn ang="0">
                  <a:pos x="113" y="462"/>
                </a:cxn>
                <a:cxn ang="0">
                  <a:pos x="84" y="482"/>
                </a:cxn>
                <a:cxn ang="0">
                  <a:pos x="61" y="498"/>
                </a:cxn>
                <a:cxn ang="0">
                  <a:pos x="46" y="511"/>
                </a:cxn>
              </a:cxnLst>
              <a:rect l="0" t="0" r="r" b="b"/>
              <a:pathLst>
                <a:path w="554" h="523">
                  <a:moveTo>
                    <a:pt x="0" y="522"/>
                  </a:moveTo>
                  <a:lnTo>
                    <a:pt x="14" y="498"/>
                  </a:lnTo>
                  <a:lnTo>
                    <a:pt x="34" y="471"/>
                  </a:lnTo>
                  <a:lnTo>
                    <a:pt x="55" y="441"/>
                  </a:lnTo>
                  <a:lnTo>
                    <a:pt x="80" y="411"/>
                  </a:lnTo>
                  <a:lnTo>
                    <a:pt x="107" y="379"/>
                  </a:lnTo>
                  <a:lnTo>
                    <a:pt x="137" y="347"/>
                  </a:lnTo>
                  <a:lnTo>
                    <a:pt x="168" y="315"/>
                  </a:lnTo>
                  <a:lnTo>
                    <a:pt x="200" y="286"/>
                  </a:lnTo>
                  <a:lnTo>
                    <a:pt x="234" y="261"/>
                  </a:lnTo>
                  <a:lnTo>
                    <a:pt x="267" y="238"/>
                  </a:lnTo>
                  <a:lnTo>
                    <a:pt x="267" y="238"/>
                  </a:lnTo>
                  <a:lnTo>
                    <a:pt x="301" y="218"/>
                  </a:lnTo>
                  <a:lnTo>
                    <a:pt x="335" y="197"/>
                  </a:lnTo>
                  <a:lnTo>
                    <a:pt x="369" y="174"/>
                  </a:lnTo>
                  <a:lnTo>
                    <a:pt x="403" y="151"/>
                  </a:lnTo>
                  <a:lnTo>
                    <a:pt x="435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3" y="52"/>
                  </a:lnTo>
                  <a:lnTo>
                    <a:pt x="534" y="27"/>
                  </a:lnTo>
                  <a:lnTo>
                    <a:pt x="546" y="0"/>
                  </a:lnTo>
                  <a:lnTo>
                    <a:pt x="546" y="0"/>
                  </a:lnTo>
                  <a:lnTo>
                    <a:pt x="546" y="2"/>
                  </a:lnTo>
                  <a:lnTo>
                    <a:pt x="548" y="8"/>
                  </a:lnTo>
                  <a:lnTo>
                    <a:pt x="548" y="15"/>
                  </a:lnTo>
                  <a:lnTo>
                    <a:pt x="550" y="25"/>
                  </a:lnTo>
                  <a:lnTo>
                    <a:pt x="553" y="38"/>
                  </a:lnTo>
                  <a:lnTo>
                    <a:pt x="553" y="50"/>
                  </a:lnTo>
                  <a:lnTo>
                    <a:pt x="553" y="68"/>
                  </a:lnTo>
                  <a:lnTo>
                    <a:pt x="553" y="82"/>
                  </a:lnTo>
                  <a:lnTo>
                    <a:pt x="550" y="96"/>
                  </a:lnTo>
                  <a:lnTo>
                    <a:pt x="546" y="112"/>
                  </a:lnTo>
                  <a:lnTo>
                    <a:pt x="546" y="112"/>
                  </a:lnTo>
                  <a:lnTo>
                    <a:pt x="541" y="126"/>
                  </a:lnTo>
                  <a:lnTo>
                    <a:pt x="536" y="143"/>
                  </a:lnTo>
                  <a:lnTo>
                    <a:pt x="529" y="160"/>
                  </a:lnTo>
                  <a:lnTo>
                    <a:pt x="521" y="176"/>
                  </a:lnTo>
                  <a:lnTo>
                    <a:pt x="513" y="193"/>
                  </a:lnTo>
                  <a:lnTo>
                    <a:pt x="504" y="210"/>
                  </a:lnTo>
                  <a:lnTo>
                    <a:pt x="493" y="227"/>
                  </a:lnTo>
                  <a:lnTo>
                    <a:pt x="481" y="242"/>
                  </a:lnTo>
                  <a:lnTo>
                    <a:pt x="468" y="257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5" y="280"/>
                  </a:lnTo>
                  <a:lnTo>
                    <a:pt x="411" y="294"/>
                  </a:lnTo>
                  <a:lnTo>
                    <a:pt x="382" y="312"/>
                  </a:lnTo>
                  <a:lnTo>
                    <a:pt x="350" y="328"/>
                  </a:lnTo>
                  <a:lnTo>
                    <a:pt x="318" y="345"/>
                  </a:lnTo>
                  <a:lnTo>
                    <a:pt x="287" y="364"/>
                  </a:lnTo>
                  <a:lnTo>
                    <a:pt x="255" y="381"/>
                  </a:lnTo>
                  <a:lnTo>
                    <a:pt x="225" y="395"/>
                  </a:lnTo>
                  <a:lnTo>
                    <a:pt x="200" y="408"/>
                  </a:lnTo>
                  <a:lnTo>
                    <a:pt x="181" y="420"/>
                  </a:lnTo>
                  <a:lnTo>
                    <a:pt x="181" y="420"/>
                  </a:lnTo>
                  <a:lnTo>
                    <a:pt x="164" y="431"/>
                  </a:lnTo>
                  <a:lnTo>
                    <a:pt x="147" y="441"/>
                  </a:lnTo>
                  <a:lnTo>
                    <a:pt x="131" y="452"/>
                  </a:lnTo>
                  <a:lnTo>
                    <a:pt x="113" y="462"/>
                  </a:lnTo>
                  <a:lnTo>
                    <a:pt x="99" y="471"/>
                  </a:lnTo>
                  <a:lnTo>
                    <a:pt x="84" y="482"/>
                  </a:lnTo>
                  <a:lnTo>
                    <a:pt x="71" y="490"/>
                  </a:lnTo>
                  <a:lnTo>
                    <a:pt x="61" y="498"/>
                  </a:lnTo>
                  <a:lnTo>
                    <a:pt x="52" y="505"/>
                  </a:lnTo>
                  <a:lnTo>
                    <a:pt x="46" y="511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1172"/>
            <p:cNvSpPr>
              <a:spLocks/>
            </p:cNvSpPr>
            <p:nvPr/>
          </p:nvSpPr>
          <p:spPr bwMode="auto">
            <a:xfrm>
              <a:off x="3343" y="2275"/>
              <a:ext cx="553" cy="522"/>
            </a:xfrm>
            <a:custGeom>
              <a:avLst/>
              <a:gdLst/>
              <a:ahLst/>
              <a:cxnLst>
                <a:cxn ang="0">
                  <a:pos x="15" y="499"/>
                </a:cxn>
                <a:cxn ang="0">
                  <a:pos x="54" y="442"/>
                </a:cxn>
                <a:cxn ang="0">
                  <a:pos x="107" y="379"/>
                </a:cxn>
                <a:cxn ang="0">
                  <a:pos x="168" y="316"/>
                </a:cxn>
                <a:cxn ang="0">
                  <a:pos x="234" y="260"/>
                </a:cxn>
                <a:cxn ang="0">
                  <a:pos x="268" y="237"/>
                </a:cxn>
                <a:cxn ang="0">
                  <a:pos x="335" y="195"/>
                </a:cxn>
                <a:cxn ang="0">
                  <a:pos x="402" y="151"/>
                </a:cxn>
                <a:cxn ang="0">
                  <a:pos x="464" y="103"/>
                </a:cxn>
                <a:cxn ang="0">
                  <a:pos x="514" y="52"/>
                </a:cxn>
                <a:cxn ang="0">
                  <a:pos x="547" y="0"/>
                </a:cxn>
                <a:cxn ang="0">
                  <a:pos x="547" y="2"/>
                </a:cxn>
                <a:cxn ang="0">
                  <a:pos x="549" y="14"/>
                </a:cxn>
                <a:cxn ang="0">
                  <a:pos x="552" y="37"/>
                </a:cxn>
                <a:cxn ang="0">
                  <a:pos x="552" y="64"/>
                </a:cxn>
                <a:cxn ang="0">
                  <a:pos x="549" y="96"/>
                </a:cxn>
                <a:cxn ang="0">
                  <a:pos x="547" y="111"/>
                </a:cxn>
                <a:cxn ang="0">
                  <a:pos x="535" y="143"/>
                </a:cxn>
                <a:cxn ang="0">
                  <a:pos x="522" y="177"/>
                </a:cxn>
                <a:cxn ang="0">
                  <a:pos x="503" y="210"/>
                </a:cxn>
                <a:cxn ang="0">
                  <a:pos x="482" y="242"/>
                </a:cxn>
                <a:cxn ang="0">
                  <a:pos x="453" y="267"/>
                </a:cxn>
                <a:cxn ang="0">
                  <a:pos x="434" y="280"/>
                </a:cxn>
                <a:cxn ang="0">
                  <a:pos x="381" y="311"/>
                </a:cxn>
                <a:cxn ang="0">
                  <a:pos x="319" y="345"/>
                </a:cxn>
                <a:cxn ang="0">
                  <a:pos x="255" y="379"/>
                </a:cxn>
                <a:cxn ang="0">
                  <a:pos x="202" y="410"/>
                </a:cxn>
                <a:cxn ang="0">
                  <a:pos x="181" y="421"/>
                </a:cxn>
                <a:cxn ang="0">
                  <a:pos x="147" y="442"/>
                </a:cxn>
                <a:cxn ang="0">
                  <a:pos x="116" y="463"/>
                </a:cxn>
                <a:cxn ang="0">
                  <a:pos x="84" y="482"/>
                </a:cxn>
                <a:cxn ang="0">
                  <a:pos x="63" y="499"/>
                </a:cxn>
                <a:cxn ang="0">
                  <a:pos x="48" y="509"/>
                </a:cxn>
              </a:cxnLst>
              <a:rect l="0" t="0" r="r" b="b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  <a:lnTo>
                    <a:pt x="0" y="5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1173"/>
            <p:cNvSpPr>
              <a:spLocks/>
            </p:cNvSpPr>
            <p:nvPr/>
          </p:nvSpPr>
          <p:spPr bwMode="auto">
            <a:xfrm>
              <a:off x="3343" y="2275"/>
              <a:ext cx="553" cy="522"/>
            </a:xfrm>
            <a:custGeom>
              <a:avLst/>
              <a:gdLst/>
              <a:ahLst/>
              <a:cxnLst>
                <a:cxn ang="0">
                  <a:pos x="15" y="499"/>
                </a:cxn>
                <a:cxn ang="0">
                  <a:pos x="54" y="442"/>
                </a:cxn>
                <a:cxn ang="0">
                  <a:pos x="107" y="379"/>
                </a:cxn>
                <a:cxn ang="0">
                  <a:pos x="168" y="316"/>
                </a:cxn>
                <a:cxn ang="0">
                  <a:pos x="234" y="260"/>
                </a:cxn>
                <a:cxn ang="0">
                  <a:pos x="268" y="237"/>
                </a:cxn>
                <a:cxn ang="0">
                  <a:pos x="335" y="195"/>
                </a:cxn>
                <a:cxn ang="0">
                  <a:pos x="402" y="151"/>
                </a:cxn>
                <a:cxn ang="0">
                  <a:pos x="464" y="103"/>
                </a:cxn>
                <a:cxn ang="0">
                  <a:pos x="514" y="52"/>
                </a:cxn>
                <a:cxn ang="0">
                  <a:pos x="547" y="0"/>
                </a:cxn>
                <a:cxn ang="0">
                  <a:pos x="547" y="2"/>
                </a:cxn>
                <a:cxn ang="0">
                  <a:pos x="549" y="14"/>
                </a:cxn>
                <a:cxn ang="0">
                  <a:pos x="552" y="37"/>
                </a:cxn>
                <a:cxn ang="0">
                  <a:pos x="552" y="64"/>
                </a:cxn>
                <a:cxn ang="0">
                  <a:pos x="549" y="96"/>
                </a:cxn>
                <a:cxn ang="0">
                  <a:pos x="547" y="111"/>
                </a:cxn>
                <a:cxn ang="0">
                  <a:pos x="535" y="143"/>
                </a:cxn>
                <a:cxn ang="0">
                  <a:pos x="522" y="177"/>
                </a:cxn>
                <a:cxn ang="0">
                  <a:pos x="503" y="210"/>
                </a:cxn>
                <a:cxn ang="0">
                  <a:pos x="482" y="242"/>
                </a:cxn>
                <a:cxn ang="0">
                  <a:pos x="453" y="267"/>
                </a:cxn>
                <a:cxn ang="0">
                  <a:pos x="434" y="280"/>
                </a:cxn>
                <a:cxn ang="0">
                  <a:pos x="381" y="311"/>
                </a:cxn>
                <a:cxn ang="0">
                  <a:pos x="319" y="345"/>
                </a:cxn>
                <a:cxn ang="0">
                  <a:pos x="255" y="379"/>
                </a:cxn>
                <a:cxn ang="0">
                  <a:pos x="202" y="410"/>
                </a:cxn>
                <a:cxn ang="0">
                  <a:pos x="181" y="421"/>
                </a:cxn>
                <a:cxn ang="0">
                  <a:pos x="147" y="442"/>
                </a:cxn>
                <a:cxn ang="0">
                  <a:pos x="116" y="463"/>
                </a:cxn>
                <a:cxn ang="0">
                  <a:pos x="84" y="482"/>
                </a:cxn>
                <a:cxn ang="0">
                  <a:pos x="63" y="499"/>
                </a:cxn>
                <a:cxn ang="0">
                  <a:pos x="48" y="509"/>
                </a:cxn>
              </a:cxnLst>
              <a:rect l="0" t="0" r="r" b="b"/>
              <a:pathLst>
                <a:path w="553" h="524">
                  <a:moveTo>
                    <a:pt x="0" y="523"/>
                  </a:moveTo>
                  <a:lnTo>
                    <a:pt x="15" y="499"/>
                  </a:lnTo>
                  <a:lnTo>
                    <a:pt x="34" y="472"/>
                  </a:lnTo>
                  <a:lnTo>
                    <a:pt x="54" y="442"/>
                  </a:lnTo>
                  <a:lnTo>
                    <a:pt x="80" y="410"/>
                  </a:lnTo>
                  <a:lnTo>
                    <a:pt x="107" y="379"/>
                  </a:lnTo>
                  <a:lnTo>
                    <a:pt x="137" y="345"/>
                  </a:lnTo>
                  <a:lnTo>
                    <a:pt x="168" y="316"/>
                  </a:lnTo>
                  <a:lnTo>
                    <a:pt x="200" y="286"/>
                  </a:lnTo>
                  <a:lnTo>
                    <a:pt x="234" y="260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301" y="216"/>
                  </a:lnTo>
                  <a:lnTo>
                    <a:pt x="335" y="195"/>
                  </a:lnTo>
                  <a:lnTo>
                    <a:pt x="370" y="175"/>
                  </a:lnTo>
                  <a:lnTo>
                    <a:pt x="402" y="151"/>
                  </a:lnTo>
                  <a:lnTo>
                    <a:pt x="436" y="128"/>
                  </a:lnTo>
                  <a:lnTo>
                    <a:pt x="464" y="103"/>
                  </a:lnTo>
                  <a:lnTo>
                    <a:pt x="491" y="78"/>
                  </a:lnTo>
                  <a:lnTo>
                    <a:pt x="514" y="52"/>
                  </a:lnTo>
                  <a:lnTo>
                    <a:pt x="533" y="27"/>
                  </a:lnTo>
                  <a:lnTo>
                    <a:pt x="547" y="0"/>
                  </a:lnTo>
                  <a:lnTo>
                    <a:pt x="547" y="0"/>
                  </a:lnTo>
                  <a:lnTo>
                    <a:pt x="547" y="2"/>
                  </a:lnTo>
                  <a:lnTo>
                    <a:pt x="547" y="6"/>
                  </a:lnTo>
                  <a:lnTo>
                    <a:pt x="549" y="14"/>
                  </a:lnTo>
                  <a:lnTo>
                    <a:pt x="552" y="25"/>
                  </a:lnTo>
                  <a:lnTo>
                    <a:pt x="552" y="37"/>
                  </a:lnTo>
                  <a:lnTo>
                    <a:pt x="552" y="52"/>
                  </a:lnTo>
                  <a:lnTo>
                    <a:pt x="552" y="64"/>
                  </a:lnTo>
                  <a:lnTo>
                    <a:pt x="552" y="82"/>
                  </a:lnTo>
                  <a:lnTo>
                    <a:pt x="549" y="96"/>
                  </a:lnTo>
                  <a:lnTo>
                    <a:pt x="547" y="111"/>
                  </a:lnTo>
                  <a:lnTo>
                    <a:pt x="547" y="111"/>
                  </a:lnTo>
                  <a:lnTo>
                    <a:pt x="542" y="126"/>
                  </a:lnTo>
                  <a:lnTo>
                    <a:pt x="535" y="143"/>
                  </a:lnTo>
                  <a:lnTo>
                    <a:pt x="528" y="159"/>
                  </a:lnTo>
                  <a:lnTo>
                    <a:pt x="522" y="177"/>
                  </a:lnTo>
                  <a:lnTo>
                    <a:pt x="514" y="193"/>
                  </a:lnTo>
                  <a:lnTo>
                    <a:pt x="503" y="210"/>
                  </a:lnTo>
                  <a:lnTo>
                    <a:pt x="493" y="227"/>
                  </a:lnTo>
                  <a:lnTo>
                    <a:pt x="482" y="242"/>
                  </a:lnTo>
                  <a:lnTo>
                    <a:pt x="468" y="255"/>
                  </a:lnTo>
                  <a:lnTo>
                    <a:pt x="453" y="267"/>
                  </a:lnTo>
                  <a:lnTo>
                    <a:pt x="453" y="267"/>
                  </a:lnTo>
                  <a:lnTo>
                    <a:pt x="434" y="280"/>
                  </a:lnTo>
                  <a:lnTo>
                    <a:pt x="411" y="295"/>
                  </a:lnTo>
                  <a:lnTo>
                    <a:pt x="381" y="311"/>
                  </a:lnTo>
                  <a:lnTo>
                    <a:pt x="351" y="329"/>
                  </a:lnTo>
                  <a:lnTo>
                    <a:pt x="319" y="345"/>
                  </a:lnTo>
                  <a:lnTo>
                    <a:pt x="286" y="362"/>
                  </a:lnTo>
                  <a:lnTo>
                    <a:pt x="255" y="379"/>
                  </a:lnTo>
                  <a:lnTo>
                    <a:pt x="225" y="396"/>
                  </a:lnTo>
                  <a:lnTo>
                    <a:pt x="202" y="410"/>
                  </a:lnTo>
                  <a:lnTo>
                    <a:pt x="181" y="421"/>
                  </a:lnTo>
                  <a:lnTo>
                    <a:pt x="181" y="421"/>
                  </a:lnTo>
                  <a:lnTo>
                    <a:pt x="164" y="431"/>
                  </a:lnTo>
                  <a:lnTo>
                    <a:pt x="147" y="442"/>
                  </a:lnTo>
                  <a:lnTo>
                    <a:pt x="130" y="452"/>
                  </a:lnTo>
                  <a:lnTo>
                    <a:pt x="116" y="463"/>
                  </a:lnTo>
                  <a:lnTo>
                    <a:pt x="98" y="472"/>
                  </a:lnTo>
                  <a:lnTo>
                    <a:pt x="84" y="482"/>
                  </a:lnTo>
                  <a:lnTo>
                    <a:pt x="71" y="491"/>
                  </a:lnTo>
                  <a:lnTo>
                    <a:pt x="63" y="499"/>
                  </a:lnTo>
                  <a:lnTo>
                    <a:pt x="54" y="505"/>
                  </a:lnTo>
                  <a:lnTo>
                    <a:pt x="48" y="50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1174"/>
            <p:cNvSpPr>
              <a:spLocks/>
            </p:cNvSpPr>
            <p:nvPr/>
          </p:nvSpPr>
          <p:spPr bwMode="auto">
            <a:xfrm>
              <a:off x="3281" y="2482"/>
              <a:ext cx="562" cy="366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6" y="349"/>
                </a:cxn>
                <a:cxn ang="0">
                  <a:pos x="39" y="330"/>
                </a:cxn>
                <a:cxn ang="0">
                  <a:pos x="64" y="310"/>
                </a:cxn>
                <a:cxn ang="0">
                  <a:pos x="92" y="286"/>
                </a:cxn>
                <a:cxn ang="0">
                  <a:pos x="122" y="266"/>
                </a:cxn>
                <a:cxn ang="0">
                  <a:pos x="151" y="242"/>
                </a:cxn>
                <a:cxn ang="0">
                  <a:pos x="183" y="220"/>
                </a:cxn>
                <a:cxn ang="0">
                  <a:pos x="212" y="202"/>
                </a:cxn>
                <a:cxn ang="0">
                  <a:pos x="237" y="187"/>
                </a:cxn>
                <a:cxn ang="0">
                  <a:pos x="262" y="174"/>
                </a:cxn>
                <a:cxn ang="0">
                  <a:pos x="262" y="174"/>
                </a:cxn>
                <a:cxn ang="0">
                  <a:pos x="288" y="164"/>
                </a:cxn>
                <a:cxn ang="0">
                  <a:pos x="319" y="151"/>
                </a:cxn>
                <a:cxn ang="0">
                  <a:pos x="349" y="137"/>
                </a:cxn>
                <a:cxn ang="0">
                  <a:pos x="383" y="120"/>
                </a:cxn>
                <a:cxn ang="0">
                  <a:pos x="416" y="103"/>
                </a:cxn>
                <a:cxn ang="0">
                  <a:pos x="450" y="84"/>
                </a:cxn>
                <a:cxn ang="0">
                  <a:pos x="484" y="63"/>
                </a:cxn>
                <a:cxn ang="0">
                  <a:pos x="513" y="45"/>
                </a:cxn>
                <a:cxn ang="0">
                  <a:pos x="538" y="21"/>
                </a:cxn>
                <a:cxn ang="0">
                  <a:pos x="561" y="0"/>
                </a:cxn>
                <a:cxn ang="0">
                  <a:pos x="561" y="0"/>
                </a:cxn>
                <a:cxn ang="0">
                  <a:pos x="561" y="4"/>
                </a:cxn>
                <a:cxn ang="0">
                  <a:pos x="561" y="10"/>
                </a:cxn>
                <a:cxn ang="0">
                  <a:pos x="564" y="21"/>
                </a:cxn>
                <a:cxn ang="0">
                  <a:pos x="564" y="38"/>
                </a:cxn>
                <a:cxn ang="0">
                  <a:pos x="564" y="54"/>
                </a:cxn>
                <a:cxn ang="0">
                  <a:pos x="564" y="72"/>
                </a:cxn>
                <a:cxn ang="0">
                  <a:pos x="561" y="91"/>
                </a:cxn>
                <a:cxn ang="0">
                  <a:pos x="558" y="109"/>
                </a:cxn>
                <a:cxn ang="0">
                  <a:pos x="551" y="126"/>
                </a:cxn>
                <a:cxn ang="0">
                  <a:pos x="543" y="141"/>
                </a:cxn>
                <a:cxn ang="0">
                  <a:pos x="543" y="141"/>
                </a:cxn>
                <a:cxn ang="0">
                  <a:pos x="531" y="156"/>
                </a:cxn>
                <a:cxn ang="0">
                  <a:pos x="515" y="171"/>
                </a:cxn>
                <a:cxn ang="0">
                  <a:pos x="501" y="187"/>
                </a:cxn>
                <a:cxn ang="0">
                  <a:pos x="482" y="204"/>
                </a:cxn>
                <a:cxn ang="0">
                  <a:pos x="462" y="220"/>
                </a:cxn>
                <a:cxn ang="0">
                  <a:pos x="441" y="236"/>
                </a:cxn>
                <a:cxn ang="0">
                  <a:pos x="421" y="250"/>
                </a:cxn>
                <a:cxn ang="0">
                  <a:pos x="400" y="261"/>
                </a:cxn>
                <a:cxn ang="0">
                  <a:pos x="379" y="271"/>
                </a:cxn>
                <a:cxn ang="0">
                  <a:pos x="359" y="280"/>
                </a:cxn>
                <a:cxn ang="0">
                  <a:pos x="359" y="280"/>
                </a:cxn>
                <a:cxn ang="0">
                  <a:pos x="338" y="286"/>
                </a:cxn>
                <a:cxn ang="0">
                  <a:pos x="310" y="293"/>
                </a:cxn>
                <a:cxn ang="0">
                  <a:pos x="278" y="301"/>
                </a:cxn>
                <a:cxn ang="0">
                  <a:pos x="241" y="307"/>
                </a:cxn>
                <a:cxn ang="0">
                  <a:pos x="208" y="317"/>
                </a:cxn>
                <a:cxn ang="0">
                  <a:pos x="170" y="326"/>
                </a:cxn>
                <a:cxn ang="0">
                  <a:pos x="136" y="335"/>
                </a:cxn>
                <a:cxn ang="0">
                  <a:pos x="105" y="345"/>
                </a:cxn>
                <a:cxn ang="0">
                  <a:pos x="80" y="356"/>
                </a:cxn>
                <a:cxn ang="0">
                  <a:pos x="59" y="365"/>
                </a:cxn>
                <a:cxn ang="0">
                  <a:pos x="0" y="365"/>
                </a:cxn>
              </a:cxnLst>
              <a:rect l="0" t="0" r="r" b="b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  <a:lnTo>
                    <a:pt x="0" y="365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1175"/>
            <p:cNvSpPr>
              <a:spLocks/>
            </p:cNvSpPr>
            <p:nvPr/>
          </p:nvSpPr>
          <p:spPr bwMode="auto">
            <a:xfrm>
              <a:off x="3281" y="2482"/>
              <a:ext cx="562" cy="366"/>
            </a:xfrm>
            <a:custGeom>
              <a:avLst/>
              <a:gdLst/>
              <a:ahLst/>
              <a:cxnLst>
                <a:cxn ang="0">
                  <a:pos x="0" y="365"/>
                </a:cxn>
                <a:cxn ang="0">
                  <a:pos x="16" y="349"/>
                </a:cxn>
                <a:cxn ang="0">
                  <a:pos x="39" y="330"/>
                </a:cxn>
                <a:cxn ang="0">
                  <a:pos x="64" y="310"/>
                </a:cxn>
                <a:cxn ang="0">
                  <a:pos x="92" y="286"/>
                </a:cxn>
                <a:cxn ang="0">
                  <a:pos x="122" y="266"/>
                </a:cxn>
                <a:cxn ang="0">
                  <a:pos x="151" y="242"/>
                </a:cxn>
                <a:cxn ang="0">
                  <a:pos x="183" y="220"/>
                </a:cxn>
                <a:cxn ang="0">
                  <a:pos x="212" y="202"/>
                </a:cxn>
                <a:cxn ang="0">
                  <a:pos x="237" y="187"/>
                </a:cxn>
                <a:cxn ang="0">
                  <a:pos x="262" y="174"/>
                </a:cxn>
                <a:cxn ang="0">
                  <a:pos x="262" y="174"/>
                </a:cxn>
                <a:cxn ang="0">
                  <a:pos x="288" y="164"/>
                </a:cxn>
                <a:cxn ang="0">
                  <a:pos x="319" y="151"/>
                </a:cxn>
                <a:cxn ang="0">
                  <a:pos x="349" y="137"/>
                </a:cxn>
                <a:cxn ang="0">
                  <a:pos x="383" y="120"/>
                </a:cxn>
                <a:cxn ang="0">
                  <a:pos x="416" y="103"/>
                </a:cxn>
                <a:cxn ang="0">
                  <a:pos x="450" y="84"/>
                </a:cxn>
                <a:cxn ang="0">
                  <a:pos x="484" y="63"/>
                </a:cxn>
                <a:cxn ang="0">
                  <a:pos x="513" y="45"/>
                </a:cxn>
                <a:cxn ang="0">
                  <a:pos x="538" y="21"/>
                </a:cxn>
                <a:cxn ang="0">
                  <a:pos x="561" y="0"/>
                </a:cxn>
                <a:cxn ang="0">
                  <a:pos x="561" y="0"/>
                </a:cxn>
                <a:cxn ang="0">
                  <a:pos x="561" y="4"/>
                </a:cxn>
                <a:cxn ang="0">
                  <a:pos x="561" y="10"/>
                </a:cxn>
                <a:cxn ang="0">
                  <a:pos x="564" y="21"/>
                </a:cxn>
                <a:cxn ang="0">
                  <a:pos x="564" y="38"/>
                </a:cxn>
                <a:cxn ang="0">
                  <a:pos x="564" y="54"/>
                </a:cxn>
                <a:cxn ang="0">
                  <a:pos x="564" y="72"/>
                </a:cxn>
                <a:cxn ang="0">
                  <a:pos x="561" y="91"/>
                </a:cxn>
                <a:cxn ang="0">
                  <a:pos x="558" y="109"/>
                </a:cxn>
                <a:cxn ang="0">
                  <a:pos x="551" y="126"/>
                </a:cxn>
                <a:cxn ang="0">
                  <a:pos x="543" y="141"/>
                </a:cxn>
                <a:cxn ang="0">
                  <a:pos x="543" y="141"/>
                </a:cxn>
                <a:cxn ang="0">
                  <a:pos x="531" y="156"/>
                </a:cxn>
                <a:cxn ang="0">
                  <a:pos x="515" y="171"/>
                </a:cxn>
                <a:cxn ang="0">
                  <a:pos x="501" y="187"/>
                </a:cxn>
                <a:cxn ang="0">
                  <a:pos x="482" y="204"/>
                </a:cxn>
                <a:cxn ang="0">
                  <a:pos x="462" y="220"/>
                </a:cxn>
                <a:cxn ang="0">
                  <a:pos x="441" y="236"/>
                </a:cxn>
                <a:cxn ang="0">
                  <a:pos x="421" y="250"/>
                </a:cxn>
                <a:cxn ang="0">
                  <a:pos x="400" y="261"/>
                </a:cxn>
                <a:cxn ang="0">
                  <a:pos x="379" y="271"/>
                </a:cxn>
                <a:cxn ang="0">
                  <a:pos x="359" y="280"/>
                </a:cxn>
                <a:cxn ang="0">
                  <a:pos x="359" y="280"/>
                </a:cxn>
                <a:cxn ang="0">
                  <a:pos x="338" y="286"/>
                </a:cxn>
                <a:cxn ang="0">
                  <a:pos x="310" y="293"/>
                </a:cxn>
                <a:cxn ang="0">
                  <a:pos x="278" y="301"/>
                </a:cxn>
                <a:cxn ang="0">
                  <a:pos x="241" y="307"/>
                </a:cxn>
                <a:cxn ang="0">
                  <a:pos x="208" y="317"/>
                </a:cxn>
                <a:cxn ang="0">
                  <a:pos x="170" y="326"/>
                </a:cxn>
                <a:cxn ang="0">
                  <a:pos x="136" y="335"/>
                </a:cxn>
                <a:cxn ang="0">
                  <a:pos x="105" y="345"/>
                </a:cxn>
                <a:cxn ang="0">
                  <a:pos x="80" y="356"/>
                </a:cxn>
                <a:cxn ang="0">
                  <a:pos x="59" y="365"/>
                </a:cxn>
              </a:cxnLst>
              <a:rect l="0" t="0" r="r" b="b"/>
              <a:pathLst>
                <a:path w="565" h="366">
                  <a:moveTo>
                    <a:pt x="0" y="365"/>
                  </a:moveTo>
                  <a:lnTo>
                    <a:pt x="16" y="349"/>
                  </a:lnTo>
                  <a:lnTo>
                    <a:pt x="39" y="330"/>
                  </a:lnTo>
                  <a:lnTo>
                    <a:pt x="64" y="310"/>
                  </a:lnTo>
                  <a:lnTo>
                    <a:pt x="92" y="286"/>
                  </a:lnTo>
                  <a:lnTo>
                    <a:pt x="122" y="266"/>
                  </a:lnTo>
                  <a:lnTo>
                    <a:pt x="151" y="242"/>
                  </a:lnTo>
                  <a:lnTo>
                    <a:pt x="183" y="220"/>
                  </a:lnTo>
                  <a:lnTo>
                    <a:pt x="212" y="202"/>
                  </a:lnTo>
                  <a:lnTo>
                    <a:pt x="237" y="187"/>
                  </a:lnTo>
                  <a:lnTo>
                    <a:pt x="262" y="174"/>
                  </a:lnTo>
                  <a:lnTo>
                    <a:pt x="262" y="174"/>
                  </a:lnTo>
                  <a:lnTo>
                    <a:pt x="288" y="164"/>
                  </a:lnTo>
                  <a:lnTo>
                    <a:pt x="319" y="151"/>
                  </a:lnTo>
                  <a:lnTo>
                    <a:pt x="349" y="137"/>
                  </a:lnTo>
                  <a:lnTo>
                    <a:pt x="383" y="120"/>
                  </a:lnTo>
                  <a:lnTo>
                    <a:pt x="416" y="103"/>
                  </a:lnTo>
                  <a:lnTo>
                    <a:pt x="450" y="84"/>
                  </a:lnTo>
                  <a:lnTo>
                    <a:pt x="484" y="63"/>
                  </a:lnTo>
                  <a:lnTo>
                    <a:pt x="513" y="45"/>
                  </a:lnTo>
                  <a:lnTo>
                    <a:pt x="538" y="21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4"/>
                  </a:lnTo>
                  <a:lnTo>
                    <a:pt x="561" y="10"/>
                  </a:lnTo>
                  <a:lnTo>
                    <a:pt x="564" y="21"/>
                  </a:lnTo>
                  <a:lnTo>
                    <a:pt x="564" y="38"/>
                  </a:lnTo>
                  <a:lnTo>
                    <a:pt x="564" y="54"/>
                  </a:lnTo>
                  <a:lnTo>
                    <a:pt x="564" y="72"/>
                  </a:lnTo>
                  <a:lnTo>
                    <a:pt x="561" y="91"/>
                  </a:lnTo>
                  <a:lnTo>
                    <a:pt x="558" y="109"/>
                  </a:lnTo>
                  <a:lnTo>
                    <a:pt x="551" y="126"/>
                  </a:lnTo>
                  <a:lnTo>
                    <a:pt x="543" y="141"/>
                  </a:lnTo>
                  <a:lnTo>
                    <a:pt x="543" y="141"/>
                  </a:lnTo>
                  <a:lnTo>
                    <a:pt x="531" y="156"/>
                  </a:lnTo>
                  <a:lnTo>
                    <a:pt x="515" y="171"/>
                  </a:lnTo>
                  <a:lnTo>
                    <a:pt x="501" y="187"/>
                  </a:lnTo>
                  <a:lnTo>
                    <a:pt x="482" y="204"/>
                  </a:lnTo>
                  <a:lnTo>
                    <a:pt x="462" y="220"/>
                  </a:lnTo>
                  <a:lnTo>
                    <a:pt x="441" y="236"/>
                  </a:lnTo>
                  <a:lnTo>
                    <a:pt x="421" y="250"/>
                  </a:lnTo>
                  <a:lnTo>
                    <a:pt x="400" y="261"/>
                  </a:lnTo>
                  <a:lnTo>
                    <a:pt x="379" y="271"/>
                  </a:lnTo>
                  <a:lnTo>
                    <a:pt x="359" y="280"/>
                  </a:lnTo>
                  <a:lnTo>
                    <a:pt x="359" y="280"/>
                  </a:lnTo>
                  <a:lnTo>
                    <a:pt x="338" y="286"/>
                  </a:lnTo>
                  <a:lnTo>
                    <a:pt x="310" y="293"/>
                  </a:lnTo>
                  <a:lnTo>
                    <a:pt x="278" y="301"/>
                  </a:lnTo>
                  <a:lnTo>
                    <a:pt x="241" y="307"/>
                  </a:lnTo>
                  <a:lnTo>
                    <a:pt x="208" y="317"/>
                  </a:lnTo>
                  <a:lnTo>
                    <a:pt x="170" y="326"/>
                  </a:lnTo>
                  <a:lnTo>
                    <a:pt x="136" y="335"/>
                  </a:lnTo>
                  <a:lnTo>
                    <a:pt x="105" y="345"/>
                  </a:lnTo>
                  <a:lnTo>
                    <a:pt x="80" y="356"/>
                  </a:lnTo>
                  <a:lnTo>
                    <a:pt x="59" y="365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1176"/>
            <p:cNvSpPr>
              <a:spLocks/>
            </p:cNvSpPr>
            <p:nvPr/>
          </p:nvSpPr>
          <p:spPr bwMode="auto">
            <a:xfrm>
              <a:off x="3271" y="2475"/>
              <a:ext cx="567" cy="367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8" y="347"/>
                </a:cxn>
                <a:cxn ang="0">
                  <a:pos x="39" y="327"/>
                </a:cxn>
                <a:cxn ang="0">
                  <a:pos x="64" y="306"/>
                </a:cxn>
                <a:cxn ang="0">
                  <a:pos x="92" y="285"/>
                </a:cxn>
                <a:cxn ang="0">
                  <a:pos x="122" y="262"/>
                </a:cxn>
                <a:cxn ang="0">
                  <a:pos x="151" y="241"/>
                </a:cxn>
                <a:cxn ang="0">
                  <a:pos x="183" y="221"/>
                </a:cxn>
                <a:cxn ang="0">
                  <a:pos x="213" y="201"/>
                </a:cxn>
                <a:cxn ang="0">
                  <a:pos x="240" y="184"/>
                </a:cxn>
                <a:cxn ang="0">
                  <a:pos x="264" y="172"/>
                </a:cxn>
                <a:cxn ang="0">
                  <a:pos x="264" y="172"/>
                </a:cxn>
                <a:cxn ang="0">
                  <a:pos x="290" y="161"/>
                </a:cxn>
                <a:cxn ang="0">
                  <a:pos x="318" y="149"/>
                </a:cxn>
                <a:cxn ang="0">
                  <a:pos x="352" y="134"/>
                </a:cxn>
                <a:cxn ang="0">
                  <a:pos x="386" y="119"/>
                </a:cxn>
                <a:cxn ang="0">
                  <a:pos x="419" y="101"/>
                </a:cxn>
                <a:cxn ang="0">
                  <a:pos x="453" y="81"/>
                </a:cxn>
                <a:cxn ang="0">
                  <a:pos x="485" y="62"/>
                </a:cxn>
                <a:cxn ang="0">
                  <a:pos x="515" y="41"/>
                </a:cxn>
                <a:cxn ang="0">
                  <a:pos x="541" y="20"/>
                </a:cxn>
                <a:cxn ang="0">
                  <a:pos x="563" y="0"/>
                </a:cxn>
                <a:cxn ang="0">
                  <a:pos x="563" y="0"/>
                </a:cxn>
                <a:cxn ang="0">
                  <a:pos x="563" y="2"/>
                </a:cxn>
                <a:cxn ang="0">
                  <a:pos x="563" y="9"/>
                </a:cxn>
                <a:cxn ang="0">
                  <a:pos x="566" y="20"/>
                </a:cxn>
                <a:cxn ang="0">
                  <a:pos x="566" y="35"/>
                </a:cxn>
                <a:cxn ang="0">
                  <a:pos x="566" y="52"/>
                </a:cxn>
                <a:cxn ang="0">
                  <a:pos x="566" y="71"/>
                </a:cxn>
                <a:cxn ang="0">
                  <a:pos x="563" y="90"/>
                </a:cxn>
                <a:cxn ang="0">
                  <a:pos x="559" y="108"/>
                </a:cxn>
                <a:cxn ang="0">
                  <a:pos x="552" y="126"/>
                </a:cxn>
                <a:cxn ang="0">
                  <a:pos x="543" y="140"/>
                </a:cxn>
                <a:cxn ang="0">
                  <a:pos x="543" y="140"/>
                </a:cxn>
                <a:cxn ang="0">
                  <a:pos x="534" y="155"/>
                </a:cxn>
                <a:cxn ang="0">
                  <a:pos x="518" y="170"/>
                </a:cxn>
                <a:cxn ang="0">
                  <a:pos x="502" y="184"/>
                </a:cxn>
                <a:cxn ang="0">
                  <a:pos x="483" y="203"/>
                </a:cxn>
                <a:cxn ang="0">
                  <a:pos x="464" y="218"/>
                </a:cxn>
                <a:cxn ang="0">
                  <a:pos x="442" y="233"/>
                </a:cxn>
                <a:cxn ang="0">
                  <a:pos x="421" y="248"/>
                </a:cxn>
                <a:cxn ang="0">
                  <a:pos x="400" y="260"/>
                </a:cxn>
                <a:cxn ang="0">
                  <a:pos x="382" y="271"/>
                </a:cxn>
                <a:cxn ang="0">
                  <a:pos x="363" y="277"/>
                </a:cxn>
                <a:cxn ang="0">
                  <a:pos x="363" y="277"/>
                </a:cxn>
                <a:cxn ang="0">
                  <a:pos x="340" y="283"/>
                </a:cxn>
                <a:cxn ang="0">
                  <a:pos x="310" y="290"/>
                </a:cxn>
                <a:cxn ang="0">
                  <a:pos x="278" y="299"/>
                </a:cxn>
                <a:cxn ang="0">
                  <a:pos x="244" y="306"/>
                </a:cxn>
                <a:cxn ang="0">
                  <a:pos x="209" y="315"/>
                </a:cxn>
                <a:cxn ang="0">
                  <a:pos x="172" y="323"/>
                </a:cxn>
                <a:cxn ang="0">
                  <a:pos x="137" y="334"/>
                </a:cxn>
                <a:cxn ang="0">
                  <a:pos x="105" y="343"/>
                </a:cxn>
                <a:cxn ang="0">
                  <a:pos x="80" y="353"/>
                </a:cxn>
                <a:cxn ang="0">
                  <a:pos x="59" y="364"/>
                </a:cxn>
                <a:cxn ang="0">
                  <a:pos x="0" y="364"/>
                </a:cxn>
              </a:cxnLst>
              <a:rect l="0" t="0" r="r" b="b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  <a:lnTo>
                    <a:pt x="0" y="3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1177"/>
            <p:cNvSpPr>
              <a:spLocks/>
            </p:cNvSpPr>
            <p:nvPr/>
          </p:nvSpPr>
          <p:spPr bwMode="auto">
            <a:xfrm>
              <a:off x="3271" y="2475"/>
              <a:ext cx="567" cy="367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8" y="347"/>
                </a:cxn>
                <a:cxn ang="0">
                  <a:pos x="39" y="327"/>
                </a:cxn>
                <a:cxn ang="0">
                  <a:pos x="64" y="306"/>
                </a:cxn>
                <a:cxn ang="0">
                  <a:pos x="92" y="285"/>
                </a:cxn>
                <a:cxn ang="0">
                  <a:pos x="122" y="262"/>
                </a:cxn>
                <a:cxn ang="0">
                  <a:pos x="151" y="241"/>
                </a:cxn>
                <a:cxn ang="0">
                  <a:pos x="183" y="221"/>
                </a:cxn>
                <a:cxn ang="0">
                  <a:pos x="213" y="201"/>
                </a:cxn>
                <a:cxn ang="0">
                  <a:pos x="240" y="184"/>
                </a:cxn>
                <a:cxn ang="0">
                  <a:pos x="264" y="172"/>
                </a:cxn>
                <a:cxn ang="0">
                  <a:pos x="264" y="172"/>
                </a:cxn>
                <a:cxn ang="0">
                  <a:pos x="290" y="161"/>
                </a:cxn>
                <a:cxn ang="0">
                  <a:pos x="318" y="149"/>
                </a:cxn>
                <a:cxn ang="0">
                  <a:pos x="352" y="134"/>
                </a:cxn>
                <a:cxn ang="0">
                  <a:pos x="386" y="119"/>
                </a:cxn>
                <a:cxn ang="0">
                  <a:pos x="419" y="101"/>
                </a:cxn>
                <a:cxn ang="0">
                  <a:pos x="453" y="81"/>
                </a:cxn>
                <a:cxn ang="0">
                  <a:pos x="485" y="62"/>
                </a:cxn>
                <a:cxn ang="0">
                  <a:pos x="515" y="41"/>
                </a:cxn>
                <a:cxn ang="0">
                  <a:pos x="541" y="20"/>
                </a:cxn>
                <a:cxn ang="0">
                  <a:pos x="563" y="0"/>
                </a:cxn>
                <a:cxn ang="0">
                  <a:pos x="563" y="0"/>
                </a:cxn>
                <a:cxn ang="0">
                  <a:pos x="563" y="2"/>
                </a:cxn>
                <a:cxn ang="0">
                  <a:pos x="563" y="9"/>
                </a:cxn>
                <a:cxn ang="0">
                  <a:pos x="566" y="20"/>
                </a:cxn>
                <a:cxn ang="0">
                  <a:pos x="566" y="35"/>
                </a:cxn>
                <a:cxn ang="0">
                  <a:pos x="566" y="52"/>
                </a:cxn>
                <a:cxn ang="0">
                  <a:pos x="566" y="71"/>
                </a:cxn>
                <a:cxn ang="0">
                  <a:pos x="563" y="90"/>
                </a:cxn>
                <a:cxn ang="0">
                  <a:pos x="559" y="108"/>
                </a:cxn>
                <a:cxn ang="0">
                  <a:pos x="552" y="126"/>
                </a:cxn>
                <a:cxn ang="0">
                  <a:pos x="543" y="140"/>
                </a:cxn>
                <a:cxn ang="0">
                  <a:pos x="543" y="140"/>
                </a:cxn>
                <a:cxn ang="0">
                  <a:pos x="534" y="155"/>
                </a:cxn>
                <a:cxn ang="0">
                  <a:pos x="518" y="170"/>
                </a:cxn>
                <a:cxn ang="0">
                  <a:pos x="502" y="184"/>
                </a:cxn>
                <a:cxn ang="0">
                  <a:pos x="483" y="203"/>
                </a:cxn>
                <a:cxn ang="0">
                  <a:pos x="464" y="218"/>
                </a:cxn>
                <a:cxn ang="0">
                  <a:pos x="442" y="233"/>
                </a:cxn>
                <a:cxn ang="0">
                  <a:pos x="421" y="248"/>
                </a:cxn>
                <a:cxn ang="0">
                  <a:pos x="400" y="260"/>
                </a:cxn>
                <a:cxn ang="0">
                  <a:pos x="382" y="271"/>
                </a:cxn>
                <a:cxn ang="0">
                  <a:pos x="363" y="277"/>
                </a:cxn>
                <a:cxn ang="0">
                  <a:pos x="363" y="277"/>
                </a:cxn>
                <a:cxn ang="0">
                  <a:pos x="340" y="283"/>
                </a:cxn>
                <a:cxn ang="0">
                  <a:pos x="310" y="290"/>
                </a:cxn>
                <a:cxn ang="0">
                  <a:pos x="278" y="299"/>
                </a:cxn>
                <a:cxn ang="0">
                  <a:pos x="244" y="306"/>
                </a:cxn>
                <a:cxn ang="0">
                  <a:pos x="209" y="315"/>
                </a:cxn>
                <a:cxn ang="0">
                  <a:pos x="172" y="323"/>
                </a:cxn>
                <a:cxn ang="0">
                  <a:pos x="137" y="334"/>
                </a:cxn>
                <a:cxn ang="0">
                  <a:pos x="105" y="343"/>
                </a:cxn>
                <a:cxn ang="0">
                  <a:pos x="80" y="353"/>
                </a:cxn>
                <a:cxn ang="0">
                  <a:pos x="59" y="364"/>
                </a:cxn>
              </a:cxnLst>
              <a:rect l="0" t="0" r="r" b="b"/>
              <a:pathLst>
                <a:path w="567" h="365">
                  <a:moveTo>
                    <a:pt x="0" y="364"/>
                  </a:moveTo>
                  <a:lnTo>
                    <a:pt x="18" y="347"/>
                  </a:lnTo>
                  <a:lnTo>
                    <a:pt x="39" y="327"/>
                  </a:lnTo>
                  <a:lnTo>
                    <a:pt x="64" y="306"/>
                  </a:lnTo>
                  <a:lnTo>
                    <a:pt x="92" y="285"/>
                  </a:lnTo>
                  <a:lnTo>
                    <a:pt x="122" y="262"/>
                  </a:lnTo>
                  <a:lnTo>
                    <a:pt x="151" y="241"/>
                  </a:lnTo>
                  <a:lnTo>
                    <a:pt x="183" y="221"/>
                  </a:lnTo>
                  <a:lnTo>
                    <a:pt x="213" y="201"/>
                  </a:lnTo>
                  <a:lnTo>
                    <a:pt x="240" y="184"/>
                  </a:lnTo>
                  <a:lnTo>
                    <a:pt x="264" y="172"/>
                  </a:lnTo>
                  <a:lnTo>
                    <a:pt x="264" y="172"/>
                  </a:lnTo>
                  <a:lnTo>
                    <a:pt x="290" y="161"/>
                  </a:lnTo>
                  <a:lnTo>
                    <a:pt x="318" y="149"/>
                  </a:lnTo>
                  <a:lnTo>
                    <a:pt x="352" y="134"/>
                  </a:lnTo>
                  <a:lnTo>
                    <a:pt x="386" y="119"/>
                  </a:lnTo>
                  <a:lnTo>
                    <a:pt x="419" y="101"/>
                  </a:lnTo>
                  <a:lnTo>
                    <a:pt x="453" y="81"/>
                  </a:lnTo>
                  <a:lnTo>
                    <a:pt x="485" y="62"/>
                  </a:lnTo>
                  <a:lnTo>
                    <a:pt x="515" y="41"/>
                  </a:lnTo>
                  <a:lnTo>
                    <a:pt x="541" y="2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2"/>
                  </a:lnTo>
                  <a:lnTo>
                    <a:pt x="563" y="9"/>
                  </a:lnTo>
                  <a:lnTo>
                    <a:pt x="566" y="20"/>
                  </a:lnTo>
                  <a:lnTo>
                    <a:pt x="566" y="35"/>
                  </a:lnTo>
                  <a:lnTo>
                    <a:pt x="566" y="52"/>
                  </a:lnTo>
                  <a:lnTo>
                    <a:pt x="566" y="71"/>
                  </a:lnTo>
                  <a:lnTo>
                    <a:pt x="563" y="90"/>
                  </a:lnTo>
                  <a:lnTo>
                    <a:pt x="559" y="108"/>
                  </a:lnTo>
                  <a:lnTo>
                    <a:pt x="552" y="126"/>
                  </a:lnTo>
                  <a:lnTo>
                    <a:pt x="543" y="140"/>
                  </a:lnTo>
                  <a:lnTo>
                    <a:pt x="543" y="140"/>
                  </a:lnTo>
                  <a:lnTo>
                    <a:pt x="534" y="155"/>
                  </a:lnTo>
                  <a:lnTo>
                    <a:pt x="518" y="170"/>
                  </a:lnTo>
                  <a:lnTo>
                    <a:pt x="502" y="184"/>
                  </a:lnTo>
                  <a:lnTo>
                    <a:pt x="483" y="203"/>
                  </a:lnTo>
                  <a:lnTo>
                    <a:pt x="464" y="218"/>
                  </a:lnTo>
                  <a:lnTo>
                    <a:pt x="442" y="233"/>
                  </a:lnTo>
                  <a:lnTo>
                    <a:pt x="421" y="248"/>
                  </a:lnTo>
                  <a:lnTo>
                    <a:pt x="400" y="260"/>
                  </a:lnTo>
                  <a:lnTo>
                    <a:pt x="382" y="271"/>
                  </a:lnTo>
                  <a:lnTo>
                    <a:pt x="363" y="277"/>
                  </a:lnTo>
                  <a:lnTo>
                    <a:pt x="363" y="277"/>
                  </a:lnTo>
                  <a:lnTo>
                    <a:pt x="340" y="283"/>
                  </a:lnTo>
                  <a:lnTo>
                    <a:pt x="310" y="290"/>
                  </a:lnTo>
                  <a:lnTo>
                    <a:pt x="278" y="299"/>
                  </a:lnTo>
                  <a:lnTo>
                    <a:pt x="244" y="306"/>
                  </a:lnTo>
                  <a:lnTo>
                    <a:pt x="209" y="315"/>
                  </a:lnTo>
                  <a:lnTo>
                    <a:pt x="172" y="323"/>
                  </a:lnTo>
                  <a:lnTo>
                    <a:pt x="137" y="334"/>
                  </a:lnTo>
                  <a:lnTo>
                    <a:pt x="105" y="343"/>
                  </a:lnTo>
                  <a:lnTo>
                    <a:pt x="80" y="353"/>
                  </a:lnTo>
                  <a:lnTo>
                    <a:pt x="59" y="36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1178"/>
            <p:cNvSpPr>
              <a:spLocks/>
            </p:cNvSpPr>
            <p:nvPr/>
          </p:nvSpPr>
          <p:spPr bwMode="auto">
            <a:xfrm>
              <a:off x="3137" y="2556"/>
              <a:ext cx="668" cy="367"/>
            </a:xfrm>
            <a:custGeom>
              <a:avLst/>
              <a:gdLst/>
              <a:ahLst/>
              <a:cxnLst>
                <a:cxn ang="0">
                  <a:pos x="15" y="348"/>
                </a:cxn>
                <a:cxn ang="0">
                  <a:pos x="52" y="315"/>
                </a:cxn>
                <a:cxn ang="0">
                  <a:pos x="101" y="279"/>
                </a:cxn>
                <a:cxn ang="0">
                  <a:pos x="156" y="245"/>
                </a:cxn>
                <a:cxn ang="0">
                  <a:pos x="209" y="220"/>
                </a:cxn>
                <a:cxn ang="0">
                  <a:pos x="234" y="212"/>
                </a:cxn>
                <a:cxn ang="0">
                  <a:pos x="289" y="199"/>
                </a:cxn>
                <a:cxn ang="0">
                  <a:pos x="346" y="184"/>
                </a:cxn>
                <a:cxn ang="0">
                  <a:pos x="401" y="171"/>
                </a:cxn>
                <a:cxn ang="0">
                  <a:pos x="453" y="155"/>
                </a:cxn>
                <a:cxn ang="0">
                  <a:pos x="496" y="138"/>
                </a:cxn>
                <a:cxn ang="0">
                  <a:pos x="515" y="127"/>
                </a:cxn>
                <a:cxn ang="0">
                  <a:pos x="554" y="104"/>
                </a:cxn>
                <a:cxn ang="0">
                  <a:pos x="595" y="74"/>
                </a:cxn>
                <a:cxn ang="0">
                  <a:pos x="630" y="46"/>
                </a:cxn>
                <a:cxn ang="0">
                  <a:pos x="658" y="14"/>
                </a:cxn>
                <a:cxn ang="0">
                  <a:pos x="667" y="0"/>
                </a:cxn>
                <a:cxn ang="0">
                  <a:pos x="664" y="7"/>
                </a:cxn>
                <a:cxn ang="0">
                  <a:pos x="658" y="30"/>
                </a:cxn>
                <a:cxn ang="0">
                  <a:pos x="648" y="62"/>
                </a:cxn>
                <a:cxn ang="0">
                  <a:pos x="637" y="96"/>
                </a:cxn>
                <a:cxn ang="0">
                  <a:pos x="622" y="125"/>
                </a:cxn>
                <a:cxn ang="0">
                  <a:pos x="616" y="138"/>
                </a:cxn>
                <a:cxn ang="0">
                  <a:pos x="599" y="166"/>
                </a:cxn>
                <a:cxn ang="0">
                  <a:pos x="577" y="191"/>
                </a:cxn>
                <a:cxn ang="0">
                  <a:pos x="554" y="216"/>
                </a:cxn>
                <a:cxn ang="0">
                  <a:pos x="529" y="237"/>
                </a:cxn>
                <a:cxn ang="0">
                  <a:pos x="519" y="249"/>
                </a:cxn>
                <a:cxn ang="0">
                  <a:pos x="478" y="270"/>
                </a:cxn>
                <a:cxn ang="0">
                  <a:pos x="420" y="292"/>
                </a:cxn>
                <a:cxn ang="0">
                  <a:pos x="351" y="311"/>
                </a:cxn>
                <a:cxn ang="0">
                  <a:pos x="287" y="325"/>
                </a:cxn>
                <a:cxn ang="0">
                  <a:pos x="238" y="332"/>
                </a:cxn>
                <a:cxn ang="0">
                  <a:pos x="220" y="332"/>
                </a:cxn>
                <a:cxn ang="0">
                  <a:pos x="179" y="334"/>
                </a:cxn>
                <a:cxn ang="0">
                  <a:pos x="135" y="338"/>
                </a:cxn>
                <a:cxn ang="0">
                  <a:pos x="97" y="344"/>
                </a:cxn>
                <a:cxn ang="0">
                  <a:pos x="63" y="353"/>
                </a:cxn>
                <a:cxn ang="0">
                  <a:pos x="0" y="362"/>
                </a:cxn>
              </a:cxnLst>
              <a:rect l="0" t="0" r="r" b="b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  <a:lnTo>
                    <a:pt x="0" y="36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1179"/>
            <p:cNvSpPr>
              <a:spLocks/>
            </p:cNvSpPr>
            <p:nvPr/>
          </p:nvSpPr>
          <p:spPr bwMode="auto">
            <a:xfrm>
              <a:off x="3137" y="2556"/>
              <a:ext cx="668" cy="367"/>
            </a:xfrm>
            <a:custGeom>
              <a:avLst/>
              <a:gdLst/>
              <a:ahLst/>
              <a:cxnLst>
                <a:cxn ang="0">
                  <a:pos x="15" y="348"/>
                </a:cxn>
                <a:cxn ang="0">
                  <a:pos x="52" y="315"/>
                </a:cxn>
                <a:cxn ang="0">
                  <a:pos x="101" y="279"/>
                </a:cxn>
                <a:cxn ang="0">
                  <a:pos x="156" y="245"/>
                </a:cxn>
                <a:cxn ang="0">
                  <a:pos x="209" y="220"/>
                </a:cxn>
                <a:cxn ang="0">
                  <a:pos x="234" y="212"/>
                </a:cxn>
                <a:cxn ang="0">
                  <a:pos x="289" y="199"/>
                </a:cxn>
                <a:cxn ang="0">
                  <a:pos x="346" y="184"/>
                </a:cxn>
                <a:cxn ang="0">
                  <a:pos x="401" y="171"/>
                </a:cxn>
                <a:cxn ang="0">
                  <a:pos x="453" y="155"/>
                </a:cxn>
                <a:cxn ang="0">
                  <a:pos x="496" y="138"/>
                </a:cxn>
                <a:cxn ang="0">
                  <a:pos x="515" y="127"/>
                </a:cxn>
                <a:cxn ang="0">
                  <a:pos x="554" y="104"/>
                </a:cxn>
                <a:cxn ang="0">
                  <a:pos x="595" y="74"/>
                </a:cxn>
                <a:cxn ang="0">
                  <a:pos x="630" y="46"/>
                </a:cxn>
                <a:cxn ang="0">
                  <a:pos x="658" y="14"/>
                </a:cxn>
                <a:cxn ang="0">
                  <a:pos x="667" y="0"/>
                </a:cxn>
                <a:cxn ang="0">
                  <a:pos x="664" y="7"/>
                </a:cxn>
                <a:cxn ang="0">
                  <a:pos x="658" y="30"/>
                </a:cxn>
                <a:cxn ang="0">
                  <a:pos x="648" y="62"/>
                </a:cxn>
                <a:cxn ang="0">
                  <a:pos x="637" y="96"/>
                </a:cxn>
                <a:cxn ang="0">
                  <a:pos x="622" y="125"/>
                </a:cxn>
                <a:cxn ang="0">
                  <a:pos x="616" y="138"/>
                </a:cxn>
                <a:cxn ang="0">
                  <a:pos x="599" y="166"/>
                </a:cxn>
                <a:cxn ang="0">
                  <a:pos x="577" y="191"/>
                </a:cxn>
                <a:cxn ang="0">
                  <a:pos x="554" y="216"/>
                </a:cxn>
                <a:cxn ang="0">
                  <a:pos x="529" y="237"/>
                </a:cxn>
                <a:cxn ang="0">
                  <a:pos x="519" y="249"/>
                </a:cxn>
                <a:cxn ang="0">
                  <a:pos x="478" y="270"/>
                </a:cxn>
                <a:cxn ang="0">
                  <a:pos x="420" y="292"/>
                </a:cxn>
                <a:cxn ang="0">
                  <a:pos x="351" y="311"/>
                </a:cxn>
                <a:cxn ang="0">
                  <a:pos x="287" y="325"/>
                </a:cxn>
                <a:cxn ang="0">
                  <a:pos x="238" y="332"/>
                </a:cxn>
                <a:cxn ang="0">
                  <a:pos x="220" y="332"/>
                </a:cxn>
                <a:cxn ang="0">
                  <a:pos x="179" y="334"/>
                </a:cxn>
                <a:cxn ang="0">
                  <a:pos x="135" y="338"/>
                </a:cxn>
                <a:cxn ang="0">
                  <a:pos x="97" y="344"/>
                </a:cxn>
                <a:cxn ang="0">
                  <a:pos x="63" y="353"/>
                </a:cxn>
              </a:cxnLst>
              <a:rect l="0" t="0" r="r" b="b"/>
              <a:pathLst>
                <a:path w="668" h="363">
                  <a:moveTo>
                    <a:pt x="0" y="362"/>
                  </a:moveTo>
                  <a:lnTo>
                    <a:pt x="15" y="348"/>
                  </a:lnTo>
                  <a:lnTo>
                    <a:pt x="31" y="332"/>
                  </a:lnTo>
                  <a:lnTo>
                    <a:pt x="52" y="315"/>
                  </a:lnTo>
                  <a:lnTo>
                    <a:pt x="75" y="295"/>
                  </a:lnTo>
                  <a:lnTo>
                    <a:pt x="101" y="279"/>
                  </a:lnTo>
                  <a:lnTo>
                    <a:pt x="126" y="262"/>
                  </a:lnTo>
                  <a:lnTo>
                    <a:pt x="156" y="245"/>
                  </a:lnTo>
                  <a:lnTo>
                    <a:pt x="183" y="231"/>
                  </a:lnTo>
                  <a:lnTo>
                    <a:pt x="209" y="220"/>
                  </a:lnTo>
                  <a:lnTo>
                    <a:pt x="234" y="212"/>
                  </a:lnTo>
                  <a:lnTo>
                    <a:pt x="234" y="212"/>
                  </a:lnTo>
                  <a:lnTo>
                    <a:pt x="259" y="205"/>
                  </a:lnTo>
                  <a:lnTo>
                    <a:pt x="289" y="199"/>
                  </a:lnTo>
                  <a:lnTo>
                    <a:pt x="316" y="193"/>
                  </a:lnTo>
                  <a:lnTo>
                    <a:pt x="346" y="184"/>
                  </a:lnTo>
                  <a:lnTo>
                    <a:pt x="374" y="178"/>
                  </a:lnTo>
                  <a:lnTo>
                    <a:pt x="401" y="171"/>
                  </a:lnTo>
                  <a:lnTo>
                    <a:pt x="428" y="163"/>
                  </a:lnTo>
                  <a:lnTo>
                    <a:pt x="453" y="155"/>
                  </a:lnTo>
                  <a:lnTo>
                    <a:pt x="476" y="146"/>
                  </a:lnTo>
                  <a:lnTo>
                    <a:pt x="496" y="138"/>
                  </a:lnTo>
                  <a:lnTo>
                    <a:pt x="496" y="138"/>
                  </a:lnTo>
                  <a:lnTo>
                    <a:pt x="515" y="127"/>
                  </a:lnTo>
                  <a:lnTo>
                    <a:pt x="533" y="117"/>
                  </a:lnTo>
                  <a:lnTo>
                    <a:pt x="554" y="104"/>
                  </a:lnTo>
                  <a:lnTo>
                    <a:pt x="574" y="90"/>
                  </a:lnTo>
                  <a:lnTo>
                    <a:pt x="595" y="74"/>
                  </a:lnTo>
                  <a:lnTo>
                    <a:pt x="611" y="60"/>
                  </a:lnTo>
                  <a:lnTo>
                    <a:pt x="630" y="46"/>
                  </a:lnTo>
                  <a:lnTo>
                    <a:pt x="646" y="28"/>
                  </a:lnTo>
                  <a:lnTo>
                    <a:pt x="658" y="14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667" y="1"/>
                  </a:lnTo>
                  <a:lnTo>
                    <a:pt x="664" y="7"/>
                  </a:lnTo>
                  <a:lnTo>
                    <a:pt x="662" y="18"/>
                  </a:lnTo>
                  <a:lnTo>
                    <a:pt x="658" y="30"/>
                  </a:lnTo>
                  <a:lnTo>
                    <a:pt x="653" y="46"/>
                  </a:lnTo>
                  <a:lnTo>
                    <a:pt x="648" y="62"/>
                  </a:lnTo>
                  <a:lnTo>
                    <a:pt x="641" y="79"/>
                  </a:lnTo>
                  <a:lnTo>
                    <a:pt x="637" y="96"/>
                  </a:lnTo>
                  <a:lnTo>
                    <a:pt x="628" y="111"/>
                  </a:lnTo>
                  <a:lnTo>
                    <a:pt x="622" y="125"/>
                  </a:lnTo>
                  <a:lnTo>
                    <a:pt x="622" y="125"/>
                  </a:lnTo>
                  <a:lnTo>
                    <a:pt x="616" y="138"/>
                  </a:lnTo>
                  <a:lnTo>
                    <a:pt x="607" y="152"/>
                  </a:lnTo>
                  <a:lnTo>
                    <a:pt x="599" y="166"/>
                  </a:lnTo>
                  <a:lnTo>
                    <a:pt x="588" y="178"/>
                  </a:lnTo>
                  <a:lnTo>
                    <a:pt x="577" y="191"/>
                  </a:lnTo>
                  <a:lnTo>
                    <a:pt x="565" y="203"/>
                  </a:lnTo>
                  <a:lnTo>
                    <a:pt x="554" y="216"/>
                  </a:lnTo>
                  <a:lnTo>
                    <a:pt x="542" y="228"/>
                  </a:lnTo>
                  <a:lnTo>
                    <a:pt x="529" y="237"/>
                  </a:lnTo>
                  <a:lnTo>
                    <a:pt x="519" y="249"/>
                  </a:lnTo>
                  <a:lnTo>
                    <a:pt x="519" y="249"/>
                  </a:lnTo>
                  <a:lnTo>
                    <a:pt x="501" y="258"/>
                  </a:lnTo>
                  <a:lnTo>
                    <a:pt x="478" y="270"/>
                  </a:lnTo>
                  <a:lnTo>
                    <a:pt x="452" y="281"/>
                  </a:lnTo>
                  <a:lnTo>
                    <a:pt x="420" y="292"/>
                  </a:lnTo>
                  <a:lnTo>
                    <a:pt x="386" y="302"/>
                  </a:lnTo>
                  <a:lnTo>
                    <a:pt x="351" y="311"/>
                  </a:lnTo>
                  <a:lnTo>
                    <a:pt x="319" y="319"/>
                  </a:lnTo>
                  <a:lnTo>
                    <a:pt x="287" y="325"/>
                  </a:lnTo>
                  <a:lnTo>
                    <a:pt x="259" y="330"/>
                  </a:lnTo>
                  <a:lnTo>
                    <a:pt x="238" y="332"/>
                  </a:lnTo>
                  <a:lnTo>
                    <a:pt x="238" y="332"/>
                  </a:lnTo>
                  <a:lnTo>
                    <a:pt x="220" y="332"/>
                  </a:lnTo>
                  <a:lnTo>
                    <a:pt x="201" y="332"/>
                  </a:lnTo>
                  <a:lnTo>
                    <a:pt x="179" y="334"/>
                  </a:lnTo>
                  <a:lnTo>
                    <a:pt x="158" y="336"/>
                  </a:lnTo>
                  <a:lnTo>
                    <a:pt x="135" y="338"/>
                  </a:lnTo>
                  <a:lnTo>
                    <a:pt x="116" y="341"/>
                  </a:lnTo>
                  <a:lnTo>
                    <a:pt x="97" y="344"/>
                  </a:lnTo>
                  <a:lnTo>
                    <a:pt x="80" y="348"/>
                  </a:lnTo>
                  <a:lnTo>
                    <a:pt x="63" y="353"/>
                  </a:lnTo>
                  <a:lnTo>
                    <a:pt x="52" y="35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1180"/>
            <p:cNvSpPr>
              <a:spLocks/>
            </p:cNvSpPr>
            <p:nvPr/>
          </p:nvSpPr>
          <p:spPr bwMode="auto">
            <a:xfrm>
              <a:off x="3165" y="2565"/>
              <a:ext cx="669" cy="360"/>
            </a:xfrm>
            <a:custGeom>
              <a:avLst/>
              <a:gdLst/>
              <a:ahLst/>
              <a:cxnLst>
                <a:cxn ang="0">
                  <a:pos x="13" y="346"/>
                </a:cxn>
                <a:cxn ang="0">
                  <a:pos x="50" y="315"/>
                </a:cxn>
                <a:cxn ang="0">
                  <a:pos x="101" y="279"/>
                </a:cxn>
                <a:cxn ang="0">
                  <a:pos x="153" y="245"/>
                </a:cxn>
                <a:cxn ang="0">
                  <a:pos x="208" y="218"/>
                </a:cxn>
                <a:cxn ang="0">
                  <a:pos x="234" y="211"/>
                </a:cxn>
                <a:cxn ang="0">
                  <a:pos x="286" y="199"/>
                </a:cxn>
                <a:cxn ang="0">
                  <a:pos x="346" y="186"/>
                </a:cxn>
                <a:cxn ang="0">
                  <a:pos x="400" y="170"/>
                </a:cxn>
                <a:cxn ang="0">
                  <a:pos x="452" y="155"/>
                </a:cxn>
                <a:cxn ang="0">
                  <a:pos x="495" y="137"/>
                </a:cxn>
                <a:cxn ang="0">
                  <a:pos x="514" y="128"/>
                </a:cxn>
                <a:cxn ang="0">
                  <a:pos x="553" y="103"/>
                </a:cxn>
                <a:cxn ang="0">
                  <a:pos x="594" y="75"/>
                </a:cxn>
                <a:cxn ang="0">
                  <a:pos x="627" y="46"/>
                </a:cxn>
                <a:cxn ang="0">
                  <a:pos x="657" y="15"/>
                </a:cxn>
                <a:cxn ang="0">
                  <a:pos x="666" y="0"/>
                </a:cxn>
                <a:cxn ang="0">
                  <a:pos x="663" y="8"/>
                </a:cxn>
                <a:cxn ang="0">
                  <a:pos x="657" y="31"/>
                </a:cxn>
                <a:cxn ang="0">
                  <a:pos x="647" y="63"/>
                </a:cxn>
                <a:cxn ang="0">
                  <a:pos x="634" y="96"/>
                </a:cxn>
                <a:cxn ang="0">
                  <a:pos x="622" y="126"/>
                </a:cxn>
                <a:cxn ang="0">
                  <a:pos x="615" y="140"/>
                </a:cxn>
                <a:cxn ang="0">
                  <a:pos x="596" y="165"/>
                </a:cxn>
                <a:cxn ang="0">
                  <a:pos x="576" y="191"/>
                </a:cxn>
                <a:cxn ang="0">
                  <a:pos x="553" y="216"/>
                </a:cxn>
                <a:cxn ang="0">
                  <a:pos x="528" y="239"/>
                </a:cxn>
                <a:cxn ang="0">
                  <a:pos x="516" y="248"/>
                </a:cxn>
                <a:cxn ang="0">
                  <a:pos x="478" y="268"/>
                </a:cxn>
                <a:cxn ang="0">
                  <a:pos x="417" y="292"/>
                </a:cxn>
                <a:cxn ang="0">
                  <a:pos x="349" y="310"/>
                </a:cxn>
                <a:cxn ang="0">
                  <a:pos x="286" y="326"/>
                </a:cxn>
                <a:cxn ang="0">
                  <a:pos x="238" y="330"/>
                </a:cxn>
                <a:cxn ang="0">
                  <a:pos x="219" y="330"/>
                </a:cxn>
                <a:cxn ang="0">
                  <a:pos x="179" y="333"/>
                </a:cxn>
                <a:cxn ang="0">
                  <a:pos x="135" y="338"/>
                </a:cxn>
                <a:cxn ang="0">
                  <a:pos x="95" y="344"/>
                </a:cxn>
                <a:cxn ang="0">
                  <a:pos x="63" y="353"/>
                </a:cxn>
                <a:cxn ang="0">
                  <a:pos x="0" y="359"/>
                </a:cxn>
              </a:cxnLst>
              <a:rect l="0" t="0" r="r" b="b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  <a:lnTo>
                    <a:pt x="0" y="35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1181"/>
            <p:cNvSpPr>
              <a:spLocks/>
            </p:cNvSpPr>
            <p:nvPr/>
          </p:nvSpPr>
          <p:spPr bwMode="auto">
            <a:xfrm>
              <a:off x="3165" y="2565"/>
              <a:ext cx="669" cy="360"/>
            </a:xfrm>
            <a:custGeom>
              <a:avLst/>
              <a:gdLst/>
              <a:ahLst/>
              <a:cxnLst>
                <a:cxn ang="0">
                  <a:pos x="13" y="346"/>
                </a:cxn>
                <a:cxn ang="0">
                  <a:pos x="50" y="315"/>
                </a:cxn>
                <a:cxn ang="0">
                  <a:pos x="101" y="279"/>
                </a:cxn>
                <a:cxn ang="0">
                  <a:pos x="153" y="245"/>
                </a:cxn>
                <a:cxn ang="0">
                  <a:pos x="208" y="218"/>
                </a:cxn>
                <a:cxn ang="0">
                  <a:pos x="234" y="211"/>
                </a:cxn>
                <a:cxn ang="0">
                  <a:pos x="286" y="199"/>
                </a:cxn>
                <a:cxn ang="0">
                  <a:pos x="346" y="186"/>
                </a:cxn>
                <a:cxn ang="0">
                  <a:pos x="400" y="170"/>
                </a:cxn>
                <a:cxn ang="0">
                  <a:pos x="452" y="155"/>
                </a:cxn>
                <a:cxn ang="0">
                  <a:pos x="495" y="137"/>
                </a:cxn>
                <a:cxn ang="0">
                  <a:pos x="514" y="128"/>
                </a:cxn>
                <a:cxn ang="0">
                  <a:pos x="553" y="103"/>
                </a:cxn>
                <a:cxn ang="0">
                  <a:pos x="594" y="75"/>
                </a:cxn>
                <a:cxn ang="0">
                  <a:pos x="627" y="46"/>
                </a:cxn>
                <a:cxn ang="0">
                  <a:pos x="657" y="15"/>
                </a:cxn>
                <a:cxn ang="0">
                  <a:pos x="666" y="0"/>
                </a:cxn>
                <a:cxn ang="0">
                  <a:pos x="663" y="8"/>
                </a:cxn>
                <a:cxn ang="0">
                  <a:pos x="657" y="31"/>
                </a:cxn>
                <a:cxn ang="0">
                  <a:pos x="647" y="63"/>
                </a:cxn>
                <a:cxn ang="0">
                  <a:pos x="634" y="96"/>
                </a:cxn>
                <a:cxn ang="0">
                  <a:pos x="622" y="126"/>
                </a:cxn>
                <a:cxn ang="0">
                  <a:pos x="615" y="140"/>
                </a:cxn>
                <a:cxn ang="0">
                  <a:pos x="596" y="165"/>
                </a:cxn>
                <a:cxn ang="0">
                  <a:pos x="576" y="191"/>
                </a:cxn>
                <a:cxn ang="0">
                  <a:pos x="553" y="216"/>
                </a:cxn>
                <a:cxn ang="0">
                  <a:pos x="528" y="239"/>
                </a:cxn>
                <a:cxn ang="0">
                  <a:pos x="516" y="248"/>
                </a:cxn>
                <a:cxn ang="0">
                  <a:pos x="478" y="268"/>
                </a:cxn>
                <a:cxn ang="0">
                  <a:pos x="417" y="292"/>
                </a:cxn>
                <a:cxn ang="0">
                  <a:pos x="349" y="310"/>
                </a:cxn>
                <a:cxn ang="0">
                  <a:pos x="286" y="326"/>
                </a:cxn>
                <a:cxn ang="0">
                  <a:pos x="238" y="330"/>
                </a:cxn>
                <a:cxn ang="0">
                  <a:pos x="219" y="330"/>
                </a:cxn>
                <a:cxn ang="0">
                  <a:pos x="179" y="333"/>
                </a:cxn>
                <a:cxn ang="0">
                  <a:pos x="135" y="338"/>
                </a:cxn>
                <a:cxn ang="0">
                  <a:pos x="95" y="344"/>
                </a:cxn>
                <a:cxn ang="0">
                  <a:pos x="63" y="353"/>
                </a:cxn>
              </a:cxnLst>
              <a:rect l="0" t="0" r="r" b="b"/>
              <a:pathLst>
                <a:path w="667" h="360">
                  <a:moveTo>
                    <a:pt x="0" y="359"/>
                  </a:moveTo>
                  <a:lnTo>
                    <a:pt x="13" y="346"/>
                  </a:lnTo>
                  <a:lnTo>
                    <a:pt x="31" y="332"/>
                  </a:lnTo>
                  <a:lnTo>
                    <a:pt x="50" y="315"/>
                  </a:lnTo>
                  <a:lnTo>
                    <a:pt x="75" y="298"/>
                  </a:lnTo>
                  <a:lnTo>
                    <a:pt x="101" y="279"/>
                  </a:lnTo>
                  <a:lnTo>
                    <a:pt x="126" y="260"/>
                  </a:lnTo>
                  <a:lnTo>
                    <a:pt x="153" y="245"/>
                  </a:lnTo>
                  <a:lnTo>
                    <a:pt x="183" y="231"/>
                  </a:lnTo>
                  <a:lnTo>
                    <a:pt x="208" y="218"/>
                  </a:lnTo>
                  <a:lnTo>
                    <a:pt x="234" y="211"/>
                  </a:lnTo>
                  <a:lnTo>
                    <a:pt x="234" y="211"/>
                  </a:lnTo>
                  <a:lnTo>
                    <a:pt x="259" y="206"/>
                  </a:lnTo>
                  <a:lnTo>
                    <a:pt x="286" y="199"/>
                  </a:lnTo>
                  <a:lnTo>
                    <a:pt x="316" y="193"/>
                  </a:lnTo>
                  <a:lnTo>
                    <a:pt x="346" y="186"/>
                  </a:lnTo>
                  <a:lnTo>
                    <a:pt x="372" y="178"/>
                  </a:lnTo>
                  <a:lnTo>
                    <a:pt x="400" y="170"/>
                  </a:lnTo>
                  <a:lnTo>
                    <a:pt x="427" y="161"/>
                  </a:lnTo>
                  <a:lnTo>
                    <a:pt x="452" y="155"/>
                  </a:lnTo>
                  <a:lnTo>
                    <a:pt x="475" y="147"/>
                  </a:lnTo>
                  <a:lnTo>
                    <a:pt x="495" y="137"/>
                  </a:lnTo>
                  <a:lnTo>
                    <a:pt x="495" y="137"/>
                  </a:lnTo>
                  <a:lnTo>
                    <a:pt x="514" y="128"/>
                  </a:lnTo>
                  <a:lnTo>
                    <a:pt x="533" y="115"/>
                  </a:lnTo>
                  <a:lnTo>
                    <a:pt x="553" y="103"/>
                  </a:lnTo>
                  <a:lnTo>
                    <a:pt x="572" y="90"/>
                  </a:lnTo>
                  <a:lnTo>
                    <a:pt x="594" y="75"/>
                  </a:lnTo>
                  <a:lnTo>
                    <a:pt x="611" y="61"/>
                  </a:lnTo>
                  <a:lnTo>
                    <a:pt x="627" y="46"/>
                  </a:lnTo>
                  <a:lnTo>
                    <a:pt x="645" y="29"/>
                  </a:lnTo>
                  <a:lnTo>
                    <a:pt x="657" y="15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66" y="2"/>
                  </a:lnTo>
                  <a:lnTo>
                    <a:pt x="663" y="8"/>
                  </a:lnTo>
                  <a:lnTo>
                    <a:pt x="661" y="18"/>
                  </a:lnTo>
                  <a:lnTo>
                    <a:pt x="657" y="31"/>
                  </a:lnTo>
                  <a:lnTo>
                    <a:pt x="652" y="46"/>
                  </a:lnTo>
                  <a:lnTo>
                    <a:pt x="647" y="63"/>
                  </a:lnTo>
                  <a:lnTo>
                    <a:pt x="640" y="80"/>
                  </a:lnTo>
                  <a:lnTo>
                    <a:pt x="634" y="96"/>
                  </a:lnTo>
                  <a:lnTo>
                    <a:pt x="627" y="111"/>
                  </a:lnTo>
                  <a:lnTo>
                    <a:pt x="622" y="126"/>
                  </a:lnTo>
                  <a:lnTo>
                    <a:pt x="622" y="126"/>
                  </a:lnTo>
                  <a:lnTo>
                    <a:pt x="615" y="140"/>
                  </a:lnTo>
                  <a:lnTo>
                    <a:pt x="606" y="153"/>
                  </a:lnTo>
                  <a:lnTo>
                    <a:pt x="596" y="165"/>
                  </a:lnTo>
                  <a:lnTo>
                    <a:pt x="585" y="178"/>
                  </a:lnTo>
                  <a:lnTo>
                    <a:pt x="576" y="191"/>
                  </a:lnTo>
                  <a:lnTo>
                    <a:pt x="564" y="204"/>
                  </a:lnTo>
                  <a:lnTo>
                    <a:pt x="553" y="216"/>
                  </a:lnTo>
                  <a:lnTo>
                    <a:pt x="541" y="227"/>
                  </a:lnTo>
                  <a:lnTo>
                    <a:pt x="528" y="239"/>
                  </a:lnTo>
                  <a:lnTo>
                    <a:pt x="516" y="248"/>
                  </a:lnTo>
                  <a:lnTo>
                    <a:pt x="516" y="248"/>
                  </a:lnTo>
                  <a:lnTo>
                    <a:pt x="501" y="259"/>
                  </a:lnTo>
                  <a:lnTo>
                    <a:pt x="478" y="268"/>
                  </a:lnTo>
                  <a:lnTo>
                    <a:pt x="450" y="282"/>
                  </a:lnTo>
                  <a:lnTo>
                    <a:pt x="417" y="292"/>
                  </a:lnTo>
                  <a:lnTo>
                    <a:pt x="383" y="303"/>
                  </a:lnTo>
                  <a:lnTo>
                    <a:pt x="349" y="310"/>
                  </a:lnTo>
                  <a:lnTo>
                    <a:pt x="316" y="319"/>
                  </a:lnTo>
                  <a:lnTo>
                    <a:pt x="286" y="326"/>
                  </a:lnTo>
                  <a:lnTo>
                    <a:pt x="259" y="330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19" y="330"/>
                  </a:lnTo>
                  <a:lnTo>
                    <a:pt x="200" y="332"/>
                  </a:lnTo>
                  <a:lnTo>
                    <a:pt x="179" y="333"/>
                  </a:lnTo>
                  <a:lnTo>
                    <a:pt x="156" y="335"/>
                  </a:lnTo>
                  <a:lnTo>
                    <a:pt x="135" y="338"/>
                  </a:lnTo>
                  <a:lnTo>
                    <a:pt x="114" y="340"/>
                  </a:lnTo>
                  <a:lnTo>
                    <a:pt x="95" y="344"/>
                  </a:lnTo>
                  <a:lnTo>
                    <a:pt x="78" y="349"/>
                  </a:lnTo>
                  <a:lnTo>
                    <a:pt x="63" y="353"/>
                  </a:lnTo>
                  <a:lnTo>
                    <a:pt x="52" y="3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1182"/>
            <p:cNvSpPr>
              <a:spLocks/>
            </p:cNvSpPr>
            <p:nvPr/>
          </p:nvSpPr>
          <p:spPr bwMode="auto">
            <a:xfrm>
              <a:off x="3060" y="2790"/>
              <a:ext cx="610" cy="219"/>
            </a:xfrm>
            <a:custGeom>
              <a:avLst/>
              <a:gdLst/>
              <a:ahLst/>
              <a:cxnLst>
                <a:cxn ang="0">
                  <a:pos x="13" y="145"/>
                </a:cxn>
                <a:cxn ang="0">
                  <a:pos x="45" y="124"/>
                </a:cxn>
                <a:cxn ang="0">
                  <a:pos x="84" y="100"/>
                </a:cxn>
                <a:cxn ang="0">
                  <a:pos x="131" y="77"/>
                </a:cxn>
                <a:cxn ang="0">
                  <a:pos x="181" y="60"/>
                </a:cxn>
                <a:cxn ang="0">
                  <a:pos x="204" y="53"/>
                </a:cxn>
                <a:cxn ang="0">
                  <a:pos x="259" y="46"/>
                </a:cxn>
                <a:cxn ang="0">
                  <a:pos x="322" y="41"/>
                </a:cxn>
                <a:cxn ang="0">
                  <a:pos x="384" y="37"/>
                </a:cxn>
                <a:cxn ang="0">
                  <a:pos x="441" y="33"/>
                </a:cxn>
                <a:cxn ang="0">
                  <a:pos x="485" y="33"/>
                </a:cxn>
                <a:cxn ang="0">
                  <a:pos x="502" y="33"/>
                </a:cxn>
                <a:cxn ang="0">
                  <a:pos x="534" y="30"/>
                </a:cxn>
                <a:cxn ang="0">
                  <a:pos x="559" y="25"/>
                </a:cxn>
                <a:cxn ang="0">
                  <a:pos x="580" y="18"/>
                </a:cxn>
                <a:cxn ang="0">
                  <a:pos x="599" y="7"/>
                </a:cxn>
                <a:cxn ang="0">
                  <a:pos x="608" y="0"/>
                </a:cxn>
                <a:cxn ang="0">
                  <a:pos x="605" y="7"/>
                </a:cxn>
                <a:cxn ang="0">
                  <a:pos x="598" y="25"/>
                </a:cxn>
                <a:cxn ang="0">
                  <a:pos x="587" y="50"/>
                </a:cxn>
                <a:cxn ang="0">
                  <a:pos x="572" y="73"/>
                </a:cxn>
                <a:cxn ang="0">
                  <a:pos x="552" y="92"/>
                </a:cxn>
                <a:cxn ang="0">
                  <a:pos x="543" y="100"/>
                </a:cxn>
                <a:cxn ang="0">
                  <a:pos x="513" y="117"/>
                </a:cxn>
                <a:cxn ang="0">
                  <a:pos x="473" y="136"/>
                </a:cxn>
                <a:cxn ang="0">
                  <a:pos x="416" y="150"/>
                </a:cxn>
                <a:cxn ang="0">
                  <a:pos x="338" y="157"/>
                </a:cxn>
                <a:cxn ang="0">
                  <a:pos x="291" y="155"/>
                </a:cxn>
                <a:cxn ang="0">
                  <a:pos x="200" y="155"/>
                </a:cxn>
                <a:cxn ang="0">
                  <a:pos x="126" y="166"/>
                </a:cxn>
                <a:cxn ang="0">
                  <a:pos x="70" y="182"/>
                </a:cxn>
                <a:cxn ang="0">
                  <a:pos x="31" y="201"/>
                </a:cxn>
                <a:cxn ang="0">
                  <a:pos x="8" y="219"/>
                </a:cxn>
              </a:cxnLst>
              <a:rect l="0" t="0" r="r" b="b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  <a:lnTo>
                    <a:pt x="0" y="15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1183"/>
            <p:cNvSpPr>
              <a:spLocks/>
            </p:cNvSpPr>
            <p:nvPr/>
          </p:nvSpPr>
          <p:spPr bwMode="auto">
            <a:xfrm>
              <a:off x="3060" y="2790"/>
              <a:ext cx="610" cy="219"/>
            </a:xfrm>
            <a:custGeom>
              <a:avLst/>
              <a:gdLst/>
              <a:ahLst/>
              <a:cxnLst>
                <a:cxn ang="0">
                  <a:pos x="13" y="145"/>
                </a:cxn>
                <a:cxn ang="0">
                  <a:pos x="45" y="124"/>
                </a:cxn>
                <a:cxn ang="0">
                  <a:pos x="84" y="100"/>
                </a:cxn>
                <a:cxn ang="0">
                  <a:pos x="131" y="77"/>
                </a:cxn>
                <a:cxn ang="0">
                  <a:pos x="181" y="60"/>
                </a:cxn>
                <a:cxn ang="0">
                  <a:pos x="204" y="53"/>
                </a:cxn>
                <a:cxn ang="0">
                  <a:pos x="259" y="46"/>
                </a:cxn>
                <a:cxn ang="0">
                  <a:pos x="322" y="41"/>
                </a:cxn>
                <a:cxn ang="0">
                  <a:pos x="384" y="37"/>
                </a:cxn>
                <a:cxn ang="0">
                  <a:pos x="441" y="33"/>
                </a:cxn>
                <a:cxn ang="0">
                  <a:pos x="485" y="33"/>
                </a:cxn>
                <a:cxn ang="0">
                  <a:pos x="502" y="33"/>
                </a:cxn>
                <a:cxn ang="0">
                  <a:pos x="534" y="30"/>
                </a:cxn>
                <a:cxn ang="0">
                  <a:pos x="559" y="25"/>
                </a:cxn>
                <a:cxn ang="0">
                  <a:pos x="580" y="18"/>
                </a:cxn>
                <a:cxn ang="0">
                  <a:pos x="599" y="7"/>
                </a:cxn>
                <a:cxn ang="0">
                  <a:pos x="608" y="0"/>
                </a:cxn>
                <a:cxn ang="0">
                  <a:pos x="605" y="7"/>
                </a:cxn>
                <a:cxn ang="0">
                  <a:pos x="598" y="25"/>
                </a:cxn>
                <a:cxn ang="0">
                  <a:pos x="587" y="50"/>
                </a:cxn>
                <a:cxn ang="0">
                  <a:pos x="572" y="73"/>
                </a:cxn>
                <a:cxn ang="0">
                  <a:pos x="552" y="92"/>
                </a:cxn>
                <a:cxn ang="0">
                  <a:pos x="543" y="100"/>
                </a:cxn>
                <a:cxn ang="0">
                  <a:pos x="513" y="117"/>
                </a:cxn>
                <a:cxn ang="0">
                  <a:pos x="473" y="136"/>
                </a:cxn>
                <a:cxn ang="0">
                  <a:pos x="416" y="150"/>
                </a:cxn>
                <a:cxn ang="0">
                  <a:pos x="338" y="157"/>
                </a:cxn>
                <a:cxn ang="0">
                  <a:pos x="291" y="155"/>
                </a:cxn>
                <a:cxn ang="0">
                  <a:pos x="200" y="155"/>
                </a:cxn>
                <a:cxn ang="0">
                  <a:pos x="126" y="166"/>
                </a:cxn>
                <a:cxn ang="0">
                  <a:pos x="70" y="182"/>
                </a:cxn>
                <a:cxn ang="0">
                  <a:pos x="31" y="201"/>
                </a:cxn>
                <a:cxn ang="0">
                  <a:pos x="8" y="219"/>
                </a:cxn>
              </a:cxnLst>
              <a:rect l="0" t="0" r="r" b="b"/>
              <a:pathLst>
                <a:path w="609" h="220">
                  <a:moveTo>
                    <a:pt x="0" y="150"/>
                  </a:moveTo>
                  <a:lnTo>
                    <a:pt x="13" y="145"/>
                  </a:lnTo>
                  <a:lnTo>
                    <a:pt x="27" y="134"/>
                  </a:lnTo>
                  <a:lnTo>
                    <a:pt x="45" y="124"/>
                  </a:lnTo>
                  <a:lnTo>
                    <a:pt x="63" y="113"/>
                  </a:lnTo>
                  <a:lnTo>
                    <a:pt x="84" y="100"/>
                  </a:lnTo>
                  <a:lnTo>
                    <a:pt x="107" y="90"/>
                  </a:lnTo>
                  <a:lnTo>
                    <a:pt x="131" y="77"/>
                  </a:lnTo>
                  <a:lnTo>
                    <a:pt x="156" y="69"/>
                  </a:lnTo>
                  <a:lnTo>
                    <a:pt x="181" y="6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41"/>
                  </a:lnTo>
                  <a:lnTo>
                    <a:pt x="352" y="37"/>
                  </a:lnTo>
                  <a:lnTo>
                    <a:pt x="384" y="37"/>
                  </a:lnTo>
                  <a:lnTo>
                    <a:pt x="414" y="35"/>
                  </a:lnTo>
                  <a:lnTo>
                    <a:pt x="441" y="33"/>
                  </a:lnTo>
                  <a:lnTo>
                    <a:pt x="464" y="33"/>
                  </a:lnTo>
                  <a:lnTo>
                    <a:pt x="485" y="33"/>
                  </a:lnTo>
                  <a:lnTo>
                    <a:pt x="485" y="33"/>
                  </a:lnTo>
                  <a:lnTo>
                    <a:pt x="502" y="33"/>
                  </a:lnTo>
                  <a:lnTo>
                    <a:pt x="519" y="30"/>
                  </a:lnTo>
                  <a:lnTo>
                    <a:pt x="534" y="30"/>
                  </a:lnTo>
                  <a:lnTo>
                    <a:pt x="547" y="28"/>
                  </a:lnTo>
                  <a:lnTo>
                    <a:pt x="559" y="25"/>
                  </a:lnTo>
                  <a:lnTo>
                    <a:pt x="572" y="23"/>
                  </a:lnTo>
                  <a:lnTo>
                    <a:pt x="580" y="18"/>
                  </a:lnTo>
                  <a:lnTo>
                    <a:pt x="591" y="12"/>
                  </a:lnTo>
                  <a:lnTo>
                    <a:pt x="599" y="7"/>
                  </a:lnTo>
                  <a:lnTo>
                    <a:pt x="608" y="0"/>
                  </a:lnTo>
                  <a:lnTo>
                    <a:pt x="608" y="0"/>
                  </a:lnTo>
                  <a:lnTo>
                    <a:pt x="608" y="2"/>
                  </a:lnTo>
                  <a:lnTo>
                    <a:pt x="605" y="7"/>
                  </a:lnTo>
                  <a:lnTo>
                    <a:pt x="601" y="16"/>
                  </a:lnTo>
                  <a:lnTo>
                    <a:pt x="598" y="25"/>
                  </a:lnTo>
                  <a:lnTo>
                    <a:pt x="593" y="37"/>
                  </a:lnTo>
                  <a:lnTo>
                    <a:pt x="587" y="50"/>
                  </a:lnTo>
                  <a:lnTo>
                    <a:pt x="580" y="62"/>
                  </a:lnTo>
                  <a:lnTo>
                    <a:pt x="572" y="73"/>
                  </a:lnTo>
                  <a:lnTo>
                    <a:pt x="561" y="85"/>
                  </a:lnTo>
                  <a:lnTo>
                    <a:pt x="552" y="92"/>
                  </a:lnTo>
                  <a:lnTo>
                    <a:pt x="552" y="92"/>
                  </a:lnTo>
                  <a:lnTo>
                    <a:pt x="543" y="100"/>
                  </a:lnTo>
                  <a:lnTo>
                    <a:pt x="527" y="108"/>
                  </a:lnTo>
                  <a:lnTo>
                    <a:pt x="513" y="117"/>
                  </a:lnTo>
                  <a:lnTo>
                    <a:pt x="494" y="127"/>
                  </a:lnTo>
                  <a:lnTo>
                    <a:pt x="473" y="136"/>
                  </a:lnTo>
                  <a:lnTo>
                    <a:pt x="446" y="145"/>
                  </a:lnTo>
                  <a:lnTo>
                    <a:pt x="416" y="150"/>
                  </a:lnTo>
                  <a:lnTo>
                    <a:pt x="380" y="155"/>
                  </a:lnTo>
                  <a:lnTo>
                    <a:pt x="338" y="157"/>
                  </a:lnTo>
                  <a:lnTo>
                    <a:pt x="291" y="155"/>
                  </a:lnTo>
                  <a:lnTo>
                    <a:pt x="291" y="155"/>
                  </a:lnTo>
                  <a:lnTo>
                    <a:pt x="243" y="152"/>
                  </a:lnTo>
                  <a:lnTo>
                    <a:pt x="200" y="155"/>
                  </a:lnTo>
                  <a:lnTo>
                    <a:pt x="160" y="159"/>
                  </a:lnTo>
                  <a:lnTo>
                    <a:pt x="126" y="166"/>
                  </a:lnTo>
                  <a:lnTo>
                    <a:pt x="96" y="173"/>
                  </a:lnTo>
                  <a:lnTo>
                    <a:pt x="70" y="182"/>
                  </a:lnTo>
                  <a:lnTo>
                    <a:pt x="48" y="191"/>
                  </a:lnTo>
                  <a:lnTo>
                    <a:pt x="31" y="201"/>
                  </a:lnTo>
                  <a:lnTo>
                    <a:pt x="19" y="210"/>
                  </a:lnTo>
                  <a:lnTo>
                    <a:pt x="8" y="21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Freeform 1184"/>
            <p:cNvSpPr>
              <a:spLocks/>
            </p:cNvSpPr>
            <p:nvPr/>
          </p:nvSpPr>
          <p:spPr bwMode="auto">
            <a:xfrm>
              <a:off x="3060" y="2792"/>
              <a:ext cx="610" cy="218"/>
            </a:xfrm>
            <a:custGeom>
              <a:avLst/>
              <a:gdLst/>
              <a:ahLst/>
              <a:cxnLst>
                <a:cxn ang="0">
                  <a:pos x="10" y="143"/>
                </a:cxn>
                <a:cxn ang="0">
                  <a:pos x="43" y="124"/>
                </a:cxn>
                <a:cxn ang="0">
                  <a:pos x="84" y="101"/>
                </a:cxn>
                <a:cxn ang="0">
                  <a:pos x="130" y="78"/>
                </a:cxn>
                <a:cxn ang="0">
                  <a:pos x="181" y="61"/>
                </a:cxn>
                <a:cxn ang="0">
                  <a:pos x="204" y="55"/>
                </a:cxn>
                <a:cxn ang="0">
                  <a:pos x="259" y="46"/>
                </a:cxn>
                <a:cxn ang="0">
                  <a:pos x="322" y="39"/>
                </a:cxn>
                <a:cxn ang="0">
                  <a:pos x="383" y="36"/>
                </a:cxn>
                <a:cxn ang="0">
                  <a:pos x="440" y="34"/>
                </a:cxn>
                <a:cxn ang="0">
                  <a:pos x="484" y="31"/>
                </a:cxn>
                <a:cxn ang="0">
                  <a:pos x="501" y="31"/>
                </a:cxn>
                <a:cxn ang="0">
                  <a:pos x="533" y="31"/>
                </a:cxn>
                <a:cxn ang="0">
                  <a:pos x="558" y="25"/>
                </a:cxn>
                <a:cxn ang="0">
                  <a:pos x="579" y="18"/>
                </a:cxn>
                <a:cxn ang="0">
                  <a:pos x="598" y="6"/>
                </a:cxn>
                <a:cxn ang="0">
                  <a:pos x="607" y="0"/>
                </a:cxn>
                <a:cxn ang="0">
                  <a:pos x="604" y="6"/>
                </a:cxn>
                <a:cxn ang="0">
                  <a:pos x="596" y="25"/>
                </a:cxn>
                <a:cxn ang="0">
                  <a:pos x="586" y="50"/>
                </a:cxn>
                <a:cxn ang="0">
                  <a:pos x="568" y="73"/>
                </a:cxn>
                <a:cxn ang="0">
                  <a:pos x="549" y="92"/>
                </a:cxn>
                <a:cxn ang="0">
                  <a:pos x="539" y="101"/>
                </a:cxn>
                <a:cxn ang="0">
                  <a:pos x="512" y="117"/>
                </a:cxn>
                <a:cxn ang="0">
                  <a:pos x="471" y="136"/>
                </a:cxn>
                <a:cxn ang="0">
                  <a:pos x="413" y="151"/>
                </a:cxn>
                <a:cxn ang="0">
                  <a:pos x="337" y="156"/>
                </a:cxn>
                <a:cxn ang="0">
                  <a:pos x="291" y="156"/>
                </a:cxn>
                <a:cxn ang="0">
                  <a:pos x="197" y="156"/>
                </a:cxn>
                <a:cxn ang="0">
                  <a:pos x="126" y="163"/>
                </a:cxn>
                <a:cxn ang="0">
                  <a:pos x="69" y="183"/>
                </a:cxn>
                <a:cxn ang="0">
                  <a:pos x="31" y="202"/>
                </a:cxn>
                <a:cxn ang="0">
                  <a:pos x="6" y="219"/>
                </a:cxn>
              </a:cxnLst>
              <a:rect l="0" t="0" r="r" b="b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  <a:lnTo>
                    <a:pt x="0" y="15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1185"/>
            <p:cNvSpPr>
              <a:spLocks/>
            </p:cNvSpPr>
            <p:nvPr/>
          </p:nvSpPr>
          <p:spPr bwMode="auto">
            <a:xfrm>
              <a:off x="3060" y="2792"/>
              <a:ext cx="610" cy="218"/>
            </a:xfrm>
            <a:custGeom>
              <a:avLst/>
              <a:gdLst/>
              <a:ahLst/>
              <a:cxnLst>
                <a:cxn ang="0">
                  <a:pos x="10" y="143"/>
                </a:cxn>
                <a:cxn ang="0">
                  <a:pos x="43" y="124"/>
                </a:cxn>
                <a:cxn ang="0">
                  <a:pos x="84" y="101"/>
                </a:cxn>
                <a:cxn ang="0">
                  <a:pos x="130" y="78"/>
                </a:cxn>
                <a:cxn ang="0">
                  <a:pos x="181" y="61"/>
                </a:cxn>
                <a:cxn ang="0">
                  <a:pos x="204" y="55"/>
                </a:cxn>
                <a:cxn ang="0">
                  <a:pos x="259" y="46"/>
                </a:cxn>
                <a:cxn ang="0">
                  <a:pos x="322" y="39"/>
                </a:cxn>
                <a:cxn ang="0">
                  <a:pos x="383" y="36"/>
                </a:cxn>
                <a:cxn ang="0">
                  <a:pos x="440" y="34"/>
                </a:cxn>
                <a:cxn ang="0">
                  <a:pos x="484" y="31"/>
                </a:cxn>
                <a:cxn ang="0">
                  <a:pos x="501" y="31"/>
                </a:cxn>
                <a:cxn ang="0">
                  <a:pos x="533" y="31"/>
                </a:cxn>
                <a:cxn ang="0">
                  <a:pos x="558" y="25"/>
                </a:cxn>
                <a:cxn ang="0">
                  <a:pos x="579" y="18"/>
                </a:cxn>
                <a:cxn ang="0">
                  <a:pos x="598" y="6"/>
                </a:cxn>
                <a:cxn ang="0">
                  <a:pos x="607" y="0"/>
                </a:cxn>
                <a:cxn ang="0">
                  <a:pos x="604" y="6"/>
                </a:cxn>
                <a:cxn ang="0">
                  <a:pos x="596" y="25"/>
                </a:cxn>
                <a:cxn ang="0">
                  <a:pos x="586" y="50"/>
                </a:cxn>
                <a:cxn ang="0">
                  <a:pos x="568" y="73"/>
                </a:cxn>
                <a:cxn ang="0">
                  <a:pos x="549" y="92"/>
                </a:cxn>
                <a:cxn ang="0">
                  <a:pos x="539" y="101"/>
                </a:cxn>
                <a:cxn ang="0">
                  <a:pos x="512" y="117"/>
                </a:cxn>
                <a:cxn ang="0">
                  <a:pos x="471" y="136"/>
                </a:cxn>
                <a:cxn ang="0">
                  <a:pos x="413" y="151"/>
                </a:cxn>
                <a:cxn ang="0">
                  <a:pos x="337" y="156"/>
                </a:cxn>
                <a:cxn ang="0">
                  <a:pos x="291" y="156"/>
                </a:cxn>
                <a:cxn ang="0">
                  <a:pos x="197" y="156"/>
                </a:cxn>
                <a:cxn ang="0">
                  <a:pos x="126" y="163"/>
                </a:cxn>
                <a:cxn ang="0">
                  <a:pos x="69" y="183"/>
                </a:cxn>
                <a:cxn ang="0">
                  <a:pos x="31" y="202"/>
                </a:cxn>
                <a:cxn ang="0">
                  <a:pos x="6" y="219"/>
                </a:cxn>
              </a:cxnLst>
              <a:rect l="0" t="0" r="r" b="b"/>
              <a:pathLst>
                <a:path w="608" h="220">
                  <a:moveTo>
                    <a:pt x="0" y="151"/>
                  </a:moveTo>
                  <a:lnTo>
                    <a:pt x="10" y="143"/>
                  </a:lnTo>
                  <a:lnTo>
                    <a:pt x="27" y="135"/>
                  </a:lnTo>
                  <a:lnTo>
                    <a:pt x="43" y="124"/>
                  </a:lnTo>
                  <a:lnTo>
                    <a:pt x="63" y="113"/>
                  </a:lnTo>
                  <a:lnTo>
                    <a:pt x="84" y="101"/>
                  </a:lnTo>
                  <a:lnTo>
                    <a:pt x="107" y="88"/>
                  </a:lnTo>
                  <a:lnTo>
                    <a:pt x="130" y="78"/>
                  </a:lnTo>
                  <a:lnTo>
                    <a:pt x="156" y="69"/>
                  </a:lnTo>
                  <a:lnTo>
                    <a:pt x="181" y="61"/>
                  </a:lnTo>
                  <a:lnTo>
                    <a:pt x="204" y="55"/>
                  </a:lnTo>
                  <a:lnTo>
                    <a:pt x="204" y="55"/>
                  </a:lnTo>
                  <a:lnTo>
                    <a:pt x="232" y="50"/>
                  </a:lnTo>
                  <a:lnTo>
                    <a:pt x="259" y="46"/>
                  </a:lnTo>
                  <a:lnTo>
                    <a:pt x="291" y="44"/>
                  </a:lnTo>
                  <a:lnTo>
                    <a:pt x="322" y="39"/>
                  </a:lnTo>
                  <a:lnTo>
                    <a:pt x="351" y="37"/>
                  </a:lnTo>
                  <a:lnTo>
                    <a:pt x="383" y="36"/>
                  </a:lnTo>
                  <a:lnTo>
                    <a:pt x="413" y="36"/>
                  </a:lnTo>
                  <a:lnTo>
                    <a:pt x="440" y="34"/>
                  </a:lnTo>
                  <a:lnTo>
                    <a:pt x="464" y="34"/>
                  </a:lnTo>
                  <a:lnTo>
                    <a:pt x="484" y="31"/>
                  </a:lnTo>
                  <a:lnTo>
                    <a:pt x="484" y="31"/>
                  </a:lnTo>
                  <a:lnTo>
                    <a:pt x="501" y="31"/>
                  </a:lnTo>
                  <a:lnTo>
                    <a:pt x="516" y="31"/>
                  </a:lnTo>
                  <a:lnTo>
                    <a:pt x="533" y="31"/>
                  </a:lnTo>
                  <a:lnTo>
                    <a:pt x="545" y="27"/>
                  </a:lnTo>
                  <a:lnTo>
                    <a:pt x="558" y="25"/>
                  </a:lnTo>
                  <a:lnTo>
                    <a:pt x="568" y="23"/>
                  </a:lnTo>
                  <a:lnTo>
                    <a:pt x="579" y="18"/>
                  </a:lnTo>
                  <a:lnTo>
                    <a:pt x="590" y="13"/>
                  </a:lnTo>
                  <a:lnTo>
                    <a:pt x="598" y="6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04" y="2"/>
                  </a:lnTo>
                  <a:lnTo>
                    <a:pt x="604" y="6"/>
                  </a:lnTo>
                  <a:lnTo>
                    <a:pt x="600" y="14"/>
                  </a:lnTo>
                  <a:lnTo>
                    <a:pt x="596" y="25"/>
                  </a:lnTo>
                  <a:lnTo>
                    <a:pt x="592" y="37"/>
                  </a:lnTo>
                  <a:lnTo>
                    <a:pt x="586" y="50"/>
                  </a:lnTo>
                  <a:lnTo>
                    <a:pt x="577" y="61"/>
                  </a:lnTo>
                  <a:lnTo>
                    <a:pt x="568" y="73"/>
                  </a:lnTo>
                  <a:lnTo>
                    <a:pt x="560" y="84"/>
                  </a:lnTo>
                  <a:lnTo>
                    <a:pt x="549" y="92"/>
                  </a:lnTo>
                  <a:lnTo>
                    <a:pt x="549" y="92"/>
                  </a:lnTo>
                  <a:lnTo>
                    <a:pt x="539" y="101"/>
                  </a:lnTo>
                  <a:lnTo>
                    <a:pt x="526" y="110"/>
                  </a:lnTo>
                  <a:lnTo>
                    <a:pt x="512" y="117"/>
                  </a:lnTo>
                  <a:lnTo>
                    <a:pt x="493" y="126"/>
                  </a:lnTo>
                  <a:lnTo>
                    <a:pt x="471" y="136"/>
                  </a:lnTo>
                  <a:lnTo>
                    <a:pt x="444" y="145"/>
                  </a:lnTo>
                  <a:lnTo>
                    <a:pt x="413" y="151"/>
                  </a:lnTo>
                  <a:lnTo>
                    <a:pt x="377" y="156"/>
                  </a:lnTo>
                  <a:lnTo>
                    <a:pt x="337" y="156"/>
                  </a:lnTo>
                  <a:lnTo>
                    <a:pt x="291" y="156"/>
                  </a:lnTo>
                  <a:lnTo>
                    <a:pt x="291" y="156"/>
                  </a:lnTo>
                  <a:lnTo>
                    <a:pt x="243" y="154"/>
                  </a:lnTo>
                  <a:lnTo>
                    <a:pt x="197" y="156"/>
                  </a:lnTo>
                  <a:lnTo>
                    <a:pt x="160" y="160"/>
                  </a:lnTo>
                  <a:lnTo>
                    <a:pt x="126" y="163"/>
                  </a:lnTo>
                  <a:lnTo>
                    <a:pt x="96" y="174"/>
                  </a:lnTo>
                  <a:lnTo>
                    <a:pt x="69" y="183"/>
                  </a:lnTo>
                  <a:lnTo>
                    <a:pt x="48" y="191"/>
                  </a:lnTo>
                  <a:lnTo>
                    <a:pt x="31" y="202"/>
                  </a:lnTo>
                  <a:lnTo>
                    <a:pt x="17" y="210"/>
                  </a:lnTo>
                  <a:lnTo>
                    <a:pt x="6" y="21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1186"/>
            <p:cNvSpPr>
              <a:spLocks/>
            </p:cNvSpPr>
            <p:nvPr/>
          </p:nvSpPr>
          <p:spPr bwMode="auto">
            <a:xfrm>
              <a:off x="3060" y="2914"/>
              <a:ext cx="480" cy="14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" y="75"/>
                </a:cxn>
                <a:cxn ang="0">
                  <a:pos x="16" y="69"/>
                </a:cxn>
                <a:cxn ang="0">
                  <a:pos x="27" y="60"/>
                </a:cxn>
                <a:cxn ang="0">
                  <a:pos x="37" y="52"/>
                </a:cxn>
                <a:cxn ang="0">
                  <a:pos x="48" y="46"/>
                </a:cxn>
                <a:cxn ang="0">
                  <a:pos x="60" y="37"/>
                </a:cxn>
                <a:cxn ang="0">
                  <a:pos x="71" y="31"/>
                </a:cxn>
                <a:cxn ang="0">
                  <a:pos x="85" y="25"/>
                </a:cxn>
                <a:cxn ang="0">
                  <a:pos x="101" y="20"/>
                </a:cxn>
                <a:cxn ang="0">
                  <a:pos x="115" y="16"/>
                </a:cxn>
                <a:cxn ang="0">
                  <a:pos x="115" y="16"/>
                </a:cxn>
                <a:cxn ang="0">
                  <a:pos x="134" y="16"/>
                </a:cxn>
                <a:cxn ang="0">
                  <a:pos x="156" y="14"/>
                </a:cxn>
                <a:cxn ang="0">
                  <a:pos x="179" y="14"/>
                </a:cxn>
                <a:cxn ang="0">
                  <a:pos x="206" y="16"/>
                </a:cxn>
                <a:cxn ang="0">
                  <a:pos x="233" y="16"/>
                </a:cxn>
                <a:cxn ang="0">
                  <a:pos x="260" y="16"/>
                </a:cxn>
                <a:cxn ang="0">
                  <a:pos x="286" y="18"/>
                </a:cxn>
                <a:cxn ang="0">
                  <a:pos x="307" y="18"/>
                </a:cxn>
                <a:cxn ang="0">
                  <a:pos x="329" y="18"/>
                </a:cxn>
                <a:cxn ang="0">
                  <a:pos x="343" y="16"/>
                </a:cxn>
                <a:cxn ang="0">
                  <a:pos x="343" y="16"/>
                </a:cxn>
                <a:cxn ang="0">
                  <a:pos x="356" y="16"/>
                </a:cxn>
                <a:cxn ang="0">
                  <a:pos x="368" y="16"/>
                </a:cxn>
                <a:cxn ang="0">
                  <a:pos x="383" y="14"/>
                </a:cxn>
                <a:cxn ang="0">
                  <a:pos x="398" y="14"/>
                </a:cxn>
                <a:cxn ang="0">
                  <a:pos x="410" y="12"/>
                </a:cxn>
                <a:cxn ang="0">
                  <a:pos x="425" y="12"/>
                </a:cxn>
                <a:cxn ang="0">
                  <a:pos x="440" y="8"/>
                </a:cxn>
                <a:cxn ang="0">
                  <a:pos x="455" y="6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8" y="2"/>
                </a:cxn>
                <a:cxn ang="0">
                  <a:pos x="467" y="8"/>
                </a:cxn>
                <a:cxn ang="0">
                  <a:pos x="453" y="20"/>
                </a:cxn>
                <a:cxn ang="0">
                  <a:pos x="432" y="34"/>
                </a:cxn>
                <a:cxn ang="0">
                  <a:pos x="410" y="48"/>
                </a:cxn>
                <a:cxn ang="0">
                  <a:pos x="385" y="64"/>
                </a:cxn>
                <a:cxn ang="0">
                  <a:pos x="357" y="77"/>
                </a:cxn>
                <a:cxn ang="0">
                  <a:pos x="331" y="92"/>
                </a:cxn>
                <a:cxn ang="0">
                  <a:pos x="303" y="103"/>
                </a:cxn>
                <a:cxn ang="0">
                  <a:pos x="280" y="110"/>
                </a:cxn>
                <a:cxn ang="0">
                  <a:pos x="280" y="110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200" y="130"/>
                </a:cxn>
                <a:cxn ang="0">
                  <a:pos x="170" y="134"/>
                </a:cxn>
                <a:cxn ang="0">
                  <a:pos x="140" y="140"/>
                </a:cxn>
                <a:cxn ang="0">
                  <a:pos x="113" y="142"/>
                </a:cxn>
                <a:cxn ang="0">
                  <a:pos x="88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7" y="131"/>
                </a:cxn>
                <a:cxn ang="0">
                  <a:pos x="0" y="82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  <a:lnTo>
                    <a:pt x="0" y="8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1187"/>
            <p:cNvSpPr>
              <a:spLocks/>
            </p:cNvSpPr>
            <p:nvPr/>
          </p:nvSpPr>
          <p:spPr bwMode="auto">
            <a:xfrm>
              <a:off x="3060" y="2914"/>
              <a:ext cx="480" cy="148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7" y="75"/>
                </a:cxn>
                <a:cxn ang="0">
                  <a:pos x="16" y="69"/>
                </a:cxn>
                <a:cxn ang="0">
                  <a:pos x="27" y="60"/>
                </a:cxn>
                <a:cxn ang="0">
                  <a:pos x="37" y="52"/>
                </a:cxn>
                <a:cxn ang="0">
                  <a:pos x="48" y="46"/>
                </a:cxn>
                <a:cxn ang="0">
                  <a:pos x="60" y="37"/>
                </a:cxn>
                <a:cxn ang="0">
                  <a:pos x="71" y="31"/>
                </a:cxn>
                <a:cxn ang="0">
                  <a:pos x="85" y="25"/>
                </a:cxn>
                <a:cxn ang="0">
                  <a:pos x="101" y="20"/>
                </a:cxn>
                <a:cxn ang="0">
                  <a:pos x="115" y="16"/>
                </a:cxn>
                <a:cxn ang="0">
                  <a:pos x="115" y="16"/>
                </a:cxn>
                <a:cxn ang="0">
                  <a:pos x="134" y="16"/>
                </a:cxn>
                <a:cxn ang="0">
                  <a:pos x="156" y="14"/>
                </a:cxn>
                <a:cxn ang="0">
                  <a:pos x="179" y="14"/>
                </a:cxn>
                <a:cxn ang="0">
                  <a:pos x="206" y="16"/>
                </a:cxn>
                <a:cxn ang="0">
                  <a:pos x="233" y="16"/>
                </a:cxn>
                <a:cxn ang="0">
                  <a:pos x="260" y="16"/>
                </a:cxn>
                <a:cxn ang="0">
                  <a:pos x="286" y="18"/>
                </a:cxn>
                <a:cxn ang="0">
                  <a:pos x="307" y="18"/>
                </a:cxn>
                <a:cxn ang="0">
                  <a:pos x="329" y="18"/>
                </a:cxn>
                <a:cxn ang="0">
                  <a:pos x="343" y="16"/>
                </a:cxn>
                <a:cxn ang="0">
                  <a:pos x="343" y="16"/>
                </a:cxn>
                <a:cxn ang="0">
                  <a:pos x="356" y="16"/>
                </a:cxn>
                <a:cxn ang="0">
                  <a:pos x="368" y="16"/>
                </a:cxn>
                <a:cxn ang="0">
                  <a:pos x="383" y="14"/>
                </a:cxn>
                <a:cxn ang="0">
                  <a:pos x="398" y="14"/>
                </a:cxn>
                <a:cxn ang="0">
                  <a:pos x="410" y="12"/>
                </a:cxn>
                <a:cxn ang="0">
                  <a:pos x="425" y="12"/>
                </a:cxn>
                <a:cxn ang="0">
                  <a:pos x="440" y="8"/>
                </a:cxn>
                <a:cxn ang="0">
                  <a:pos x="455" y="6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8" y="2"/>
                </a:cxn>
                <a:cxn ang="0">
                  <a:pos x="467" y="8"/>
                </a:cxn>
                <a:cxn ang="0">
                  <a:pos x="453" y="20"/>
                </a:cxn>
                <a:cxn ang="0">
                  <a:pos x="432" y="34"/>
                </a:cxn>
                <a:cxn ang="0">
                  <a:pos x="410" y="48"/>
                </a:cxn>
                <a:cxn ang="0">
                  <a:pos x="385" y="64"/>
                </a:cxn>
                <a:cxn ang="0">
                  <a:pos x="357" y="77"/>
                </a:cxn>
                <a:cxn ang="0">
                  <a:pos x="331" y="92"/>
                </a:cxn>
                <a:cxn ang="0">
                  <a:pos x="303" y="103"/>
                </a:cxn>
                <a:cxn ang="0">
                  <a:pos x="280" y="110"/>
                </a:cxn>
                <a:cxn ang="0">
                  <a:pos x="280" y="110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200" y="130"/>
                </a:cxn>
                <a:cxn ang="0">
                  <a:pos x="170" y="134"/>
                </a:cxn>
                <a:cxn ang="0">
                  <a:pos x="140" y="140"/>
                </a:cxn>
                <a:cxn ang="0">
                  <a:pos x="113" y="142"/>
                </a:cxn>
                <a:cxn ang="0">
                  <a:pos x="88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7" y="131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7" y="75"/>
                  </a:lnTo>
                  <a:lnTo>
                    <a:pt x="16" y="69"/>
                  </a:lnTo>
                  <a:lnTo>
                    <a:pt x="27" y="60"/>
                  </a:lnTo>
                  <a:lnTo>
                    <a:pt x="37" y="52"/>
                  </a:lnTo>
                  <a:lnTo>
                    <a:pt x="48" y="46"/>
                  </a:lnTo>
                  <a:lnTo>
                    <a:pt x="60" y="37"/>
                  </a:lnTo>
                  <a:lnTo>
                    <a:pt x="71" y="31"/>
                  </a:lnTo>
                  <a:lnTo>
                    <a:pt x="85" y="25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34" y="16"/>
                  </a:lnTo>
                  <a:lnTo>
                    <a:pt x="156" y="14"/>
                  </a:lnTo>
                  <a:lnTo>
                    <a:pt x="179" y="14"/>
                  </a:lnTo>
                  <a:lnTo>
                    <a:pt x="206" y="16"/>
                  </a:lnTo>
                  <a:lnTo>
                    <a:pt x="233" y="16"/>
                  </a:lnTo>
                  <a:lnTo>
                    <a:pt x="260" y="16"/>
                  </a:lnTo>
                  <a:lnTo>
                    <a:pt x="286" y="18"/>
                  </a:lnTo>
                  <a:lnTo>
                    <a:pt x="307" y="18"/>
                  </a:lnTo>
                  <a:lnTo>
                    <a:pt x="329" y="18"/>
                  </a:lnTo>
                  <a:lnTo>
                    <a:pt x="343" y="16"/>
                  </a:lnTo>
                  <a:lnTo>
                    <a:pt x="343" y="16"/>
                  </a:lnTo>
                  <a:lnTo>
                    <a:pt x="356" y="16"/>
                  </a:lnTo>
                  <a:lnTo>
                    <a:pt x="368" y="16"/>
                  </a:lnTo>
                  <a:lnTo>
                    <a:pt x="383" y="14"/>
                  </a:lnTo>
                  <a:lnTo>
                    <a:pt x="398" y="14"/>
                  </a:lnTo>
                  <a:lnTo>
                    <a:pt x="410" y="12"/>
                  </a:lnTo>
                  <a:lnTo>
                    <a:pt x="425" y="12"/>
                  </a:lnTo>
                  <a:lnTo>
                    <a:pt x="440" y="8"/>
                  </a:lnTo>
                  <a:lnTo>
                    <a:pt x="455" y="6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8" y="2"/>
                  </a:lnTo>
                  <a:lnTo>
                    <a:pt x="467" y="8"/>
                  </a:lnTo>
                  <a:lnTo>
                    <a:pt x="453" y="20"/>
                  </a:lnTo>
                  <a:lnTo>
                    <a:pt x="432" y="34"/>
                  </a:lnTo>
                  <a:lnTo>
                    <a:pt x="410" y="48"/>
                  </a:lnTo>
                  <a:lnTo>
                    <a:pt x="385" y="64"/>
                  </a:lnTo>
                  <a:lnTo>
                    <a:pt x="357" y="77"/>
                  </a:lnTo>
                  <a:lnTo>
                    <a:pt x="331" y="92"/>
                  </a:lnTo>
                  <a:lnTo>
                    <a:pt x="303" y="103"/>
                  </a:lnTo>
                  <a:lnTo>
                    <a:pt x="280" y="110"/>
                  </a:lnTo>
                  <a:lnTo>
                    <a:pt x="280" y="110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200" y="130"/>
                  </a:lnTo>
                  <a:lnTo>
                    <a:pt x="170" y="134"/>
                  </a:lnTo>
                  <a:lnTo>
                    <a:pt x="140" y="140"/>
                  </a:lnTo>
                  <a:lnTo>
                    <a:pt x="113" y="142"/>
                  </a:lnTo>
                  <a:lnTo>
                    <a:pt x="88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7" y="13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1188"/>
            <p:cNvSpPr>
              <a:spLocks/>
            </p:cNvSpPr>
            <p:nvPr/>
          </p:nvSpPr>
          <p:spPr bwMode="auto">
            <a:xfrm>
              <a:off x="3074" y="2930"/>
              <a:ext cx="481" cy="14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75"/>
                </a:cxn>
                <a:cxn ang="0">
                  <a:pos x="16" y="69"/>
                </a:cxn>
                <a:cxn ang="0">
                  <a:pos x="25" y="61"/>
                </a:cxn>
                <a:cxn ang="0">
                  <a:pos x="36" y="54"/>
                </a:cxn>
                <a:cxn ang="0">
                  <a:pos x="48" y="46"/>
                </a:cxn>
                <a:cxn ang="0">
                  <a:pos x="59" y="38"/>
                </a:cxn>
                <a:cxn ang="0">
                  <a:pos x="71" y="34"/>
                </a:cxn>
                <a:cxn ang="0">
                  <a:pos x="86" y="27"/>
                </a:cxn>
                <a:cxn ang="0">
                  <a:pos x="101" y="20"/>
                </a:cxn>
                <a:cxn ang="0">
                  <a:pos x="115" y="18"/>
                </a:cxn>
                <a:cxn ang="0">
                  <a:pos x="115" y="18"/>
                </a:cxn>
                <a:cxn ang="0">
                  <a:pos x="133" y="17"/>
                </a:cxn>
                <a:cxn ang="0">
                  <a:pos x="154" y="17"/>
                </a:cxn>
                <a:cxn ang="0">
                  <a:pos x="179" y="17"/>
                </a:cxn>
                <a:cxn ang="0">
                  <a:pos x="206" y="17"/>
                </a:cxn>
                <a:cxn ang="0">
                  <a:pos x="232" y="17"/>
                </a:cxn>
                <a:cxn ang="0">
                  <a:pos x="259" y="18"/>
                </a:cxn>
                <a:cxn ang="0">
                  <a:pos x="285" y="18"/>
                </a:cxn>
                <a:cxn ang="0">
                  <a:pos x="308" y="18"/>
                </a:cxn>
                <a:cxn ang="0">
                  <a:pos x="326" y="18"/>
                </a:cxn>
                <a:cxn ang="0">
                  <a:pos x="341" y="18"/>
                </a:cxn>
                <a:cxn ang="0">
                  <a:pos x="341" y="18"/>
                </a:cxn>
                <a:cxn ang="0">
                  <a:pos x="354" y="17"/>
                </a:cxn>
                <a:cxn ang="0">
                  <a:pos x="368" y="17"/>
                </a:cxn>
                <a:cxn ang="0">
                  <a:pos x="381" y="17"/>
                </a:cxn>
                <a:cxn ang="0">
                  <a:pos x="396" y="15"/>
                </a:cxn>
                <a:cxn ang="0">
                  <a:pos x="411" y="15"/>
                </a:cxn>
                <a:cxn ang="0">
                  <a:pos x="425" y="13"/>
                </a:cxn>
                <a:cxn ang="0">
                  <a:pos x="440" y="10"/>
                </a:cxn>
                <a:cxn ang="0">
                  <a:pos x="453" y="8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6" y="4"/>
                </a:cxn>
                <a:cxn ang="0">
                  <a:pos x="465" y="10"/>
                </a:cxn>
                <a:cxn ang="0">
                  <a:pos x="451" y="20"/>
                </a:cxn>
                <a:cxn ang="0">
                  <a:pos x="432" y="34"/>
                </a:cxn>
                <a:cxn ang="0">
                  <a:pos x="409" y="48"/>
                </a:cxn>
                <a:cxn ang="0">
                  <a:pos x="384" y="65"/>
                </a:cxn>
                <a:cxn ang="0">
                  <a:pos x="356" y="80"/>
                </a:cxn>
                <a:cxn ang="0">
                  <a:pos x="329" y="94"/>
                </a:cxn>
                <a:cxn ang="0">
                  <a:pos x="303" y="105"/>
                </a:cxn>
                <a:cxn ang="0">
                  <a:pos x="278" y="112"/>
                </a:cxn>
                <a:cxn ang="0">
                  <a:pos x="278" y="112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198" y="130"/>
                </a:cxn>
                <a:cxn ang="0">
                  <a:pos x="168" y="137"/>
                </a:cxn>
                <a:cxn ang="0">
                  <a:pos x="140" y="140"/>
                </a:cxn>
                <a:cxn ang="0">
                  <a:pos x="113" y="145"/>
                </a:cxn>
                <a:cxn ang="0">
                  <a:pos x="86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5" y="135"/>
                </a:cxn>
                <a:cxn ang="0">
                  <a:pos x="0" y="82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  <a:lnTo>
                    <a:pt x="0" y="8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1189"/>
            <p:cNvSpPr>
              <a:spLocks/>
            </p:cNvSpPr>
            <p:nvPr/>
          </p:nvSpPr>
          <p:spPr bwMode="auto">
            <a:xfrm>
              <a:off x="3074" y="2930"/>
              <a:ext cx="481" cy="146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8" y="75"/>
                </a:cxn>
                <a:cxn ang="0">
                  <a:pos x="16" y="69"/>
                </a:cxn>
                <a:cxn ang="0">
                  <a:pos x="25" y="61"/>
                </a:cxn>
                <a:cxn ang="0">
                  <a:pos x="36" y="54"/>
                </a:cxn>
                <a:cxn ang="0">
                  <a:pos x="48" y="46"/>
                </a:cxn>
                <a:cxn ang="0">
                  <a:pos x="59" y="38"/>
                </a:cxn>
                <a:cxn ang="0">
                  <a:pos x="71" y="34"/>
                </a:cxn>
                <a:cxn ang="0">
                  <a:pos x="86" y="27"/>
                </a:cxn>
                <a:cxn ang="0">
                  <a:pos x="101" y="20"/>
                </a:cxn>
                <a:cxn ang="0">
                  <a:pos x="115" y="18"/>
                </a:cxn>
                <a:cxn ang="0">
                  <a:pos x="115" y="18"/>
                </a:cxn>
                <a:cxn ang="0">
                  <a:pos x="133" y="17"/>
                </a:cxn>
                <a:cxn ang="0">
                  <a:pos x="154" y="17"/>
                </a:cxn>
                <a:cxn ang="0">
                  <a:pos x="179" y="17"/>
                </a:cxn>
                <a:cxn ang="0">
                  <a:pos x="206" y="17"/>
                </a:cxn>
                <a:cxn ang="0">
                  <a:pos x="232" y="17"/>
                </a:cxn>
                <a:cxn ang="0">
                  <a:pos x="259" y="18"/>
                </a:cxn>
                <a:cxn ang="0">
                  <a:pos x="285" y="18"/>
                </a:cxn>
                <a:cxn ang="0">
                  <a:pos x="308" y="18"/>
                </a:cxn>
                <a:cxn ang="0">
                  <a:pos x="326" y="18"/>
                </a:cxn>
                <a:cxn ang="0">
                  <a:pos x="341" y="18"/>
                </a:cxn>
                <a:cxn ang="0">
                  <a:pos x="341" y="18"/>
                </a:cxn>
                <a:cxn ang="0">
                  <a:pos x="354" y="17"/>
                </a:cxn>
                <a:cxn ang="0">
                  <a:pos x="368" y="17"/>
                </a:cxn>
                <a:cxn ang="0">
                  <a:pos x="381" y="17"/>
                </a:cxn>
                <a:cxn ang="0">
                  <a:pos x="396" y="15"/>
                </a:cxn>
                <a:cxn ang="0">
                  <a:pos x="411" y="15"/>
                </a:cxn>
                <a:cxn ang="0">
                  <a:pos x="425" y="13"/>
                </a:cxn>
                <a:cxn ang="0">
                  <a:pos x="440" y="10"/>
                </a:cxn>
                <a:cxn ang="0">
                  <a:pos x="453" y="8"/>
                </a:cxn>
                <a:cxn ang="0">
                  <a:pos x="467" y="4"/>
                </a:cxn>
                <a:cxn ang="0">
                  <a:pos x="481" y="0"/>
                </a:cxn>
                <a:cxn ang="0">
                  <a:pos x="481" y="0"/>
                </a:cxn>
                <a:cxn ang="0">
                  <a:pos x="476" y="4"/>
                </a:cxn>
                <a:cxn ang="0">
                  <a:pos x="465" y="10"/>
                </a:cxn>
                <a:cxn ang="0">
                  <a:pos x="451" y="20"/>
                </a:cxn>
                <a:cxn ang="0">
                  <a:pos x="432" y="34"/>
                </a:cxn>
                <a:cxn ang="0">
                  <a:pos x="409" y="48"/>
                </a:cxn>
                <a:cxn ang="0">
                  <a:pos x="384" y="65"/>
                </a:cxn>
                <a:cxn ang="0">
                  <a:pos x="356" y="80"/>
                </a:cxn>
                <a:cxn ang="0">
                  <a:pos x="329" y="94"/>
                </a:cxn>
                <a:cxn ang="0">
                  <a:pos x="303" y="105"/>
                </a:cxn>
                <a:cxn ang="0">
                  <a:pos x="278" y="112"/>
                </a:cxn>
                <a:cxn ang="0">
                  <a:pos x="278" y="112"/>
                </a:cxn>
                <a:cxn ang="0">
                  <a:pos x="255" y="117"/>
                </a:cxn>
                <a:cxn ang="0">
                  <a:pos x="227" y="124"/>
                </a:cxn>
                <a:cxn ang="0">
                  <a:pos x="198" y="130"/>
                </a:cxn>
                <a:cxn ang="0">
                  <a:pos x="168" y="137"/>
                </a:cxn>
                <a:cxn ang="0">
                  <a:pos x="140" y="140"/>
                </a:cxn>
                <a:cxn ang="0">
                  <a:pos x="113" y="145"/>
                </a:cxn>
                <a:cxn ang="0">
                  <a:pos x="86" y="145"/>
                </a:cxn>
                <a:cxn ang="0">
                  <a:pos x="62" y="145"/>
                </a:cxn>
                <a:cxn ang="0">
                  <a:pos x="41" y="140"/>
                </a:cxn>
                <a:cxn ang="0">
                  <a:pos x="25" y="135"/>
                </a:cxn>
              </a:cxnLst>
              <a:rect l="0" t="0" r="r" b="b"/>
              <a:pathLst>
                <a:path w="482" h="146">
                  <a:moveTo>
                    <a:pt x="0" y="82"/>
                  </a:moveTo>
                  <a:lnTo>
                    <a:pt x="8" y="75"/>
                  </a:lnTo>
                  <a:lnTo>
                    <a:pt x="16" y="69"/>
                  </a:lnTo>
                  <a:lnTo>
                    <a:pt x="25" y="61"/>
                  </a:lnTo>
                  <a:lnTo>
                    <a:pt x="36" y="54"/>
                  </a:lnTo>
                  <a:lnTo>
                    <a:pt x="48" y="46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6" y="27"/>
                  </a:lnTo>
                  <a:lnTo>
                    <a:pt x="101" y="2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33" y="17"/>
                  </a:lnTo>
                  <a:lnTo>
                    <a:pt x="154" y="17"/>
                  </a:lnTo>
                  <a:lnTo>
                    <a:pt x="179" y="17"/>
                  </a:lnTo>
                  <a:lnTo>
                    <a:pt x="206" y="17"/>
                  </a:lnTo>
                  <a:lnTo>
                    <a:pt x="232" y="17"/>
                  </a:lnTo>
                  <a:lnTo>
                    <a:pt x="259" y="18"/>
                  </a:lnTo>
                  <a:lnTo>
                    <a:pt x="285" y="18"/>
                  </a:lnTo>
                  <a:lnTo>
                    <a:pt x="308" y="18"/>
                  </a:lnTo>
                  <a:lnTo>
                    <a:pt x="326" y="18"/>
                  </a:lnTo>
                  <a:lnTo>
                    <a:pt x="341" y="18"/>
                  </a:lnTo>
                  <a:lnTo>
                    <a:pt x="341" y="18"/>
                  </a:lnTo>
                  <a:lnTo>
                    <a:pt x="354" y="17"/>
                  </a:lnTo>
                  <a:lnTo>
                    <a:pt x="368" y="17"/>
                  </a:lnTo>
                  <a:lnTo>
                    <a:pt x="381" y="17"/>
                  </a:lnTo>
                  <a:lnTo>
                    <a:pt x="396" y="15"/>
                  </a:lnTo>
                  <a:lnTo>
                    <a:pt x="411" y="15"/>
                  </a:lnTo>
                  <a:lnTo>
                    <a:pt x="425" y="13"/>
                  </a:lnTo>
                  <a:lnTo>
                    <a:pt x="440" y="10"/>
                  </a:lnTo>
                  <a:lnTo>
                    <a:pt x="453" y="8"/>
                  </a:lnTo>
                  <a:lnTo>
                    <a:pt x="467" y="4"/>
                  </a:lnTo>
                  <a:lnTo>
                    <a:pt x="481" y="0"/>
                  </a:lnTo>
                  <a:lnTo>
                    <a:pt x="481" y="0"/>
                  </a:lnTo>
                  <a:lnTo>
                    <a:pt x="476" y="4"/>
                  </a:lnTo>
                  <a:lnTo>
                    <a:pt x="465" y="10"/>
                  </a:lnTo>
                  <a:lnTo>
                    <a:pt x="451" y="20"/>
                  </a:lnTo>
                  <a:lnTo>
                    <a:pt x="432" y="34"/>
                  </a:lnTo>
                  <a:lnTo>
                    <a:pt x="409" y="48"/>
                  </a:lnTo>
                  <a:lnTo>
                    <a:pt x="384" y="65"/>
                  </a:lnTo>
                  <a:lnTo>
                    <a:pt x="356" y="80"/>
                  </a:lnTo>
                  <a:lnTo>
                    <a:pt x="329" y="94"/>
                  </a:lnTo>
                  <a:lnTo>
                    <a:pt x="303" y="105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55" y="117"/>
                  </a:lnTo>
                  <a:lnTo>
                    <a:pt x="227" y="124"/>
                  </a:lnTo>
                  <a:lnTo>
                    <a:pt x="198" y="130"/>
                  </a:lnTo>
                  <a:lnTo>
                    <a:pt x="168" y="137"/>
                  </a:lnTo>
                  <a:lnTo>
                    <a:pt x="140" y="140"/>
                  </a:lnTo>
                  <a:lnTo>
                    <a:pt x="113" y="145"/>
                  </a:lnTo>
                  <a:lnTo>
                    <a:pt x="86" y="145"/>
                  </a:lnTo>
                  <a:lnTo>
                    <a:pt x="62" y="145"/>
                  </a:lnTo>
                  <a:lnTo>
                    <a:pt x="41" y="140"/>
                  </a:lnTo>
                  <a:lnTo>
                    <a:pt x="25" y="13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1190"/>
            <p:cNvSpPr>
              <a:spLocks/>
            </p:cNvSpPr>
            <p:nvPr/>
          </p:nvSpPr>
          <p:spPr bwMode="auto">
            <a:xfrm>
              <a:off x="3733" y="1691"/>
              <a:ext cx="115" cy="385"/>
            </a:xfrm>
            <a:custGeom>
              <a:avLst/>
              <a:gdLst/>
              <a:ahLst/>
              <a:cxnLst>
                <a:cxn ang="0">
                  <a:pos x="78" y="388"/>
                </a:cxn>
                <a:cxn ang="0">
                  <a:pos x="84" y="367"/>
                </a:cxn>
                <a:cxn ang="0">
                  <a:pos x="93" y="337"/>
                </a:cxn>
                <a:cxn ang="0">
                  <a:pos x="99" y="302"/>
                </a:cxn>
                <a:cxn ang="0">
                  <a:pos x="105" y="261"/>
                </a:cxn>
                <a:cxn ang="0">
                  <a:pos x="109" y="219"/>
                </a:cxn>
                <a:cxn ang="0">
                  <a:pos x="112" y="173"/>
                </a:cxn>
                <a:cxn ang="0">
                  <a:pos x="107" y="126"/>
                </a:cxn>
                <a:cxn ang="0">
                  <a:pos x="99" y="82"/>
                </a:cxn>
                <a:cxn ang="0">
                  <a:pos x="84" y="4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3" y="2"/>
                </a:cxn>
                <a:cxn ang="0">
                  <a:pos x="58" y="8"/>
                </a:cxn>
                <a:cxn ang="0">
                  <a:pos x="51" y="15"/>
                </a:cxn>
                <a:cxn ang="0">
                  <a:pos x="44" y="27"/>
                </a:cxn>
                <a:cxn ang="0">
                  <a:pos x="33" y="40"/>
                </a:cxn>
                <a:cxn ang="0">
                  <a:pos x="25" y="57"/>
                </a:cxn>
                <a:cxn ang="0">
                  <a:pos x="16" y="76"/>
                </a:cxn>
                <a:cxn ang="0">
                  <a:pos x="9" y="94"/>
                </a:cxn>
                <a:cxn ang="0">
                  <a:pos x="3" y="117"/>
                </a:cxn>
                <a:cxn ang="0">
                  <a:pos x="0" y="143"/>
                </a:cxn>
                <a:cxn ang="0">
                  <a:pos x="78" y="388"/>
                </a:cxn>
              </a:cxnLst>
              <a:rect l="0" t="0" r="r" b="b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  <a:lnTo>
                    <a:pt x="78" y="38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1191"/>
            <p:cNvSpPr>
              <a:spLocks/>
            </p:cNvSpPr>
            <p:nvPr/>
          </p:nvSpPr>
          <p:spPr bwMode="auto">
            <a:xfrm>
              <a:off x="3733" y="1691"/>
              <a:ext cx="115" cy="385"/>
            </a:xfrm>
            <a:custGeom>
              <a:avLst/>
              <a:gdLst/>
              <a:ahLst/>
              <a:cxnLst>
                <a:cxn ang="0">
                  <a:pos x="78" y="388"/>
                </a:cxn>
                <a:cxn ang="0">
                  <a:pos x="84" y="367"/>
                </a:cxn>
                <a:cxn ang="0">
                  <a:pos x="93" y="337"/>
                </a:cxn>
                <a:cxn ang="0">
                  <a:pos x="99" y="302"/>
                </a:cxn>
                <a:cxn ang="0">
                  <a:pos x="105" y="261"/>
                </a:cxn>
                <a:cxn ang="0">
                  <a:pos x="109" y="219"/>
                </a:cxn>
                <a:cxn ang="0">
                  <a:pos x="112" y="173"/>
                </a:cxn>
                <a:cxn ang="0">
                  <a:pos x="107" y="126"/>
                </a:cxn>
                <a:cxn ang="0">
                  <a:pos x="99" y="82"/>
                </a:cxn>
                <a:cxn ang="0">
                  <a:pos x="84" y="40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3" y="2"/>
                </a:cxn>
                <a:cxn ang="0">
                  <a:pos x="58" y="8"/>
                </a:cxn>
                <a:cxn ang="0">
                  <a:pos x="51" y="15"/>
                </a:cxn>
                <a:cxn ang="0">
                  <a:pos x="44" y="27"/>
                </a:cxn>
                <a:cxn ang="0">
                  <a:pos x="33" y="40"/>
                </a:cxn>
                <a:cxn ang="0">
                  <a:pos x="25" y="57"/>
                </a:cxn>
                <a:cxn ang="0">
                  <a:pos x="16" y="76"/>
                </a:cxn>
                <a:cxn ang="0">
                  <a:pos x="9" y="94"/>
                </a:cxn>
                <a:cxn ang="0">
                  <a:pos x="3" y="117"/>
                </a:cxn>
                <a:cxn ang="0">
                  <a:pos x="0" y="143"/>
                </a:cxn>
              </a:cxnLst>
              <a:rect l="0" t="0" r="r" b="b"/>
              <a:pathLst>
                <a:path w="113" h="389">
                  <a:moveTo>
                    <a:pt x="78" y="388"/>
                  </a:moveTo>
                  <a:lnTo>
                    <a:pt x="84" y="367"/>
                  </a:lnTo>
                  <a:lnTo>
                    <a:pt x="93" y="337"/>
                  </a:lnTo>
                  <a:lnTo>
                    <a:pt x="99" y="302"/>
                  </a:lnTo>
                  <a:lnTo>
                    <a:pt x="105" y="261"/>
                  </a:lnTo>
                  <a:lnTo>
                    <a:pt x="109" y="219"/>
                  </a:lnTo>
                  <a:lnTo>
                    <a:pt x="112" y="173"/>
                  </a:lnTo>
                  <a:lnTo>
                    <a:pt x="107" y="126"/>
                  </a:lnTo>
                  <a:lnTo>
                    <a:pt x="99" y="82"/>
                  </a:lnTo>
                  <a:lnTo>
                    <a:pt x="84" y="4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2"/>
                  </a:lnTo>
                  <a:lnTo>
                    <a:pt x="58" y="8"/>
                  </a:lnTo>
                  <a:lnTo>
                    <a:pt x="51" y="15"/>
                  </a:lnTo>
                  <a:lnTo>
                    <a:pt x="44" y="27"/>
                  </a:lnTo>
                  <a:lnTo>
                    <a:pt x="33" y="40"/>
                  </a:lnTo>
                  <a:lnTo>
                    <a:pt x="25" y="57"/>
                  </a:lnTo>
                  <a:lnTo>
                    <a:pt x="16" y="76"/>
                  </a:lnTo>
                  <a:lnTo>
                    <a:pt x="9" y="94"/>
                  </a:lnTo>
                  <a:lnTo>
                    <a:pt x="3" y="117"/>
                  </a:lnTo>
                  <a:lnTo>
                    <a:pt x="0" y="14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1192"/>
            <p:cNvSpPr>
              <a:spLocks/>
            </p:cNvSpPr>
            <p:nvPr/>
          </p:nvSpPr>
          <p:spPr bwMode="auto">
            <a:xfrm>
              <a:off x="3632" y="1555"/>
              <a:ext cx="149" cy="334"/>
            </a:xfrm>
            <a:custGeom>
              <a:avLst/>
              <a:gdLst/>
              <a:ahLst/>
              <a:cxnLst>
                <a:cxn ang="0">
                  <a:pos x="140" y="331"/>
                </a:cxn>
                <a:cxn ang="0">
                  <a:pos x="144" y="310"/>
                </a:cxn>
                <a:cxn ang="0">
                  <a:pos x="147" y="280"/>
                </a:cxn>
                <a:cxn ang="0">
                  <a:pos x="147" y="248"/>
                </a:cxn>
                <a:cxn ang="0">
                  <a:pos x="147" y="213"/>
                </a:cxn>
                <a:cxn ang="0">
                  <a:pos x="144" y="174"/>
                </a:cxn>
                <a:cxn ang="0">
                  <a:pos x="136" y="137"/>
                </a:cxn>
                <a:cxn ang="0">
                  <a:pos x="128" y="98"/>
                </a:cxn>
                <a:cxn ang="0">
                  <a:pos x="110" y="61"/>
                </a:cxn>
                <a:cxn ang="0">
                  <a:pos x="92" y="2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2" y="10"/>
                </a:cxn>
                <a:cxn ang="0">
                  <a:pos x="43" y="19"/>
                </a:cxn>
                <a:cxn ang="0">
                  <a:pos x="32" y="27"/>
                </a:cxn>
                <a:cxn ang="0">
                  <a:pos x="25" y="38"/>
                </a:cxn>
                <a:cxn ang="0">
                  <a:pos x="14" y="50"/>
                </a:cxn>
                <a:cxn ang="0">
                  <a:pos x="7" y="61"/>
                </a:cxn>
                <a:cxn ang="0">
                  <a:pos x="2" y="75"/>
                </a:cxn>
                <a:cxn ang="0">
                  <a:pos x="0" y="89"/>
                </a:cxn>
                <a:cxn ang="0">
                  <a:pos x="140" y="331"/>
                </a:cxn>
              </a:cxnLst>
              <a:rect l="0" t="0" r="r" b="b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  <a:lnTo>
                    <a:pt x="140" y="33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1193"/>
            <p:cNvSpPr>
              <a:spLocks/>
            </p:cNvSpPr>
            <p:nvPr/>
          </p:nvSpPr>
          <p:spPr bwMode="auto">
            <a:xfrm>
              <a:off x="3632" y="1555"/>
              <a:ext cx="149" cy="334"/>
            </a:xfrm>
            <a:custGeom>
              <a:avLst/>
              <a:gdLst/>
              <a:ahLst/>
              <a:cxnLst>
                <a:cxn ang="0">
                  <a:pos x="140" y="331"/>
                </a:cxn>
                <a:cxn ang="0">
                  <a:pos x="144" y="310"/>
                </a:cxn>
                <a:cxn ang="0">
                  <a:pos x="147" y="280"/>
                </a:cxn>
                <a:cxn ang="0">
                  <a:pos x="147" y="248"/>
                </a:cxn>
                <a:cxn ang="0">
                  <a:pos x="147" y="213"/>
                </a:cxn>
                <a:cxn ang="0">
                  <a:pos x="144" y="174"/>
                </a:cxn>
                <a:cxn ang="0">
                  <a:pos x="136" y="137"/>
                </a:cxn>
                <a:cxn ang="0">
                  <a:pos x="128" y="98"/>
                </a:cxn>
                <a:cxn ang="0">
                  <a:pos x="110" y="61"/>
                </a:cxn>
                <a:cxn ang="0">
                  <a:pos x="92" y="2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4" y="2"/>
                </a:cxn>
                <a:cxn ang="0">
                  <a:pos x="58" y="4"/>
                </a:cxn>
                <a:cxn ang="0">
                  <a:pos x="52" y="10"/>
                </a:cxn>
                <a:cxn ang="0">
                  <a:pos x="43" y="19"/>
                </a:cxn>
                <a:cxn ang="0">
                  <a:pos x="32" y="27"/>
                </a:cxn>
                <a:cxn ang="0">
                  <a:pos x="25" y="38"/>
                </a:cxn>
                <a:cxn ang="0">
                  <a:pos x="14" y="50"/>
                </a:cxn>
                <a:cxn ang="0">
                  <a:pos x="7" y="61"/>
                </a:cxn>
                <a:cxn ang="0">
                  <a:pos x="2" y="75"/>
                </a:cxn>
                <a:cxn ang="0">
                  <a:pos x="0" y="89"/>
                </a:cxn>
              </a:cxnLst>
              <a:rect l="0" t="0" r="r" b="b"/>
              <a:pathLst>
                <a:path w="148" h="332">
                  <a:moveTo>
                    <a:pt x="140" y="331"/>
                  </a:moveTo>
                  <a:lnTo>
                    <a:pt x="144" y="310"/>
                  </a:lnTo>
                  <a:lnTo>
                    <a:pt x="147" y="280"/>
                  </a:lnTo>
                  <a:lnTo>
                    <a:pt x="147" y="248"/>
                  </a:lnTo>
                  <a:lnTo>
                    <a:pt x="147" y="213"/>
                  </a:lnTo>
                  <a:lnTo>
                    <a:pt x="144" y="174"/>
                  </a:lnTo>
                  <a:lnTo>
                    <a:pt x="136" y="137"/>
                  </a:lnTo>
                  <a:lnTo>
                    <a:pt x="128" y="98"/>
                  </a:lnTo>
                  <a:lnTo>
                    <a:pt x="110" y="61"/>
                  </a:lnTo>
                  <a:lnTo>
                    <a:pt x="92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58" y="4"/>
                  </a:lnTo>
                  <a:lnTo>
                    <a:pt x="52" y="10"/>
                  </a:lnTo>
                  <a:lnTo>
                    <a:pt x="43" y="19"/>
                  </a:lnTo>
                  <a:lnTo>
                    <a:pt x="32" y="27"/>
                  </a:lnTo>
                  <a:lnTo>
                    <a:pt x="25" y="38"/>
                  </a:lnTo>
                  <a:lnTo>
                    <a:pt x="14" y="50"/>
                  </a:lnTo>
                  <a:lnTo>
                    <a:pt x="7" y="61"/>
                  </a:lnTo>
                  <a:lnTo>
                    <a:pt x="2" y="75"/>
                  </a:lnTo>
                  <a:lnTo>
                    <a:pt x="0" y="8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1194"/>
            <p:cNvSpPr>
              <a:spLocks/>
            </p:cNvSpPr>
            <p:nvPr/>
          </p:nvSpPr>
          <p:spPr bwMode="auto">
            <a:xfrm>
              <a:off x="3555" y="1464"/>
              <a:ext cx="139" cy="268"/>
            </a:xfrm>
            <a:custGeom>
              <a:avLst/>
              <a:gdLst/>
              <a:ahLst/>
              <a:cxnLst>
                <a:cxn ang="0">
                  <a:pos x="131" y="267"/>
                </a:cxn>
                <a:cxn ang="0">
                  <a:pos x="134" y="250"/>
                </a:cxn>
                <a:cxn ang="0">
                  <a:pos x="136" y="229"/>
                </a:cxn>
                <a:cxn ang="0">
                  <a:pos x="139" y="202"/>
                </a:cxn>
                <a:cxn ang="0">
                  <a:pos x="136" y="174"/>
                </a:cxn>
                <a:cxn ang="0">
                  <a:pos x="132" y="142"/>
                </a:cxn>
                <a:cxn ang="0">
                  <a:pos x="126" y="112"/>
                </a:cxn>
                <a:cxn ang="0">
                  <a:pos x="115" y="80"/>
                </a:cxn>
                <a:cxn ang="0">
                  <a:pos x="101" y="50"/>
                </a:cxn>
                <a:cxn ang="0">
                  <a:pos x="83" y="2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2" y="4"/>
                </a:cxn>
                <a:cxn ang="0">
                  <a:pos x="58" y="8"/>
                </a:cxn>
                <a:cxn ang="0">
                  <a:pos x="52" y="13"/>
                </a:cxn>
                <a:cxn ang="0">
                  <a:pos x="44" y="20"/>
                </a:cxn>
                <a:cxn ang="0">
                  <a:pos x="33" y="29"/>
                </a:cxn>
                <a:cxn ang="0">
                  <a:pos x="23" y="40"/>
                </a:cxn>
                <a:cxn ang="0">
                  <a:pos x="14" y="50"/>
                </a:cxn>
                <a:cxn ang="0">
                  <a:pos x="6" y="63"/>
                </a:cxn>
                <a:cxn ang="0">
                  <a:pos x="2" y="80"/>
                </a:cxn>
                <a:cxn ang="0">
                  <a:pos x="0" y="94"/>
                </a:cxn>
                <a:cxn ang="0">
                  <a:pos x="131" y="267"/>
                </a:cxn>
              </a:cxnLst>
              <a:rect l="0" t="0" r="r" b="b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  <a:lnTo>
                    <a:pt x="131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1195"/>
            <p:cNvSpPr>
              <a:spLocks/>
            </p:cNvSpPr>
            <p:nvPr/>
          </p:nvSpPr>
          <p:spPr bwMode="auto">
            <a:xfrm>
              <a:off x="3555" y="1464"/>
              <a:ext cx="139" cy="268"/>
            </a:xfrm>
            <a:custGeom>
              <a:avLst/>
              <a:gdLst/>
              <a:ahLst/>
              <a:cxnLst>
                <a:cxn ang="0">
                  <a:pos x="131" y="267"/>
                </a:cxn>
                <a:cxn ang="0">
                  <a:pos x="134" y="250"/>
                </a:cxn>
                <a:cxn ang="0">
                  <a:pos x="136" y="229"/>
                </a:cxn>
                <a:cxn ang="0">
                  <a:pos x="139" y="202"/>
                </a:cxn>
                <a:cxn ang="0">
                  <a:pos x="136" y="174"/>
                </a:cxn>
                <a:cxn ang="0">
                  <a:pos x="132" y="142"/>
                </a:cxn>
                <a:cxn ang="0">
                  <a:pos x="126" y="112"/>
                </a:cxn>
                <a:cxn ang="0">
                  <a:pos x="115" y="80"/>
                </a:cxn>
                <a:cxn ang="0">
                  <a:pos x="101" y="50"/>
                </a:cxn>
                <a:cxn ang="0">
                  <a:pos x="83" y="23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2" y="4"/>
                </a:cxn>
                <a:cxn ang="0">
                  <a:pos x="58" y="8"/>
                </a:cxn>
                <a:cxn ang="0">
                  <a:pos x="52" y="13"/>
                </a:cxn>
                <a:cxn ang="0">
                  <a:pos x="44" y="20"/>
                </a:cxn>
                <a:cxn ang="0">
                  <a:pos x="33" y="29"/>
                </a:cxn>
                <a:cxn ang="0">
                  <a:pos x="23" y="40"/>
                </a:cxn>
                <a:cxn ang="0">
                  <a:pos x="14" y="50"/>
                </a:cxn>
                <a:cxn ang="0">
                  <a:pos x="6" y="63"/>
                </a:cxn>
                <a:cxn ang="0">
                  <a:pos x="2" y="80"/>
                </a:cxn>
                <a:cxn ang="0">
                  <a:pos x="0" y="94"/>
                </a:cxn>
              </a:cxnLst>
              <a:rect l="0" t="0" r="r" b="b"/>
              <a:pathLst>
                <a:path w="140" h="268">
                  <a:moveTo>
                    <a:pt x="131" y="267"/>
                  </a:moveTo>
                  <a:lnTo>
                    <a:pt x="134" y="250"/>
                  </a:lnTo>
                  <a:lnTo>
                    <a:pt x="136" y="229"/>
                  </a:lnTo>
                  <a:lnTo>
                    <a:pt x="139" y="202"/>
                  </a:lnTo>
                  <a:lnTo>
                    <a:pt x="136" y="174"/>
                  </a:lnTo>
                  <a:lnTo>
                    <a:pt x="132" y="142"/>
                  </a:lnTo>
                  <a:lnTo>
                    <a:pt x="126" y="112"/>
                  </a:lnTo>
                  <a:lnTo>
                    <a:pt x="115" y="80"/>
                  </a:lnTo>
                  <a:lnTo>
                    <a:pt x="101" y="50"/>
                  </a:lnTo>
                  <a:lnTo>
                    <a:pt x="83" y="23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2" y="13"/>
                  </a:lnTo>
                  <a:lnTo>
                    <a:pt x="44" y="20"/>
                  </a:lnTo>
                  <a:lnTo>
                    <a:pt x="33" y="29"/>
                  </a:lnTo>
                  <a:lnTo>
                    <a:pt x="23" y="40"/>
                  </a:lnTo>
                  <a:lnTo>
                    <a:pt x="14" y="50"/>
                  </a:lnTo>
                  <a:lnTo>
                    <a:pt x="6" y="63"/>
                  </a:lnTo>
                  <a:lnTo>
                    <a:pt x="2" y="80"/>
                  </a:lnTo>
                  <a:lnTo>
                    <a:pt x="0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1196"/>
            <p:cNvSpPr>
              <a:spLocks/>
            </p:cNvSpPr>
            <p:nvPr/>
          </p:nvSpPr>
          <p:spPr bwMode="auto">
            <a:xfrm>
              <a:off x="3348" y="1330"/>
              <a:ext cx="253" cy="269"/>
            </a:xfrm>
            <a:custGeom>
              <a:avLst/>
              <a:gdLst/>
              <a:ahLst/>
              <a:cxnLst>
                <a:cxn ang="0">
                  <a:pos x="246" y="267"/>
                </a:cxn>
                <a:cxn ang="0">
                  <a:pos x="251" y="249"/>
                </a:cxn>
                <a:cxn ang="0">
                  <a:pos x="251" y="230"/>
                </a:cxn>
                <a:cxn ang="0">
                  <a:pos x="251" y="207"/>
                </a:cxn>
                <a:cxn ang="0">
                  <a:pos x="248" y="184"/>
                </a:cxn>
                <a:cxn ang="0">
                  <a:pos x="244" y="161"/>
                </a:cxn>
                <a:cxn ang="0">
                  <a:pos x="241" y="138"/>
                </a:cxn>
                <a:cxn ang="0">
                  <a:pos x="232" y="115"/>
                </a:cxn>
                <a:cxn ang="0">
                  <a:pos x="223" y="92"/>
                </a:cxn>
                <a:cxn ang="0">
                  <a:pos x="211" y="71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3" y="35"/>
                </a:cxn>
                <a:cxn ang="0">
                  <a:pos x="168" y="23"/>
                </a:cxn>
                <a:cxn ang="0">
                  <a:pos x="151" y="12"/>
                </a:cxn>
                <a:cxn ang="0">
                  <a:pos x="137" y="5"/>
                </a:cxn>
                <a:cxn ang="0">
                  <a:pos x="119" y="2"/>
                </a:cxn>
                <a:cxn ang="0">
                  <a:pos x="105" y="0"/>
                </a:cxn>
                <a:cxn ang="0">
                  <a:pos x="89" y="0"/>
                </a:cxn>
                <a:cxn ang="0">
                  <a:pos x="71" y="0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6" y="12"/>
                </a:cxn>
                <a:cxn ang="0">
                  <a:pos x="31" y="18"/>
                </a:cxn>
                <a:cxn ang="0">
                  <a:pos x="25" y="25"/>
                </a:cxn>
                <a:cxn ang="0">
                  <a:pos x="18" y="35"/>
                </a:cxn>
                <a:cxn ang="0">
                  <a:pos x="13" y="43"/>
                </a:cxn>
                <a:cxn ang="0">
                  <a:pos x="6" y="56"/>
                </a:cxn>
                <a:cxn ang="0">
                  <a:pos x="2" y="67"/>
                </a:cxn>
                <a:cxn ang="0">
                  <a:pos x="0" y="79"/>
                </a:cxn>
                <a:cxn ang="0">
                  <a:pos x="2" y="92"/>
                </a:cxn>
                <a:cxn ang="0">
                  <a:pos x="246" y="267"/>
                </a:cxn>
              </a:cxnLst>
              <a:rect l="0" t="0" r="r" b="b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  <a:lnTo>
                    <a:pt x="246" y="26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1197"/>
            <p:cNvSpPr>
              <a:spLocks/>
            </p:cNvSpPr>
            <p:nvPr/>
          </p:nvSpPr>
          <p:spPr bwMode="auto">
            <a:xfrm>
              <a:off x="3348" y="1330"/>
              <a:ext cx="253" cy="269"/>
            </a:xfrm>
            <a:custGeom>
              <a:avLst/>
              <a:gdLst/>
              <a:ahLst/>
              <a:cxnLst>
                <a:cxn ang="0">
                  <a:pos x="246" y="267"/>
                </a:cxn>
                <a:cxn ang="0">
                  <a:pos x="251" y="249"/>
                </a:cxn>
                <a:cxn ang="0">
                  <a:pos x="251" y="230"/>
                </a:cxn>
                <a:cxn ang="0">
                  <a:pos x="251" y="207"/>
                </a:cxn>
                <a:cxn ang="0">
                  <a:pos x="248" y="184"/>
                </a:cxn>
                <a:cxn ang="0">
                  <a:pos x="244" y="161"/>
                </a:cxn>
                <a:cxn ang="0">
                  <a:pos x="241" y="138"/>
                </a:cxn>
                <a:cxn ang="0">
                  <a:pos x="232" y="115"/>
                </a:cxn>
                <a:cxn ang="0">
                  <a:pos x="223" y="92"/>
                </a:cxn>
                <a:cxn ang="0">
                  <a:pos x="211" y="71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3" y="35"/>
                </a:cxn>
                <a:cxn ang="0">
                  <a:pos x="168" y="23"/>
                </a:cxn>
                <a:cxn ang="0">
                  <a:pos x="151" y="12"/>
                </a:cxn>
                <a:cxn ang="0">
                  <a:pos x="137" y="5"/>
                </a:cxn>
                <a:cxn ang="0">
                  <a:pos x="119" y="2"/>
                </a:cxn>
                <a:cxn ang="0">
                  <a:pos x="105" y="0"/>
                </a:cxn>
                <a:cxn ang="0">
                  <a:pos x="89" y="0"/>
                </a:cxn>
                <a:cxn ang="0">
                  <a:pos x="71" y="0"/>
                </a:cxn>
                <a:cxn ang="0">
                  <a:pos x="57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9" y="7"/>
                </a:cxn>
                <a:cxn ang="0">
                  <a:pos x="36" y="12"/>
                </a:cxn>
                <a:cxn ang="0">
                  <a:pos x="31" y="18"/>
                </a:cxn>
                <a:cxn ang="0">
                  <a:pos x="25" y="25"/>
                </a:cxn>
                <a:cxn ang="0">
                  <a:pos x="18" y="35"/>
                </a:cxn>
                <a:cxn ang="0">
                  <a:pos x="13" y="43"/>
                </a:cxn>
                <a:cxn ang="0">
                  <a:pos x="6" y="56"/>
                </a:cxn>
                <a:cxn ang="0">
                  <a:pos x="2" y="67"/>
                </a:cxn>
                <a:cxn ang="0">
                  <a:pos x="0" y="79"/>
                </a:cxn>
                <a:cxn ang="0">
                  <a:pos x="2" y="92"/>
                </a:cxn>
              </a:cxnLst>
              <a:rect l="0" t="0" r="r" b="b"/>
              <a:pathLst>
                <a:path w="252" h="268">
                  <a:moveTo>
                    <a:pt x="246" y="267"/>
                  </a:moveTo>
                  <a:lnTo>
                    <a:pt x="251" y="249"/>
                  </a:lnTo>
                  <a:lnTo>
                    <a:pt x="251" y="230"/>
                  </a:lnTo>
                  <a:lnTo>
                    <a:pt x="251" y="207"/>
                  </a:lnTo>
                  <a:lnTo>
                    <a:pt x="248" y="184"/>
                  </a:lnTo>
                  <a:lnTo>
                    <a:pt x="244" y="161"/>
                  </a:lnTo>
                  <a:lnTo>
                    <a:pt x="241" y="138"/>
                  </a:lnTo>
                  <a:lnTo>
                    <a:pt x="232" y="115"/>
                  </a:lnTo>
                  <a:lnTo>
                    <a:pt x="223" y="92"/>
                  </a:lnTo>
                  <a:lnTo>
                    <a:pt x="211" y="71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3" y="35"/>
                  </a:lnTo>
                  <a:lnTo>
                    <a:pt x="168" y="23"/>
                  </a:lnTo>
                  <a:lnTo>
                    <a:pt x="151" y="12"/>
                  </a:lnTo>
                  <a:lnTo>
                    <a:pt x="137" y="5"/>
                  </a:lnTo>
                  <a:lnTo>
                    <a:pt x="119" y="2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9" y="7"/>
                  </a:lnTo>
                  <a:lnTo>
                    <a:pt x="36" y="12"/>
                  </a:lnTo>
                  <a:lnTo>
                    <a:pt x="31" y="18"/>
                  </a:lnTo>
                  <a:lnTo>
                    <a:pt x="25" y="25"/>
                  </a:lnTo>
                  <a:lnTo>
                    <a:pt x="18" y="35"/>
                  </a:lnTo>
                  <a:lnTo>
                    <a:pt x="13" y="43"/>
                  </a:lnTo>
                  <a:lnTo>
                    <a:pt x="6" y="56"/>
                  </a:lnTo>
                  <a:lnTo>
                    <a:pt x="2" y="67"/>
                  </a:lnTo>
                  <a:lnTo>
                    <a:pt x="0" y="79"/>
                  </a:lnTo>
                  <a:lnTo>
                    <a:pt x="2" y="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1198"/>
            <p:cNvSpPr>
              <a:spLocks/>
            </p:cNvSpPr>
            <p:nvPr/>
          </p:nvSpPr>
          <p:spPr bwMode="auto">
            <a:xfrm>
              <a:off x="3286" y="1271"/>
              <a:ext cx="192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6"/>
                </a:cxn>
                <a:cxn ang="0">
                  <a:pos x="189" y="170"/>
                </a:cxn>
                <a:cxn ang="0">
                  <a:pos x="184" y="143"/>
                </a:cxn>
                <a:cxn ang="0">
                  <a:pos x="173" y="115"/>
                </a:cxn>
                <a:cxn ang="0">
                  <a:pos x="159" y="88"/>
                </a:cxn>
                <a:cxn ang="0">
                  <a:pos x="141" y="60"/>
                </a:cxn>
                <a:cxn ang="0">
                  <a:pos x="117" y="37"/>
                </a:cxn>
                <a:cxn ang="0">
                  <a:pos x="92" y="18"/>
                </a:cxn>
                <a:cxn ang="0">
                  <a:pos x="59" y="6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12" y="18"/>
                </a:cxn>
                <a:cxn ang="0">
                  <a:pos x="8" y="29"/>
                </a:cxn>
                <a:cxn ang="0">
                  <a:pos x="6" y="39"/>
                </a:cxn>
                <a:cxn ang="0">
                  <a:pos x="2" y="52"/>
                </a:cxn>
                <a:cxn ang="0">
                  <a:pos x="2" y="67"/>
                </a:cxn>
                <a:cxn ang="0">
                  <a:pos x="0" y="80"/>
                </a:cxn>
                <a:cxn ang="0">
                  <a:pos x="0" y="92"/>
                </a:cxn>
                <a:cxn ang="0">
                  <a:pos x="194" y="217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194" y="217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1199"/>
            <p:cNvSpPr>
              <a:spLocks/>
            </p:cNvSpPr>
            <p:nvPr/>
          </p:nvSpPr>
          <p:spPr bwMode="auto">
            <a:xfrm>
              <a:off x="3286" y="1271"/>
              <a:ext cx="192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6"/>
                </a:cxn>
                <a:cxn ang="0">
                  <a:pos x="189" y="170"/>
                </a:cxn>
                <a:cxn ang="0">
                  <a:pos x="184" y="143"/>
                </a:cxn>
                <a:cxn ang="0">
                  <a:pos x="173" y="115"/>
                </a:cxn>
                <a:cxn ang="0">
                  <a:pos x="159" y="88"/>
                </a:cxn>
                <a:cxn ang="0">
                  <a:pos x="141" y="60"/>
                </a:cxn>
                <a:cxn ang="0">
                  <a:pos x="117" y="37"/>
                </a:cxn>
                <a:cxn ang="0">
                  <a:pos x="92" y="18"/>
                </a:cxn>
                <a:cxn ang="0">
                  <a:pos x="59" y="6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2"/>
                </a:cxn>
                <a:cxn ang="0">
                  <a:pos x="12" y="18"/>
                </a:cxn>
                <a:cxn ang="0">
                  <a:pos x="8" y="29"/>
                </a:cxn>
                <a:cxn ang="0">
                  <a:pos x="6" y="39"/>
                </a:cxn>
                <a:cxn ang="0">
                  <a:pos x="2" y="52"/>
                </a:cxn>
                <a:cxn ang="0">
                  <a:pos x="2" y="67"/>
                </a:cxn>
                <a:cxn ang="0">
                  <a:pos x="0" y="80"/>
                </a:cxn>
                <a:cxn ang="0">
                  <a:pos x="0" y="92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6"/>
                  </a:lnTo>
                  <a:lnTo>
                    <a:pt x="189" y="170"/>
                  </a:lnTo>
                  <a:lnTo>
                    <a:pt x="184" y="143"/>
                  </a:lnTo>
                  <a:lnTo>
                    <a:pt x="173" y="115"/>
                  </a:lnTo>
                  <a:lnTo>
                    <a:pt x="159" y="88"/>
                  </a:lnTo>
                  <a:lnTo>
                    <a:pt x="141" y="60"/>
                  </a:lnTo>
                  <a:lnTo>
                    <a:pt x="117" y="37"/>
                  </a:lnTo>
                  <a:lnTo>
                    <a:pt x="92" y="18"/>
                  </a:lnTo>
                  <a:lnTo>
                    <a:pt x="59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8" y="29"/>
                  </a:lnTo>
                  <a:lnTo>
                    <a:pt x="6" y="39"/>
                  </a:lnTo>
                  <a:lnTo>
                    <a:pt x="2" y="52"/>
                  </a:lnTo>
                  <a:lnTo>
                    <a:pt x="2" y="67"/>
                  </a:lnTo>
                  <a:lnTo>
                    <a:pt x="0" y="80"/>
                  </a:lnTo>
                  <a:lnTo>
                    <a:pt x="0" y="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1200"/>
            <p:cNvSpPr>
              <a:spLocks/>
            </p:cNvSpPr>
            <p:nvPr/>
          </p:nvSpPr>
          <p:spPr bwMode="auto">
            <a:xfrm>
              <a:off x="3199" y="1200"/>
              <a:ext cx="192" cy="225"/>
            </a:xfrm>
            <a:custGeom>
              <a:avLst/>
              <a:gdLst/>
              <a:ahLst/>
              <a:cxnLst>
                <a:cxn ang="0">
                  <a:pos x="193" y="222"/>
                </a:cxn>
                <a:cxn ang="0">
                  <a:pos x="189" y="203"/>
                </a:cxn>
                <a:cxn ang="0">
                  <a:pos x="183" y="180"/>
                </a:cxn>
                <a:cxn ang="0">
                  <a:pos x="172" y="157"/>
                </a:cxn>
                <a:cxn ang="0">
                  <a:pos x="160" y="131"/>
                </a:cxn>
                <a:cxn ang="0">
                  <a:pos x="144" y="106"/>
                </a:cxn>
                <a:cxn ang="0">
                  <a:pos x="126" y="81"/>
                </a:cxn>
                <a:cxn ang="0">
                  <a:pos x="103" y="56"/>
                </a:cxn>
                <a:cxn ang="0">
                  <a:pos x="75" y="35"/>
                </a:cxn>
                <a:cxn ang="0">
                  <a:pos x="46" y="1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8" y="7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2" y="41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8"/>
                </a:cxn>
                <a:cxn ang="0">
                  <a:pos x="8" y="125"/>
                </a:cxn>
                <a:cxn ang="0">
                  <a:pos x="193" y="222"/>
                </a:cxn>
              </a:cxnLst>
              <a:rect l="0" t="0" r="r" b="b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  <a:lnTo>
                    <a:pt x="193" y="222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1201"/>
            <p:cNvSpPr>
              <a:spLocks/>
            </p:cNvSpPr>
            <p:nvPr/>
          </p:nvSpPr>
          <p:spPr bwMode="auto">
            <a:xfrm>
              <a:off x="3199" y="1200"/>
              <a:ext cx="192" cy="225"/>
            </a:xfrm>
            <a:custGeom>
              <a:avLst/>
              <a:gdLst/>
              <a:ahLst/>
              <a:cxnLst>
                <a:cxn ang="0">
                  <a:pos x="193" y="222"/>
                </a:cxn>
                <a:cxn ang="0">
                  <a:pos x="189" y="203"/>
                </a:cxn>
                <a:cxn ang="0">
                  <a:pos x="183" y="180"/>
                </a:cxn>
                <a:cxn ang="0">
                  <a:pos x="172" y="157"/>
                </a:cxn>
                <a:cxn ang="0">
                  <a:pos x="160" y="131"/>
                </a:cxn>
                <a:cxn ang="0">
                  <a:pos x="144" y="106"/>
                </a:cxn>
                <a:cxn ang="0">
                  <a:pos x="126" y="81"/>
                </a:cxn>
                <a:cxn ang="0">
                  <a:pos x="103" y="56"/>
                </a:cxn>
                <a:cxn ang="0">
                  <a:pos x="75" y="35"/>
                </a:cxn>
                <a:cxn ang="0">
                  <a:pos x="46" y="16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8" y="7"/>
                </a:cxn>
                <a:cxn ang="0">
                  <a:pos x="6" y="16"/>
                </a:cxn>
                <a:cxn ang="0">
                  <a:pos x="4" y="26"/>
                </a:cxn>
                <a:cxn ang="0">
                  <a:pos x="2" y="41"/>
                </a:cxn>
                <a:cxn ang="0">
                  <a:pos x="0" y="56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8"/>
                </a:cxn>
                <a:cxn ang="0">
                  <a:pos x="8" y="125"/>
                </a:cxn>
              </a:cxnLst>
              <a:rect l="0" t="0" r="r" b="b"/>
              <a:pathLst>
                <a:path w="194" h="223">
                  <a:moveTo>
                    <a:pt x="193" y="222"/>
                  </a:moveTo>
                  <a:lnTo>
                    <a:pt x="189" y="203"/>
                  </a:lnTo>
                  <a:lnTo>
                    <a:pt x="183" y="180"/>
                  </a:lnTo>
                  <a:lnTo>
                    <a:pt x="172" y="157"/>
                  </a:lnTo>
                  <a:lnTo>
                    <a:pt x="160" y="131"/>
                  </a:lnTo>
                  <a:lnTo>
                    <a:pt x="144" y="106"/>
                  </a:lnTo>
                  <a:lnTo>
                    <a:pt x="126" y="81"/>
                  </a:lnTo>
                  <a:lnTo>
                    <a:pt x="103" y="56"/>
                  </a:lnTo>
                  <a:lnTo>
                    <a:pt x="75" y="35"/>
                  </a:lnTo>
                  <a:lnTo>
                    <a:pt x="46" y="16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8" y="7"/>
                  </a:lnTo>
                  <a:lnTo>
                    <a:pt x="6" y="16"/>
                  </a:lnTo>
                  <a:lnTo>
                    <a:pt x="4" y="26"/>
                  </a:lnTo>
                  <a:lnTo>
                    <a:pt x="2" y="41"/>
                  </a:lnTo>
                  <a:lnTo>
                    <a:pt x="0" y="56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8"/>
                  </a:lnTo>
                  <a:lnTo>
                    <a:pt x="8" y="1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1202"/>
            <p:cNvSpPr>
              <a:spLocks/>
            </p:cNvSpPr>
            <p:nvPr/>
          </p:nvSpPr>
          <p:spPr bwMode="auto">
            <a:xfrm>
              <a:off x="3055" y="1189"/>
              <a:ext cx="231" cy="161"/>
            </a:xfrm>
            <a:custGeom>
              <a:avLst/>
              <a:gdLst/>
              <a:ahLst/>
              <a:cxnLst>
                <a:cxn ang="0">
                  <a:pos x="231" y="159"/>
                </a:cxn>
                <a:cxn ang="0">
                  <a:pos x="227" y="144"/>
                </a:cxn>
                <a:cxn ang="0">
                  <a:pos x="218" y="128"/>
                </a:cxn>
                <a:cxn ang="0">
                  <a:pos x="214" y="112"/>
                </a:cxn>
                <a:cxn ang="0">
                  <a:pos x="205" y="100"/>
                </a:cxn>
                <a:cxn ang="0">
                  <a:pos x="198" y="87"/>
                </a:cxn>
                <a:cxn ang="0">
                  <a:pos x="189" y="77"/>
                </a:cxn>
                <a:cxn ang="0">
                  <a:pos x="180" y="66"/>
                </a:cxn>
                <a:cxn ang="0">
                  <a:pos x="170" y="59"/>
                </a:cxn>
                <a:cxn ang="0">
                  <a:pos x="159" y="50"/>
                </a:cxn>
                <a:cxn ang="0">
                  <a:pos x="147" y="41"/>
                </a:cxn>
                <a:cxn ang="0">
                  <a:pos x="147" y="41"/>
                </a:cxn>
                <a:cxn ang="0">
                  <a:pos x="132" y="33"/>
                </a:cxn>
                <a:cxn ang="0">
                  <a:pos x="119" y="27"/>
                </a:cxn>
                <a:cxn ang="0">
                  <a:pos x="104" y="20"/>
                </a:cxn>
                <a:cxn ang="0">
                  <a:pos x="90" y="14"/>
                </a:cxn>
                <a:cxn ang="0">
                  <a:pos x="75" y="10"/>
                </a:cxn>
                <a:cxn ang="0">
                  <a:pos x="60" y="6"/>
                </a:cxn>
                <a:cxn ang="0">
                  <a:pos x="46" y="4"/>
                </a:cxn>
                <a:cxn ang="0">
                  <a:pos x="30" y="2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2" y="62"/>
                </a:cxn>
                <a:cxn ang="0">
                  <a:pos x="4" y="75"/>
                </a:cxn>
                <a:cxn ang="0">
                  <a:pos x="7" y="85"/>
                </a:cxn>
                <a:cxn ang="0">
                  <a:pos x="231" y="159"/>
                </a:cxn>
              </a:cxnLst>
              <a:rect l="0" t="0" r="r" b="b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  <a:lnTo>
                    <a:pt x="231" y="15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Freeform 1203"/>
            <p:cNvSpPr>
              <a:spLocks/>
            </p:cNvSpPr>
            <p:nvPr/>
          </p:nvSpPr>
          <p:spPr bwMode="auto">
            <a:xfrm>
              <a:off x="3055" y="1189"/>
              <a:ext cx="231" cy="161"/>
            </a:xfrm>
            <a:custGeom>
              <a:avLst/>
              <a:gdLst/>
              <a:ahLst/>
              <a:cxnLst>
                <a:cxn ang="0">
                  <a:pos x="231" y="159"/>
                </a:cxn>
                <a:cxn ang="0">
                  <a:pos x="227" y="144"/>
                </a:cxn>
                <a:cxn ang="0">
                  <a:pos x="218" y="128"/>
                </a:cxn>
                <a:cxn ang="0">
                  <a:pos x="214" y="112"/>
                </a:cxn>
                <a:cxn ang="0">
                  <a:pos x="205" y="100"/>
                </a:cxn>
                <a:cxn ang="0">
                  <a:pos x="198" y="87"/>
                </a:cxn>
                <a:cxn ang="0">
                  <a:pos x="189" y="77"/>
                </a:cxn>
                <a:cxn ang="0">
                  <a:pos x="180" y="66"/>
                </a:cxn>
                <a:cxn ang="0">
                  <a:pos x="170" y="59"/>
                </a:cxn>
                <a:cxn ang="0">
                  <a:pos x="159" y="50"/>
                </a:cxn>
                <a:cxn ang="0">
                  <a:pos x="147" y="41"/>
                </a:cxn>
                <a:cxn ang="0">
                  <a:pos x="147" y="41"/>
                </a:cxn>
                <a:cxn ang="0">
                  <a:pos x="132" y="33"/>
                </a:cxn>
                <a:cxn ang="0">
                  <a:pos x="119" y="27"/>
                </a:cxn>
                <a:cxn ang="0">
                  <a:pos x="104" y="20"/>
                </a:cxn>
                <a:cxn ang="0">
                  <a:pos x="90" y="14"/>
                </a:cxn>
                <a:cxn ang="0">
                  <a:pos x="75" y="10"/>
                </a:cxn>
                <a:cxn ang="0">
                  <a:pos x="60" y="6"/>
                </a:cxn>
                <a:cxn ang="0">
                  <a:pos x="46" y="4"/>
                </a:cxn>
                <a:cxn ang="0">
                  <a:pos x="30" y="2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2"/>
                </a:cxn>
                <a:cxn ang="0">
                  <a:pos x="2" y="20"/>
                </a:cxn>
                <a:cxn ang="0">
                  <a:pos x="0" y="29"/>
                </a:cxn>
                <a:cxn ang="0">
                  <a:pos x="0" y="41"/>
                </a:cxn>
                <a:cxn ang="0">
                  <a:pos x="0" y="52"/>
                </a:cxn>
                <a:cxn ang="0">
                  <a:pos x="2" y="62"/>
                </a:cxn>
                <a:cxn ang="0">
                  <a:pos x="4" y="75"/>
                </a:cxn>
                <a:cxn ang="0">
                  <a:pos x="7" y="85"/>
                </a:cxn>
              </a:cxnLst>
              <a:rect l="0" t="0" r="r" b="b"/>
              <a:pathLst>
                <a:path w="232" h="160">
                  <a:moveTo>
                    <a:pt x="231" y="159"/>
                  </a:moveTo>
                  <a:lnTo>
                    <a:pt x="227" y="144"/>
                  </a:lnTo>
                  <a:lnTo>
                    <a:pt x="218" y="128"/>
                  </a:lnTo>
                  <a:lnTo>
                    <a:pt x="214" y="112"/>
                  </a:lnTo>
                  <a:lnTo>
                    <a:pt x="205" y="100"/>
                  </a:lnTo>
                  <a:lnTo>
                    <a:pt x="198" y="87"/>
                  </a:lnTo>
                  <a:lnTo>
                    <a:pt x="189" y="77"/>
                  </a:lnTo>
                  <a:lnTo>
                    <a:pt x="180" y="66"/>
                  </a:lnTo>
                  <a:lnTo>
                    <a:pt x="170" y="59"/>
                  </a:lnTo>
                  <a:lnTo>
                    <a:pt x="159" y="5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32" y="33"/>
                  </a:lnTo>
                  <a:lnTo>
                    <a:pt x="119" y="27"/>
                  </a:lnTo>
                  <a:lnTo>
                    <a:pt x="104" y="20"/>
                  </a:lnTo>
                  <a:lnTo>
                    <a:pt x="90" y="14"/>
                  </a:lnTo>
                  <a:lnTo>
                    <a:pt x="75" y="10"/>
                  </a:lnTo>
                  <a:lnTo>
                    <a:pt x="60" y="6"/>
                  </a:lnTo>
                  <a:lnTo>
                    <a:pt x="46" y="4"/>
                  </a:lnTo>
                  <a:lnTo>
                    <a:pt x="30" y="2"/>
                  </a:lnTo>
                  <a:lnTo>
                    <a:pt x="1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0" y="52"/>
                  </a:lnTo>
                  <a:lnTo>
                    <a:pt x="2" y="62"/>
                  </a:lnTo>
                  <a:lnTo>
                    <a:pt x="4" y="75"/>
                  </a:lnTo>
                  <a:lnTo>
                    <a:pt x="7" y="8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Freeform 1204"/>
            <p:cNvSpPr>
              <a:spLocks/>
            </p:cNvSpPr>
            <p:nvPr/>
          </p:nvSpPr>
          <p:spPr bwMode="auto">
            <a:xfrm>
              <a:off x="3718" y="1691"/>
              <a:ext cx="111" cy="385"/>
            </a:xfrm>
            <a:custGeom>
              <a:avLst/>
              <a:gdLst/>
              <a:ahLst/>
              <a:cxnLst>
                <a:cxn ang="0">
                  <a:pos x="77" y="384"/>
                </a:cxn>
                <a:cxn ang="0">
                  <a:pos x="84" y="363"/>
                </a:cxn>
                <a:cxn ang="0">
                  <a:pos x="93" y="333"/>
                </a:cxn>
                <a:cxn ang="0">
                  <a:pos x="98" y="298"/>
                </a:cxn>
                <a:cxn ang="0">
                  <a:pos x="105" y="257"/>
                </a:cxn>
                <a:cxn ang="0">
                  <a:pos x="109" y="216"/>
                </a:cxn>
                <a:cxn ang="0">
                  <a:pos x="112" y="170"/>
                </a:cxn>
                <a:cxn ang="0">
                  <a:pos x="107" y="123"/>
                </a:cxn>
                <a:cxn ang="0">
                  <a:pos x="98" y="80"/>
                </a:cxn>
                <a:cxn ang="0">
                  <a:pos x="86" y="3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0" y="12"/>
                </a:cxn>
                <a:cxn ang="0">
                  <a:pos x="43" y="25"/>
                </a:cxn>
                <a:cxn ang="0">
                  <a:pos x="36" y="37"/>
                </a:cxn>
                <a:cxn ang="0">
                  <a:pos x="25" y="54"/>
                </a:cxn>
                <a:cxn ang="0">
                  <a:pos x="17" y="73"/>
                </a:cxn>
                <a:cxn ang="0">
                  <a:pos x="8" y="94"/>
                </a:cxn>
                <a:cxn ang="0">
                  <a:pos x="4" y="115"/>
                </a:cxn>
                <a:cxn ang="0">
                  <a:pos x="0" y="140"/>
                </a:cxn>
                <a:cxn ang="0">
                  <a:pos x="77" y="384"/>
                </a:cxn>
              </a:cxnLst>
              <a:rect l="0" t="0" r="r" b="b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  <a:lnTo>
                    <a:pt x="77" y="38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Freeform 1205"/>
            <p:cNvSpPr>
              <a:spLocks/>
            </p:cNvSpPr>
            <p:nvPr/>
          </p:nvSpPr>
          <p:spPr bwMode="auto">
            <a:xfrm>
              <a:off x="3718" y="1691"/>
              <a:ext cx="111" cy="385"/>
            </a:xfrm>
            <a:custGeom>
              <a:avLst/>
              <a:gdLst/>
              <a:ahLst/>
              <a:cxnLst>
                <a:cxn ang="0">
                  <a:pos x="77" y="384"/>
                </a:cxn>
                <a:cxn ang="0">
                  <a:pos x="84" y="363"/>
                </a:cxn>
                <a:cxn ang="0">
                  <a:pos x="93" y="333"/>
                </a:cxn>
                <a:cxn ang="0">
                  <a:pos x="98" y="298"/>
                </a:cxn>
                <a:cxn ang="0">
                  <a:pos x="105" y="257"/>
                </a:cxn>
                <a:cxn ang="0">
                  <a:pos x="109" y="216"/>
                </a:cxn>
                <a:cxn ang="0">
                  <a:pos x="112" y="170"/>
                </a:cxn>
                <a:cxn ang="0">
                  <a:pos x="107" y="123"/>
                </a:cxn>
                <a:cxn ang="0">
                  <a:pos x="98" y="80"/>
                </a:cxn>
                <a:cxn ang="0">
                  <a:pos x="86" y="37"/>
                </a:cxn>
                <a:cxn ang="0">
                  <a:pos x="63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7" y="6"/>
                </a:cxn>
                <a:cxn ang="0">
                  <a:pos x="50" y="12"/>
                </a:cxn>
                <a:cxn ang="0">
                  <a:pos x="43" y="25"/>
                </a:cxn>
                <a:cxn ang="0">
                  <a:pos x="36" y="37"/>
                </a:cxn>
                <a:cxn ang="0">
                  <a:pos x="25" y="54"/>
                </a:cxn>
                <a:cxn ang="0">
                  <a:pos x="17" y="73"/>
                </a:cxn>
                <a:cxn ang="0">
                  <a:pos x="8" y="94"/>
                </a:cxn>
                <a:cxn ang="0">
                  <a:pos x="4" y="115"/>
                </a:cxn>
                <a:cxn ang="0">
                  <a:pos x="0" y="140"/>
                </a:cxn>
              </a:cxnLst>
              <a:rect l="0" t="0" r="r" b="b"/>
              <a:pathLst>
                <a:path w="113" h="385">
                  <a:moveTo>
                    <a:pt x="77" y="384"/>
                  </a:moveTo>
                  <a:lnTo>
                    <a:pt x="84" y="363"/>
                  </a:lnTo>
                  <a:lnTo>
                    <a:pt x="93" y="333"/>
                  </a:lnTo>
                  <a:lnTo>
                    <a:pt x="98" y="298"/>
                  </a:lnTo>
                  <a:lnTo>
                    <a:pt x="105" y="257"/>
                  </a:lnTo>
                  <a:lnTo>
                    <a:pt x="109" y="216"/>
                  </a:lnTo>
                  <a:lnTo>
                    <a:pt x="112" y="170"/>
                  </a:lnTo>
                  <a:lnTo>
                    <a:pt x="107" y="123"/>
                  </a:lnTo>
                  <a:lnTo>
                    <a:pt x="98" y="80"/>
                  </a:lnTo>
                  <a:lnTo>
                    <a:pt x="86" y="3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7" y="6"/>
                  </a:lnTo>
                  <a:lnTo>
                    <a:pt x="50" y="12"/>
                  </a:lnTo>
                  <a:lnTo>
                    <a:pt x="43" y="25"/>
                  </a:lnTo>
                  <a:lnTo>
                    <a:pt x="36" y="37"/>
                  </a:lnTo>
                  <a:lnTo>
                    <a:pt x="25" y="54"/>
                  </a:lnTo>
                  <a:lnTo>
                    <a:pt x="17" y="73"/>
                  </a:lnTo>
                  <a:lnTo>
                    <a:pt x="8" y="94"/>
                  </a:lnTo>
                  <a:lnTo>
                    <a:pt x="4" y="115"/>
                  </a:lnTo>
                  <a:lnTo>
                    <a:pt x="0" y="14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Freeform 1206"/>
            <p:cNvSpPr>
              <a:spLocks/>
            </p:cNvSpPr>
            <p:nvPr/>
          </p:nvSpPr>
          <p:spPr bwMode="auto">
            <a:xfrm>
              <a:off x="3625" y="1543"/>
              <a:ext cx="152" cy="328"/>
            </a:xfrm>
            <a:custGeom>
              <a:avLst/>
              <a:gdLst/>
              <a:ahLst/>
              <a:cxnLst>
                <a:cxn ang="0">
                  <a:pos x="141" y="330"/>
                </a:cxn>
                <a:cxn ang="0">
                  <a:pos x="145" y="309"/>
                </a:cxn>
                <a:cxn ang="0">
                  <a:pos x="147" y="280"/>
                </a:cxn>
                <a:cxn ang="0">
                  <a:pos x="150" y="248"/>
                </a:cxn>
                <a:cxn ang="0">
                  <a:pos x="150" y="212"/>
                </a:cxn>
                <a:cxn ang="0">
                  <a:pos x="145" y="174"/>
                </a:cxn>
                <a:cxn ang="0">
                  <a:pos x="140" y="136"/>
                </a:cxn>
                <a:cxn ang="0">
                  <a:pos x="129" y="99"/>
                </a:cxn>
                <a:cxn ang="0">
                  <a:pos x="114" y="62"/>
                </a:cxn>
                <a:cxn ang="0">
                  <a:pos x="92" y="29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1" y="4"/>
                </a:cxn>
                <a:cxn ang="0">
                  <a:pos x="55" y="11"/>
                </a:cxn>
                <a:cxn ang="0">
                  <a:pos x="44" y="16"/>
                </a:cxn>
                <a:cxn ang="0">
                  <a:pos x="36" y="27"/>
                </a:cxn>
                <a:cxn ang="0">
                  <a:pos x="25" y="37"/>
                </a:cxn>
                <a:cxn ang="0">
                  <a:pos x="16" y="50"/>
                </a:cxn>
                <a:cxn ang="0">
                  <a:pos x="8" y="62"/>
                </a:cxn>
                <a:cxn ang="0">
                  <a:pos x="4" y="75"/>
                </a:cxn>
                <a:cxn ang="0">
                  <a:pos x="0" y="88"/>
                </a:cxn>
                <a:cxn ang="0">
                  <a:pos x="141" y="330"/>
                </a:cxn>
              </a:cxnLst>
              <a:rect l="0" t="0" r="r" b="b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141" y="33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Freeform 1207"/>
            <p:cNvSpPr>
              <a:spLocks/>
            </p:cNvSpPr>
            <p:nvPr/>
          </p:nvSpPr>
          <p:spPr bwMode="auto">
            <a:xfrm>
              <a:off x="3625" y="1543"/>
              <a:ext cx="152" cy="328"/>
            </a:xfrm>
            <a:custGeom>
              <a:avLst/>
              <a:gdLst/>
              <a:ahLst/>
              <a:cxnLst>
                <a:cxn ang="0">
                  <a:pos x="141" y="330"/>
                </a:cxn>
                <a:cxn ang="0">
                  <a:pos x="145" y="309"/>
                </a:cxn>
                <a:cxn ang="0">
                  <a:pos x="147" y="280"/>
                </a:cxn>
                <a:cxn ang="0">
                  <a:pos x="150" y="248"/>
                </a:cxn>
                <a:cxn ang="0">
                  <a:pos x="150" y="212"/>
                </a:cxn>
                <a:cxn ang="0">
                  <a:pos x="145" y="174"/>
                </a:cxn>
                <a:cxn ang="0">
                  <a:pos x="140" y="136"/>
                </a:cxn>
                <a:cxn ang="0">
                  <a:pos x="129" y="99"/>
                </a:cxn>
                <a:cxn ang="0">
                  <a:pos x="114" y="62"/>
                </a:cxn>
                <a:cxn ang="0">
                  <a:pos x="92" y="29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1" y="4"/>
                </a:cxn>
                <a:cxn ang="0">
                  <a:pos x="55" y="11"/>
                </a:cxn>
                <a:cxn ang="0">
                  <a:pos x="44" y="16"/>
                </a:cxn>
                <a:cxn ang="0">
                  <a:pos x="36" y="27"/>
                </a:cxn>
                <a:cxn ang="0">
                  <a:pos x="25" y="37"/>
                </a:cxn>
                <a:cxn ang="0">
                  <a:pos x="16" y="50"/>
                </a:cxn>
                <a:cxn ang="0">
                  <a:pos x="8" y="62"/>
                </a:cxn>
                <a:cxn ang="0">
                  <a:pos x="4" y="75"/>
                </a:cxn>
                <a:cxn ang="0">
                  <a:pos x="0" y="88"/>
                </a:cxn>
              </a:cxnLst>
              <a:rect l="0" t="0" r="r" b="b"/>
              <a:pathLst>
                <a:path w="151" h="331">
                  <a:moveTo>
                    <a:pt x="141" y="330"/>
                  </a:moveTo>
                  <a:lnTo>
                    <a:pt x="145" y="309"/>
                  </a:lnTo>
                  <a:lnTo>
                    <a:pt x="147" y="280"/>
                  </a:lnTo>
                  <a:lnTo>
                    <a:pt x="150" y="248"/>
                  </a:lnTo>
                  <a:lnTo>
                    <a:pt x="150" y="212"/>
                  </a:lnTo>
                  <a:lnTo>
                    <a:pt x="145" y="174"/>
                  </a:lnTo>
                  <a:lnTo>
                    <a:pt x="140" y="136"/>
                  </a:lnTo>
                  <a:lnTo>
                    <a:pt x="129" y="99"/>
                  </a:lnTo>
                  <a:lnTo>
                    <a:pt x="114" y="62"/>
                  </a:lnTo>
                  <a:lnTo>
                    <a:pt x="92" y="29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1" y="4"/>
                  </a:lnTo>
                  <a:lnTo>
                    <a:pt x="55" y="11"/>
                  </a:lnTo>
                  <a:lnTo>
                    <a:pt x="44" y="16"/>
                  </a:lnTo>
                  <a:lnTo>
                    <a:pt x="36" y="27"/>
                  </a:lnTo>
                  <a:lnTo>
                    <a:pt x="25" y="37"/>
                  </a:lnTo>
                  <a:lnTo>
                    <a:pt x="16" y="50"/>
                  </a:lnTo>
                  <a:lnTo>
                    <a:pt x="8" y="62"/>
                  </a:lnTo>
                  <a:lnTo>
                    <a:pt x="4" y="75"/>
                  </a:lnTo>
                  <a:lnTo>
                    <a:pt x="0" y="8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Freeform 1208"/>
            <p:cNvSpPr>
              <a:spLocks/>
            </p:cNvSpPr>
            <p:nvPr/>
          </p:nvSpPr>
          <p:spPr bwMode="auto">
            <a:xfrm>
              <a:off x="3548" y="1449"/>
              <a:ext cx="141" cy="271"/>
            </a:xfrm>
            <a:custGeom>
              <a:avLst/>
              <a:gdLst/>
              <a:ahLst/>
              <a:cxnLst>
                <a:cxn ang="0">
                  <a:pos x="131" y="270"/>
                </a:cxn>
                <a:cxn ang="0">
                  <a:pos x="135" y="253"/>
                </a:cxn>
                <a:cxn ang="0">
                  <a:pos x="137" y="231"/>
                </a:cxn>
                <a:cxn ang="0">
                  <a:pos x="140" y="203"/>
                </a:cxn>
                <a:cxn ang="0">
                  <a:pos x="137" y="175"/>
                </a:cxn>
                <a:cxn ang="0">
                  <a:pos x="133" y="143"/>
                </a:cxn>
                <a:cxn ang="0">
                  <a:pos x="126" y="111"/>
                </a:cxn>
                <a:cxn ang="0">
                  <a:pos x="116" y="80"/>
                </a:cxn>
                <a:cxn ang="0">
                  <a:pos x="103" y="50"/>
                </a:cxn>
                <a:cxn ang="0">
                  <a:pos x="84" y="23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5" y="4"/>
                </a:cxn>
                <a:cxn ang="0">
                  <a:pos x="46" y="9"/>
                </a:cxn>
                <a:cxn ang="0">
                  <a:pos x="40" y="16"/>
                </a:cxn>
                <a:cxn ang="0">
                  <a:pos x="31" y="23"/>
                </a:cxn>
                <a:cxn ang="0">
                  <a:pos x="23" y="31"/>
                </a:cxn>
                <a:cxn ang="0">
                  <a:pos x="15" y="41"/>
                </a:cxn>
                <a:cxn ang="0">
                  <a:pos x="8" y="52"/>
                </a:cxn>
                <a:cxn ang="0">
                  <a:pos x="4" y="65"/>
                </a:cxn>
                <a:cxn ang="0">
                  <a:pos x="0" y="80"/>
                </a:cxn>
                <a:cxn ang="0">
                  <a:pos x="0" y="99"/>
                </a:cxn>
                <a:cxn ang="0">
                  <a:pos x="131" y="270"/>
                </a:cxn>
              </a:cxnLst>
              <a:rect l="0" t="0" r="r" b="b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  <a:lnTo>
                    <a:pt x="131" y="27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Freeform 1209"/>
            <p:cNvSpPr>
              <a:spLocks/>
            </p:cNvSpPr>
            <p:nvPr/>
          </p:nvSpPr>
          <p:spPr bwMode="auto">
            <a:xfrm>
              <a:off x="3548" y="1449"/>
              <a:ext cx="141" cy="271"/>
            </a:xfrm>
            <a:custGeom>
              <a:avLst/>
              <a:gdLst/>
              <a:ahLst/>
              <a:cxnLst>
                <a:cxn ang="0">
                  <a:pos x="131" y="270"/>
                </a:cxn>
                <a:cxn ang="0">
                  <a:pos x="135" y="253"/>
                </a:cxn>
                <a:cxn ang="0">
                  <a:pos x="137" y="231"/>
                </a:cxn>
                <a:cxn ang="0">
                  <a:pos x="140" y="203"/>
                </a:cxn>
                <a:cxn ang="0">
                  <a:pos x="137" y="175"/>
                </a:cxn>
                <a:cxn ang="0">
                  <a:pos x="133" y="143"/>
                </a:cxn>
                <a:cxn ang="0">
                  <a:pos x="126" y="111"/>
                </a:cxn>
                <a:cxn ang="0">
                  <a:pos x="116" y="80"/>
                </a:cxn>
                <a:cxn ang="0">
                  <a:pos x="103" y="50"/>
                </a:cxn>
                <a:cxn ang="0">
                  <a:pos x="84" y="23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55" y="4"/>
                </a:cxn>
                <a:cxn ang="0">
                  <a:pos x="46" y="9"/>
                </a:cxn>
                <a:cxn ang="0">
                  <a:pos x="40" y="16"/>
                </a:cxn>
                <a:cxn ang="0">
                  <a:pos x="31" y="23"/>
                </a:cxn>
                <a:cxn ang="0">
                  <a:pos x="23" y="31"/>
                </a:cxn>
                <a:cxn ang="0">
                  <a:pos x="15" y="41"/>
                </a:cxn>
                <a:cxn ang="0">
                  <a:pos x="8" y="52"/>
                </a:cxn>
                <a:cxn ang="0">
                  <a:pos x="4" y="65"/>
                </a:cxn>
                <a:cxn ang="0">
                  <a:pos x="0" y="80"/>
                </a:cxn>
                <a:cxn ang="0">
                  <a:pos x="0" y="99"/>
                </a:cxn>
              </a:cxnLst>
              <a:rect l="0" t="0" r="r" b="b"/>
              <a:pathLst>
                <a:path w="141" h="271">
                  <a:moveTo>
                    <a:pt x="131" y="270"/>
                  </a:moveTo>
                  <a:lnTo>
                    <a:pt x="135" y="253"/>
                  </a:lnTo>
                  <a:lnTo>
                    <a:pt x="137" y="231"/>
                  </a:lnTo>
                  <a:lnTo>
                    <a:pt x="140" y="203"/>
                  </a:lnTo>
                  <a:lnTo>
                    <a:pt x="137" y="175"/>
                  </a:lnTo>
                  <a:lnTo>
                    <a:pt x="133" y="143"/>
                  </a:lnTo>
                  <a:lnTo>
                    <a:pt x="126" y="111"/>
                  </a:lnTo>
                  <a:lnTo>
                    <a:pt x="116" y="80"/>
                  </a:lnTo>
                  <a:lnTo>
                    <a:pt x="103" y="50"/>
                  </a:lnTo>
                  <a:lnTo>
                    <a:pt x="84" y="23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4"/>
                  </a:lnTo>
                  <a:lnTo>
                    <a:pt x="46" y="9"/>
                  </a:lnTo>
                  <a:lnTo>
                    <a:pt x="40" y="16"/>
                  </a:lnTo>
                  <a:lnTo>
                    <a:pt x="31" y="23"/>
                  </a:lnTo>
                  <a:lnTo>
                    <a:pt x="23" y="31"/>
                  </a:lnTo>
                  <a:lnTo>
                    <a:pt x="15" y="41"/>
                  </a:lnTo>
                  <a:lnTo>
                    <a:pt x="8" y="52"/>
                  </a:lnTo>
                  <a:lnTo>
                    <a:pt x="4" y="65"/>
                  </a:lnTo>
                  <a:lnTo>
                    <a:pt x="0" y="80"/>
                  </a:lnTo>
                  <a:lnTo>
                    <a:pt x="0" y="9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Freeform 1210"/>
            <p:cNvSpPr>
              <a:spLocks/>
            </p:cNvSpPr>
            <p:nvPr/>
          </p:nvSpPr>
          <p:spPr bwMode="auto">
            <a:xfrm>
              <a:off x="3305" y="1300"/>
              <a:ext cx="250" cy="270"/>
            </a:xfrm>
            <a:custGeom>
              <a:avLst/>
              <a:gdLst/>
              <a:ahLst/>
              <a:cxnLst>
                <a:cxn ang="0">
                  <a:pos x="246" y="269"/>
                </a:cxn>
                <a:cxn ang="0">
                  <a:pos x="248" y="252"/>
                </a:cxn>
                <a:cxn ang="0">
                  <a:pos x="251" y="233"/>
                </a:cxn>
                <a:cxn ang="0">
                  <a:pos x="248" y="210"/>
                </a:cxn>
                <a:cxn ang="0">
                  <a:pos x="246" y="187"/>
                </a:cxn>
                <a:cxn ang="0">
                  <a:pos x="244" y="163"/>
                </a:cxn>
                <a:cxn ang="0">
                  <a:pos x="237" y="140"/>
                </a:cxn>
                <a:cxn ang="0">
                  <a:pos x="231" y="115"/>
                </a:cxn>
                <a:cxn ang="0">
                  <a:pos x="221" y="94"/>
                </a:cxn>
                <a:cxn ang="0">
                  <a:pos x="210" y="73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2" y="38"/>
                </a:cxn>
                <a:cxn ang="0">
                  <a:pos x="166" y="25"/>
                </a:cxn>
                <a:cxn ang="0">
                  <a:pos x="150" y="15"/>
                </a:cxn>
                <a:cxn ang="0">
                  <a:pos x="136" y="8"/>
                </a:cxn>
                <a:cxn ang="0">
                  <a:pos x="119" y="4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39" y="10"/>
                </a:cxn>
                <a:cxn ang="0">
                  <a:pos x="35" y="13"/>
                </a:cxn>
                <a:cxn ang="0">
                  <a:pos x="30" y="18"/>
                </a:cxn>
                <a:cxn ang="0">
                  <a:pos x="25" y="27"/>
                </a:cxn>
                <a:cxn ang="0">
                  <a:pos x="18" y="36"/>
                </a:cxn>
                <a:cxn ang="0">
                  <a:pos x="12" y="46"/>
                </a:cxn>
                <a:cxn ang="0">
                  <a:pos x="5" y="57"/>
                </a:cxn>
                <a:cxn ang="0">
                  <a:pos x="1" y="69"/>
                </a:cxn>
                <a:cxn ang="0">
                  <a:pos x="0" y="82"/>
                </a:cxn>
                <a:cxn ang="0">
                  <a:pos x="0" y="94"/>
                </a:cxn>
                <a:cxn ang="0">
                  <a:pos x="246" y="269"/>
                </a:cxn>
              </a:cxnLst>
              <a:rect l="0" t="0" r="r" b="b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  <a:lnTo>
                    <a:pt x="246" y="26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Freeform 1211"/>
            <p:cNvSpPr>
              <a:spLocks/>
            </p:cNvSpPr>
            <p:nvPr/>
          </p:nvSpPr>
          <p:spPr bwMode="auto">
            <a:xfrm>
              <a:off x="3305" y="1300"/>
              <a:ext cx="250" cy="270"/>
            </a:xfrm>
            <a:custGeom>
              <a:avLst/>
              <a:gdLst/>
              <a:ahLst/>
              <a:cxnLst>
                <a:cxn ang="0">
                  <a:pos x="246" y="269"/>
                </a:cxn>
                <a:cxn ang="0">
                  <a:pos x="248" y="252"/>
                </a:cxn>
                <a:cxn ang="0">
                  <a:pos x="251" y="233"/>
                </a:cxn>
                <a:cxn ang="0">
                  <a:pos x="248" y="210"/>
                </a:cxn>
                <a:cxn ang="0">
                  <a:pos x="246" y="187"/>
                </a:cxn>
                <a:cxn ang="0">
                  <a:pos x="244" y="163"/>
                </a:cxn>
                <a:cxn ang="0">
                  <a:pos x="237" y="140"/>
                </a:cxn>
                <a:cxn ang="0">
                  <a:pos x="231" y="115"/>
                </a:cxn>
                <a:cxn ang="0">
                  <a:pos x="221" y="94"/>
                </a:cxn>
                <a:cxn ang="0">
                  <a:pos x="210" y="73"/>
                </a:cxn>
                <a:cxn ang="0">
                  <a:pos x="198" y="52"/>
                </a:cxn>
                <a:cxn ang="0">
                  <a:pos x="198" y="52"/>
                </a:cxn>
                <a:cxn ang="0">
                  <a:pos x="182" y="38"/>
                </a:cxn>
                <a:cxn ang="0">
                  <a:pos x="166" y="25"/>
                </a:cxn>
                <a:cxn ang="0">
                  <a:pos x="150" y="15"/>
                </a:cxn>
                <a:cxn ang="0">
                  <a:pos x="136" y="8"/>
                </a:cxn>
                <a:cxn ang="0">
                  <a:pos x="119" y="4"/>
                </a:cxn>
                <a:cxn ang="0">
                  <a:pos x="102" y="0"/>
                </a:cxn>
                <a:cxn ang="0">
                  <a:pos x="85" y="0"/>
                </a:cxn>
                <a:cxn ang="0">
                  <a:pos x="71" y="2"/>
                </a:cxn>
                <a:cxn ang="0">
                  <a:pos x="56" y="4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39" y="10"/>
                </a:cxn>
                <a:cxn ang="0">
                  <a:pos x="35" y="13"/>
                </a:cxn>
                <a:cxn ang="0">
                  <a:pos x="30" y="18"/>
                </a:cxn>
                <a:cxn ang="0">
                  <a:pos x="25" y="27"/>
                </a:cxn>
                <a:cxn ang="0">
                  <a:pos x="18" y="36"/>
                </a:cxn>
                <a:cxn ang="0">
                  <a:pos x="12" y="46"/>
                </a:cxn>
                <a:cxn ang="0">
                  <a:pos x="5" y="57"/>
                </a:cxn>
                <a:cxn ang="0">
                  <a:pos x="1" y="69"/>
                </a:cxn>
                <a:cxn ang="0">
                  <a:pos x="0" y="82"/>
                </a:cxn>
                <a:cxn ang="0">
                  <a:pos x="0" y="94"/>
                </a:cxn>
              </a:cxnLst>
              <a:rect l="0" t="0" r="r" b="b"/>
              <a:pathLst>
                <a:path w="252" h="270">
                  <a:moveTo>
                    <a:pt x="246" y="269"/>
                  </a:moveTo>
                  <a:lnTo>
                    <a:pt x="248" y="252"/>
                  </a:lnTo>
                  <a:lnTo>
                    <a:pt x="251" y="233"/>
                  </a:lnTo>
                  <a:lnTo>
                    <a:pt x="248" y="210"/>
                  </a:lnTo>
                  <a:lnTo>
                    <a:pt x="246" y="187"/>
                  </a:lnTo>
                  <a:lnTo>
                    <a:pt x="244" y="163"/>
                  </a:lnTo>
                  <a:lnTo>
                    <a:pt x="237" y="140"/>
                  </a:lnTo>
                  <a:lnTo>
                    <a:pt x="231" y="115"/>
                  </a:lnTo>
                  <a:lnTo>
                    <a:pt x="221" y="94"/>
                  </a:lnTo>
                  <a:lnTo>
                    <a:pt x="210" y="73"/>
                  </a:lnTo>
                  <a:lnTo>
                    <a:pt x="198" y="52"/>
                  </a:lnTo>
                  <a:lnTo>
                    <a:pt x="198" y="52"/>
                  </a:lnTo>
                  <a:lnTo>
                    <a:pt x="182" y="38"/>
                  </a:lnTo>
                  <a:lnTo>
                    <a:pt x="166" y="25"/>
                  </a:lnTo>
                  <a:lnTo>
                    <a:pt x="150" y="15"/>
                  </a:lnTo>
                  <a:lnTo>
                    <a:pt x="136" y="8"/>
                  </a:lnTo>
                  <a:lnTo>
                    <a:pt x="119" y="4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71" y="2"/>
                  </a:lnTo>
                  <a:lnTo>
                    <a:pt x="56" y="4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39" y="10"/>
                  </a:lnTo>
                  <a:lnTo>
                    <a:pt x="35" y="13"/>
                  </a:lnTo>
                  <a:lnTo>
                    <a:pt x="30" y="18"/>
                  </a:lnTo>
                  <a:lnTo>
                    <a:pt x="25" y="27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5" y="57"/>
                  </a:lnTo>
                  <a:lnTo>
                    <a:pt x="1" y="69"/>
                  </a:lnTo>
                  <a:lnTo>
                    <a:pt x="0" y="82"/>
                  </a:lnTo>
                  <a:lnTo>
                    <a:pt x="0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Freeform 1212"/>
            <p:cNvSpPr>
              <a:spLocks/>
            </p:cNvSpPr>
            <p:nvPr/>
          </p:nvSpPr>
          <p:spPr bwMode="auto">
            <a:xfrm>
              <a:off x="3290" y="1263"/>
              <a:ext cx="196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5"/>
                </a:cxn>
                <a:cxn ang="0">
                  <a:pos x="189" y="169"/>
                </a:cxn>
                <a:cxn ang="0">
                  <a:pos x="183" y="143"/>
                </a:cxn>
                <a:cxn ang="0">
                  <a:pos x="173" y="116"/>
                </a:cxn>
                <a:cxn ang="0">
                  <a:pos x="160" y="86"/>
                </a:cxn>
                <a:cxn ang="0">
                  <a:pos x="141" y="61"/>
                </a:cxn>
                <a:cxn ang="0">
                  <a:pos x="120" y="38"/>
                </a:cxn>
                <a:cxn ang="0">
                  <a:pos x="90" y="19"/>
                </a:cxn>
                <a:cxn ang="0">
                  <a:pos x="59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8" y="29"/>
                </a:cxn>
                <a:cxn ang="0">
                  <a:pos x="4" y="42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0" y="80"/>
                </a:cxn>
                <a:cxn ang="0">
                  <a:pos x="0" y="93"/>
                </a:cxn>
                <a:cxn ang="0">
                  <a:pos x="194" y="217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  <a:lnTo>
                    <a:pt x="194" y="21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Freeform 1213"/>
            <p:cNvSpPr>
              <a:spLocks/>
            </p:cNvSpPr>
            <p:nvPr/>
          </p:nvSpPr>
          <p:spPr bwMode="auto">
            <a:xfrm>
              <a:off x="3290" y="1263"/>
              <a:ext cx="196" cy="218"/>
            </a:xfrm>
            <a:custGeom>
              <a:avLst/>
              <a:gdLst/>
              <a:ahLst/>
              <a:cxnLst>
                <a:cxn ang="0">
                  <a:pos x="194" y="217"/>
                </a:cxn>
                <a:cxn ang="0">
                  <a:pos x="194" y="195"/>
                </a:cxn>
                <a:cxn ang="0">
                  <a:pos x="189" y="169"/>
                </a:cxn>
                <a:cxn ang="0">
                  <a:pos x="183" y="143"/>
                </a:cxn>
                <a:cxn ang="0">
                  <a:pos x="173" y="116"/>
                </a:cxn>
                <a:cxn ang="0">
                  <a:pos x="160" y="86"/>
                </a:cxn>
                <a:cxn ang="0">
                  <a:pos x="141" y="61"/>
                </a:cxn>
                <a:cxn ang="0">
                  <a:pos x="120" y="38"/>
                </a:cxn>
                <a:cxn ang="0">
                  <a:pos x="90" y="19"/>
                </a:cxn>
                <a:cxn ang="0">
                  <a:pos x="59" y="6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6"/>
                </a:cxn>
                <a:cxn ang="0">
                  <a:pos x="15" y="13"/>
                </a:cxn>
                <a:cxn ang="0">
                  <a:pos x="10" y="21"/>
                </a:cxn>
                <a:cxn ang="0">
                  <a:pos x="8" y="29"/>
                </a:cxn>
                <a:cxn ang="0">
                  <a:pos x="4" y="42"/>
                </a:cxn>
                <a:cxn ang="0">
                  <a:pos x="2" y="52"/>
                </a:cxn>
                <a:cxn ang="0">
                  <a:pos x="0" y="67"/>
                </a:cxn>
                <a:cxn ang="0">
                  <a:pos x="0" y="80"/>
                </a:cxn>
                <a:cxn ang="0">
                  <a:pos x="0" y="93"/>
                </a:cxn>
              </a:cxnLst>
              <a:rect l="0" t="0" r="r" b="b"/>
              <a:pathLst>
                <a:path w="195" h="218">
                  <a:moveTo>
                    <a:pt x="194" y="217"/>
                  </a:moveTo>
                  <a:lnTo>
                    <a:pt x="194" y="195"/>
                  </a:lnTo>
                  <a:lnTo>
                    <a:pt x="189" y="169"/>
                  </a:lnTo>
                  <a:lnTo>
                    <a:pt x="183" y="143"/>
                  </a:lnTo>
                  <a:lnTo>
                    <a:pt x="173" y="116"/>
                  </a:lnTo>
                  <a:lnTo>
                    <a:pt x="160" y="86"/>
                  </a:lnTo>
                  <a:lnTo>
                    <a:pt x="141" y="61"/>
                  </a:lnTo>
                  <a:lnTo>
                    <a:pt x="120" y="38"/>
                  </a:lnTo>
                  <a:lnTo>
                    <a:pt x="90" y="19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13"/>
                  </a:lnTo>
                  <a:lnTo>
                    <a:pt x="10" y="21"/>
                  </a:lnTo>
                  <a:lnTo>
                    <a:pt x="8" y="29"/>
                  </a:lnTo>
                  <a:lnTo>
                    <a:pt x="4" y="42"/>
                  </a:lnTo>
                  <a:lnTo>
                    <a:pt x="2" y="52"/>
                  </a:lnTo>
                  <a:lnTo>
                    <a:pt x="0" y="67"/>
                  </a:lnTo>
                  <a:lnTo>
                    <a:pt x="0" y="80"/>
                  </a:lnTo>
                  <a:lnTo>
                    <a:pt x="0" y="9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Freeform 1214"/>
            <p:cNvSpPr>
              <a:spLocks/>
            </p:cNvSpPr>
            <p:nvPr/>
          </p:nvSpPr>
          <p:spPr bwMode="auto">
            <a:xfrm>
              <a:off x="3183" y="1175"/>
              <a:ext cx="193" cy="225"/>
            </a:xfrm>
            <a:custGeom>
              <a:avLst/>
              <a:gdLst/>
              <a:ahLst/>
              <a:cxnLst>
                <a:cxn ang="0">
                  <a:pos x="194" y="223"/>
                </a:cxn>
                <a:cxn ang="0">
                  <a:pos x="189" y="204"/>
                </a:cxn>
                <a:cxn ang="0">
                  <a:pos x="184" y="181"/>
                </a:cxn>
                <a:cxn ang="0">
                  <a:pos x="173" y="158"/>
                </a:cxn>
                <a:cxn ang="0">
                  <a:pos x="160" y="130"/>
                </a:cxn>
                <a:cxn ang="0">
                  <a:pos x="145" y="105"/>
                </a:cxn>
                <a:cxn ang="0">
                  <a:pos x="126" y="80"/>
                </a:cxn>
                <a:cxn ang="0">
                  <a:pos x="103" y="57"/>
                </a:cxn>
                <a:cxn ang="0">
                  <a:pos x="78" y="34"/>
                </a:cxn>
                <a:cxn ang="0">
                  <a:pos x="46" y="1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6"/>
                </a:cxn>
                <a:cxn ang="0">
                  <a:pos x="6" y="14"/>
                </a:cxn>
                <a:cxn ang="0">
                  <a:pos x="4" y="27"/>
                </a:cxn>
                <a:cxn ang="0">
                  <a:pos x="2" y="41"/>
                </a:cxn>
                <a:cxn ang="0">
                  <a:pos x="0" y="57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9"/>
                </a:cxn>
                <a:cxn ang="0">
                  <a:pos x="8" y="126"/>
                </a:cxn>
                <a:cxn ang="0">
                  <a:pos x="194" y="223"/>
                </a:cxn>
              </a:cxnLst>
              <a:rect l="0" t="0" r="r" b="b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  <a:lnTo>
                    <a:pt x="194" y="22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Freeform 1215"/>
            <p:cNvSpPr>
              <a:spLocks/>
            </p:cNvSpPr>
            <p:nvPr/>
          </p:nvSpPr>
          <p:spPr bwMode="auto">
            <a:xfrm>
              <a:off x="3183" y="1175"/>
              <a:ext cx="193" cy="225"/>
            </a:xfrm>
            <a:custGeom>
              <a:avLst/>
              <a:gdLst/>
              <a:ahLst/>
              <a:cxnLst>
                <a:cxn ang="0">
                  <a:pos x="194" y="223"/>
                </a:cxn>
                <a:cxn ang="0">
                  <a:pos x="189" y="204"/>
                </a:cxn>
                <a:cxn ang="0">
                  <a:pos x="184" y="181"/>
                </a:cxn>
                <a:cxn ang="0">
                  <a:pos x="173" y="158"/>
                </a:cxn>
                <a:cxn ang="0">
                  <a:pos x="160" y="130"/>
                </a:cxn>
                <a:cxn ang="0">
                  <a:pos x="145" y="105"/>
                </a:cxn>
                <a:cxn ang="0">
                  <a:pos x="126" y="80"/>
                </a:cxn>
                <a:cxn ang="0">
                  <a:pos x="103" y="57"/>
                </a:cxn>
                <a:cxn ang="0">
                  <a:pos x="78" y="34"/>
                </a:cxn>
                <a:cxn ang="0">
                  <a:pos x="46" y="1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6"/>
                </a:cxn>
                <a:cxn ang="0">
                  <a:pos x="6" y="14"/>
                </a:cxn>
                <a:cxn ang="0">
                  <a:pos x="4" y="27"/>
                </a:cxn>
                <a:cxn ang="0">
                  <a:pos x="2" y="41"/>
                </a:cxn>
                <a:cxn ang="0">
                  <a:pos x="0" y="57"/>
                </a:cxn>
                <a:cxn ang="0">
                  <a:pos x="0" y="73"/>
                </a:cxn>
                <a:cxn ang="0">
                  <a:pos x="0" y="90"/>
                </a:cxn>
                <a:cxn ang="0">
                  <a:pos x="4" y="109"/>
                </a:cxn>
                <a:cxn ang="0">
                  <a:pos x="8" y="126"/>
                </a:cxn>
              </a:cxnLst>
              <a:rect l="0" t="0" r="r" b="b"/>
              <a:pathLst>
                <a:path w="195" h="224">
                  <a:moveTo>
                    <a:pt x="194" y="223"/>
                  </a:moveTo>
                  <a:lnTo>
                    <a:pt x="189" y="204"/>
                  </a:lnTo>
                  <a:lnTo>
                    <a:pt x="184" y="181"/>
                  </a:lnTo>
                  <a:lnTo>
                    <a:pt x="173" y="158"/>
                  </a:lnTo>
                  <a:lnTo>
                    <a:pt x="160" y="130"/>
                  </a:lnTo>
                  <a:lnTo>
                    <a:pt x="145" y="105"/>
                  </a:lnTo>
                  <a:lnTo>
                    <a:pt x="126" y="80"/>
                  </a:lnTo>
                  <a:lnTo>
                    <a:pt x="103" y="57"/>
                  </a:lnTo>
                  <a:lnTo>
                    <a:pt x="78" y="34"/>
                  </a:lnTo>
                  <a:lnTo>
                    <a:pt x="46" y="1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6"/>
                  </a:lnTo>
                  <a:lnTo>
                    <a:pt x="6" y="14"/>
                  </a:lnTo>
                  <a:lnTo>
                    <a:pt x="4" y="27"/>
                  </a:lnTo>
                  <a:lnTo>
                    <a:pt x="2" y="41"/>
                  </a:lnTo>
                  <a:lnTo>
                    <a:pt x="0" y="57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4" y="109"/>
                  </a:lnTo>
                  <a:lnTo>
                    <a:pt x="8" y="12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Freeform 1216"/>
            <p:cNvSpPr>
              <a:spLocks/>
            </p:cNvSpPr>
            <p:nvPr/>
          </p:nvSpPr>
          <p:spPr bwMode="auto">
            <a:xfrm>
              <a:off x="3041" y="1194"/>
              <a:ext cx="230" cy="162"/>
            </a:xfrm>
            <a:custGeom>
              <a:avLst/>
              <a:gdLst/>
              <a:ahLst/>
              <a:cxnLst>
                <a:cxn ang="0">
                  <a:pos x="232" y="162"/>
                </a:cxn>
                <a:cxn ang="0">
                  <a:pos x="225" y="146"/>
                </a:cxn>
                <a:cxn ang="0">
                  <a:pos x="221" y="129"/>
                </a:cxn>
                <a:cxn ang="0">
                  <a:pos x="213" y="116"/>
                </a:cxn>
                <a:cxn ang="0">
                  <a:pos x="206" y="102"/>
                </a:cxn>
                <a:cxn ang="0">
                  <a:pos x="200" y="90"/>
                </a:cxn>
                <a:cxn ang="0">
                  <a:pos x="192" y="78"/>
                </a:cxn>
                <a:cxn ang="0">
                  <a:pos x="181" y="67"/>
                </a:cxn>
                <a:cxn ang="0">
                  <a:pos x="170" y="59"/>
                </a:cxn>
                <a:cxn ang="0">
                  <a:pos x="160" y="51"/>
                </a:cxn>
                <a:cxn ang="0">
                  <a:pos x="147" y="42"/>
                </a:cxn>
                <a:cxn ang="0">
                  <a:pos x="147" y="42"/>
                </a:cxn>
                <a:cxn ang="0">
                  <a:pos x="133" y="34"/>
                </a:cxn>
                <a:cxn ang="0">
                  <a:pos x="118" y="27"/>
                </a:cxn>
                <a:cxn ang="0">
                  <a:pos x="105" y="21"/>
                </a:cxn>
                <a:cxn ang="0">
                  <a:pos x="91" y="15"/>
                </a:cxn>
                <a:cxn ang="0">
                  <a:pos x="75" y="11"/>
                </a:cxn>
                <a:cxn ang="0">
                  <a:pos x="61" y="6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1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8" y="87"/>
                </a:cxn>
                <a:cxn ang="0">
                  <a:pos x="232" y="162"/>
                </a:cxn>
              </a:cxnLst>
              <a:rect l="0" t="0" r="r" b="b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  <a:lnTo>
                    <a:pt x="232" y="1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Freeform 1217"/>
            <p:cNvSpPr>
              <a:spLocks/>
            </p:cNvSpPr>
            <p:nvPr/>
          </p:nvSpPr>
          <p:spPr bwMode="auto">
            <a:xfrm>
              <a:off x="3041" y="1194"/>
              <a:ext cx="230" cy="162"/>
            </a:xfrm>
            <a:custGeom>
              <a:avLst/>
              <a:gdLst/>
              <a:ahLst/>
              <a:cxnLst>
                <a:cxn ang="0">
                  <a:pos x="232" y="162"/>
                </a:cxn>
                <a:cxn ang="0">
                  <a:pos x="225" y="146"/>
                </a:cxn>
                <a:cxn ang="0">
                  <a:pos x="221" y="129"/>
                </a:cxn>
                <a:cxn ang="0">
                  <a:pos x="213" y="116"/>
                </a:cxn>
                <a:cxn ang="0">
                  <a:pos x="206" y="102"/>
                </a:cxn>
                <a:cxn ang="0">
                  <a:pos x="200" y="90"/>
                </a:cxn>
                <a:cxn ang="0">
                  <a:pos x="192" y="78"/>
                </a:cxn>
                <a:cxn ang="0">
                  <a:pos x="181" y="67"/>
                </a:cxn>
                <a:cxn ang="0">
                  <a:pos x="170" y="59"/>
                </a:cxn>
                <a:cxn ang="0">
                  <a:pos x="160" y="51"/>
                </a:cxn>
                <a:cxn ang="0">
                  <a:pos x="147" y="42"/>
                </a:cxn>
                <a:cxn ang="0">
                  <a:pos x="147" y="42"/>
                </a:cxn>
                <a:cxn ang="0">
                  <a:pos x="133" y="34"/>
                </a:cxn>
                <a:cxn ang="0">
                  <a:pos x="118" y="27"/>
                </a:cxn>
                <a:cxn ang="0">
                  <a:pos x="105" y="21"/>
                </a:cxn>
                <a:cxn ang="0">
                  <a:pos x="91" y="15"/>
                </a:cxn>
                <a:cxn ang="0">
                  <a:pos x="75" y="11"/>
                </a:cxn>
                <a:cxn ang="0">
                  <a:pos x="61" y="6"/>
                </a:cxn>
                <a:cxn ang="0">
                  <a:pos x="46" y="4"/>
                </a:cxn>
                <a:cxn ang="0">
                  <a:pos x="34" y="2"/>
                </a:cxn>
                <a:cxn ang="0">
                  <a:pos x="1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6"/>
                </a:cxn>
                <a:cxn ang="0">
                  <a:pos x="2" y="13"/>
                </a:cxn>
                <a:cxn ang="0">
                  <a:pos x="0" y="21"/>
                </a:cxn>
                <a:cxn ang="0">
                  <a:pos x="0" y="32"/>
                </a:cxn>
                <a:cxn ang="0">
                  <a:pos x="0" y="42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8" y="87"/>
                </a:cxn>
              </a:cxnLst>
              <a:rect l="0" t="0" r="r" b="b"/>
              <a:pathLst>
                <a:path w="233" h="163">
                  <a:moveTo>
                    <a:pt x="232" y="162"/>
                  </a:moveTo>
                  <a:lnTo>
                    <a:pt x="225" y="146"/>
                  </a:lnTo>
                  <a:lnTo>
                    <a:pt x="221" y="129"/>
                  </a:lnTo>
                  <a:lnTo>
                    <a:pt x="213" y="116"/>
                  </a:lnTo>
                  <a:lnTo>
                    <a:pt x="206" y="102"/>
                  </a:lnTo>
                  <a:lnTo>
                    <a:pt x="200" y="90"/>
                  </a:lnTo>
                  <a:lnTo>
                    <a:pt x="192" y="78"/>
                  </a:lnTo>
                  <a:lnTo>
                    <a:pt x="181" y="67"/>
                  </a:lnTo>
                  <a:lnTo>
                    <a:pt x="170" y="59"/>
                  </a:lnTo>
                  <a:lnTo>
                    <a:pt x="160" y="51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33" y="34"/>
                  </a:lnTo>
                  <a:lnTo>
                    <a:pt x="118" y="27"/>
                  </a:lnTo>
                  <a:lnTo>
                    <a:pt x="105" y="21"/>
                  </a:lnTo>
                  <a:lnTo>
                    <a:pt x="91" y="15"/>
                  </a:lnTo>
                  <a:lnTo>
                    <a:pt x="75" y="11"/>
                  </a:lnTo>
                  <a:lnTo>
                    <a:pt x="61" y="6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1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6"/>
                  </a:lnTo>
                  <a:lnTo>
                    <a:pt x="8" y="8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Freeform 1218"/>
            <p:cNvSpPr>
              <a:spLocks/>
            </p:cNvSpPr>
            <p:nvPr/>
          </p:nvSpPr>
          <p:spPr bwMode="auto">
            <a:xfrm>
              <a:off x="1897" y="2179"/>
              <a:ext cx="120" cy="232"/>
            </a:xfrm>
            <a:custGeom>
              <a:avLst/>
              <a:gdLst/>
              <a:ahLst/>
              <a:cxnLst>
                <a:cxn ang="0">
                  <a:pos x="120" y="233"/>
                </a:cxn>
                <a:cxn ang="0">
                  <a:pos x="103" y="218"/>
                </a:cxn>
                <a:cxn ang="0">
                  <a:pos x="85" y="204"/>
                </a:cxn>
                <a:cxn ang="0">
                  <a:pos x="67" y="189"/>
                </a:cxn>
                <a:cxn ang="0">
                  <a:pos x="50" y="172"/>
                </a:cxn>
                <a:cxn ang="0">
                  <a:pos x="33" y="153"/>
                </a:cxn>
                <a:cxn ang="0">
                  <a:pos x="20" y="131"/>
                </a:cxn>
                <a:cxn ang="0">
                  <a:pos x="9" y="106"/>
                </a:cxn>
                <a:cxn ang="0">
                  <a:pos x="2" y="80"/>
                </a:cxn>
                <a:cxn ang="0">
                  <a:pos x="0" y="4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9"/>
                </a:cxn>
                <a:cxn ang="0">
                  <a:pos x="16" y="6"/>
                </a:cxn>
                <a:cxn ang="0">
                  <a:pos x="27" y="4"/>
                </a:cxn>
                <a:cxn ang="0">
                  <a:pos x="41" y="2"/>
                </a:cxn>
                <a:cxn ang="0">
                  <a:pos x="53" y="0"/>
                </a:cxn>
                <a:cxn ang="0">
                  <a:pos x="71" y="0"/>
                </a:cxn>
                <a:cxn ang="0">
                  <a:pos x="85" y="4"/>
                </a:cxn>
                <a:cxn ang="0">
                  <a:pos x="101" y="9"/>
                </a:cxn>
                <a:cxn ang="0">
                  <a:pos x="115" y="20"/>
                </a:cxn>
                <a:cxn ang="0">
                  <a:pos x="120" y="233"/>
                </a:cxn>
              </a:cxnLst>
              <a:rect l="0" t="0" r="r" b="b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  <a:lnTo>
                    <a:pt x="120" y="2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Freeform 1219"/>
            <p:cNvSpPr>
              <a:spLocks/>
            </p:cNvSpPr>
            <p:nvPr/>
          </p:nvSpPr>
          <p:spPr bwMode="auto">
            <a:xfrm>
              <a:off x="1897" y="2179"/>
              <a:ext cx="120" cy="232"/>
            </a:xfrm>
            <a:custGeom>
              <a:avLst/>
              <a:gdLst/>
              <a:ahLst/>
              <a:cxnLst>
                <a:cxn ang="0">
                  <a:pos x="120" y="233"/>
                </a:cxn>
                <a:cxn ang="0">
                  <a:pos x="103" y="218"/>
                </a:cxn>
                <a:cxn ang="0">
                  <a:pos x="85" y="204"/>
                </a:cxn>
                <a:cxn ang="0">
                  <a:pos x="67" y="189"/>
                </a:cxn>
                <a:cxn ang="0">
                  <a:pos x="50" y="172"/>
                </a:cxn>
                <a:cxn ang="0">
                  <a:pos x="33" y="153"/>
                </a:cxn>
                <a:cxn ang="0">
                  <a:pos x="20" y="131"/>
                </a:cxn>
                <a:cxn ang="0">
                  <a:pos x="9" y="106"/>
                </a:cxn>
                <a:cxn ang="0">
                  <a:pos x="2" y="80"/>
                </a:cxn>
                <a:cxn ang="0">
                  <a:pos x="0" y="4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7" y="9"/>
                </a:cxn>
                <a:cxn ang="0">
                  <a:pos x="16" y="6"/>
                </a:cxn>
                <a:cxn ang="0">
                  <a:pos x="27" y="4"/>
                </a:cxn>
                <a:cxn ang="0">
                  <a:pos x="41" y="2"/>
                </a:cxn>
                <a:cxn ang="0">
                  <a:pos x="53" y="0"/>
                </a:cxn>
                <a:cxn ang="0">
                  <a:pos x="71" y="0"/>
                </a:cxn>
                <a:cxn ang="0">
                  <a:pos x="85" y="4"/>
                </a:cxn>
                <a:cxn ang="0">
                  <a:pos x="101" y="9"/>
                </a:cxn>
                <a:cxn ang="0">
                  <a:pos x="115" y="20"/>
                </a:cxn>
              </a:cxnLst>
              <a:rect l="0" t="0" r="r" b="b"/>
              <a:pathLst>
                <a:path w="121" h="234">
                  <a:moveTo>
                    <a:pt x="120" y="233"/>
                  </a:moveTo>
                  <a:lnTo>
                    <a:pt x="103" y="218"/>
                  </a:lnTo>
                  <a:lnTo>
                    <a:pt x="85" y="204"/>
                  </a:lnTo>
                  <a:lnTo>
                    <a:pt x="67" y="189"/>
                  </a:lnTo>
                  <a:lnTo>
                    <a:pt x="50" y="172"/>
                  </a:lnTo>
                  <a:lnTo>
                    <a:pt x="33" y="153"/>
                  </a:lnTo>
                  <a:lnTo>
                    <a:pt x="20" y="131"/>
                  </a:lnTo>
                  <a:lnTo>
                    <a:pt x="9" y="106"/>
                  </a:lnTo>
                  <a:lnTo>
                    <a:pt x="2" y="80"/>
                  </a:lnTo>
                  <a:lnTo>
                    <a:pt x="0" y="4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9"/>
                  </a:lnTo>
                  <a:lnTo>
                    <a:pt x="16" y="6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1" y="0"/>
                  </a:lnTo>
                  <a:lnTo>
                    <a:pt x="85" y="4"/>
                  </a:lnTo>
                  <a:lnTo>
                    <a:pt x="101" y="9"/>
                  </a:lnTo>
                  <a:lnTo>
                    <a:pt x="115" y="2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Freeform 1220"/>
            <p:cNvSpPr>
              <a:spLocks/>
            </p:cNvSpPr>
            <p:nvPr/>
          </p:nvSpPr>
          <p:spPr bwMode="auto">
            <a:xfrm>
              <a:off x="1918" y="1811"/>
              <a:ext cx="109" cy="362"/>
            </a:xfrm>
            <a:custGeom>
              <a:avLst/>
              <a:gdLst/>
              <a:ahLst/>
              <a:cxnLst>
                <a:cxn ang="0">
                  <a:pos x="80" y="362"/>
                </a:cxn>
                <a:cxn ang="0">
                  <a:pos x="71" y="352"/>
                </a:cxn>
                <a:cxn ang="0">
                  <a:pos x="61" y="341"/>
                </a:cxn>
                <a:cxn ang="0">
                  <a:pos x="50" y="332"/>
                </a:cxn>
                <a:cxn ang="0">
                  <a:pos x="40" y="322"/>
                </a:cxn>
                <a:cxn ang="0">
                  <a:pos x="29" y="309"/>
                </a:cxn>
                <a:cxn ang="0">
                  <a:pos x="20" y="294"/>
                </a:cxn>
                <a:cxn ang="0">
                  <a:pos x="13" y="276"/>
                </a:cxn>
                <a:cxn ang="0">
                  <a:pos x="6" y="253"/>
                </a:cxn>
                <a:cxn ang="0">
                  <a:pos x="2" y="225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59"/>
                </a:cxn>
                <a:cxn ang="0">
                  <a:pos x="2" y="130"/>
                </a:cxn>
                <a:cxn ang="0">
                  <a:pos x="8" y="107"/>
                </a:cxn>
                <a:cxn ang="0">
                  <a:pos x="16" y="86"/>
                </a:cxn>
                <a:cxn ang="0">
                  <a:pos x="25" y="67"/>
                </a:cxn>
                <a:cxn ang="0">
                  <a:pos x="34" y="50"/>
                </a:cxn>
                <a:cxn ang="0">
                  <a:pos x="44" y="37"/>
                </a:cxn>
                <a:cxn ang="0">
                  <a:pos x="52" y="23"/>
                </a:cxn>
                <a:cxn ang="0">
                  <a:pos x="63" y="13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6" y="13"/>
                </a:cxn>
                <a:cxn ang="0">
                  <a:pos x="80" y="20"/>
                </a:cxn>
                <a:cxn ang="0">
                  <a:pos x="84" y="34"/>
                </a:cxn>
                <a:cxn ang="0">
                  <a:pos x="89" y="46"/>
                </a:cxn>
                <a:cxn ang="0">
                  <a:pos x="92" y="59"/>
                </a:cxn>
                <a:cxn ang="0">
                  <a:pos x="99" y="75"/>
                </a:cxn>
                <a:cxn ang="0">
                  <a:pos x="103" y="92"/>
                </a:cxn>
                <a:cxn ang="0">
                  <a:pos x="108" y="107"/>
                </a:cxn>
                <a:cxn ang="0">
                  <a:pos x="80" y="362"/>
                </a:cxn>
              </a:cxnLst>
              <a:rect l="0" t="0" r="r" b="b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  <a:lnTo>
                    <a:pt x="80" y="36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Freeform 1221"/>
            <p:cNvSpPr>
              <a:spLocks/>
            </p:cNvSpPr>
            <p:nvPr/>
          </p:nvSpPr>
          <p:spPr bwMode="auto">
            <a:xfrm>
              <a:off x="1918" y="1811"/>
              <a:ext cx="109" cy="362"/>
            </a:xfrm>
            <a:custGeom>
              <a:avLst/>
              <a:gdLst/>
              <a:ahLst/>
              <a:cxnLst>
                <a:cxn ang="0">
                  <a:pos x="80" y="362"/>
                </a:cxn>
                <a:cxn ang="0">
                  <a:pos x="71" y="352"/>
                </a:cxn>
                <a:cxn ang="0">
                  <a:pos x="61" y="341"/>
                </a:cxn>
                <a:cxn ang="0">
                  <a:pos x="50" y="332"/>
                </a:cxn>
                <a:cxn ang="0">
                  <a:pos x="40" y="322"/>
                </a:cxn>
                <a:cxn ang="0">
                  <a:pos x="29" y="309"/>
                </a:cxn>
                <a:cxn ang="0">
                  <a:pos x="20" y="294"/>
                </a:cxn>
                <a:cxn ang="0">
                  <a:pos x="13" y="276"/>
                </a:cxn>
                <a:cxn ang="0">
                  <a:pos x="6" y="253"/>
                </a:cxn>
                <a:cxn ang="0">
                  <a:pos x="2" y="225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59"/>
                </a:cxn>
                <a:cxn ang="0">
                  <a:pos x="2" y="130"/>
                </a:cxn>
                <a:cxn ang="0">
                  <a:pos x="8" y="107"/>
                </a:cxn>
                <a:cxn ang="0">
                  <a:pos x="16" y="86"/>
                </a:cxn>
                <a:cxn ang="0">
                  <a:pos x="25" y="67"/>
                </a:cxn>
                <a:cxn ang="0">
                  <a:pos x="34" y="50"/>
                </a:cxn>
                <a:cxn ang="0">
                  <a:pos x="44" y="37"/>
                </a:cxn>
                <a:cxn ang="0">
                  <a:pos x="52" y="23"/>
                </a:cxn>
                <a:cxn ang="0">
                  <a:pos x="63" y="13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2"/>
                </a:cxn>
                <a:cxn ang="0">
                  <a:pos x="71" y="6"/>
                </a:cxn>
                <a:cxn ang="0">
                  <a:pos x="76" y="13"/>
                </a:cxn>
                <a:cxn ang="0">
                  <a:pos x="80" y="20"/>
                </a:cxn>
                <a:cxn ang="0">
                  <a:pos x="84" y="34"/>
                </a:cxn>
                <a:cxn ang="0">
                  <a:pos x="89" y="46"/>
                </a:cxn>
                <a:cxn ang="0">
                  <a:pos x="92" y="59"/>
                </a:cxn>
                <a:cxn ang="0">
                  <a:pos x="99" y="75"/>
                </a:cxn>
                <a:cxn ang="0">
                  <a:pos x="103" y="92"/>
                </a:cxn>
                <a:cxn ang="0">
                  <a:pos x="108" y="107"/>
                </a:cxn>
              </a:cxnLst>
              <a:rect l="0" t="0" r="r" b="b"/>
              <a:pathLst>
                <a:path w="109" h="363">
                  <a:moveTo>
                    <a:pt x="80" y="362"/>
                  </a:moveTo>
                  <a:lnTo>
                    <a:pt x="71" y="352"/>
                  </a:lnTo>
                  <a:lnTo>
                    <a:pt x="61" y="341"/>
                  </a:lnTo>
                  <a:lnTo>
                    <a:pt x="50" y="332"/>
                  </a:lnTo>
                  <a:lnTo>
                    <a:pt x="40" y="322"/>
                  </a:lnTo>
                  <a:lnTo>
                    <a:pt x="29" y="309"/>
                  </a:lnTo>
                  <a:lnTo>
                    <a:pt x="20" y="294"/>
                  </a:lnTo>
                  <a:lnTo>
                    <a:pt x="13" y="276"/>
                  </a:lnTo>
                  <a:lnTo>
                    <a:pt x="6" y="253"/>
                  </a:lnTo>
                  <a:lnTo>
                    <a:pt x="2" y="225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59"/>
                  </a:lnTo>
                  <a:lnTo>
                    <a:pt x="2" y="130"/>
                  </a:lnTo>
                  <a:lnTo>
                    <a:pt x="8" y="107"/>
                  </a:lnTo>
                  <a:lnTo>
                    <a:pt x="16" y="86"/>
                  </a:lnTo>
                  <a:lnTo>
                    <a:pt x="25" y="67"/>
                  </a:lnTo>
                  <a:lnTo>
                    <a:pt x="34" y="50"/>
                  </a:lnTo>
                  <a:lnTo>
                    <a:pt x="44" y="37"/>
                  </a:lnTo>
                  <a:lnTo>
                    <a:pt x="52" y="23"/>
                  </a:lnTo>
                  <a:lnTo>
                    <a:pt x="63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71" y="6"/>
                  </a:lnTo>
                  <a:lnTo>
                    <a:pt x="76" y="13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9" y="46"/>
                  </a:lnTo>
                  <a:lnTo>
                    <a:pt x="92" y="59"/>
                  </a:lnTo>
                  <a:lnTo>
                    <a:pt x="99" y="75"/>
                  </a:lnTo>
                  <a:lnTo>
                    <a:pt x="103" y="92"/>
                  </a:lnTo>
                  <a:lnTo>
                    <a:pt x="108" y="10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Freeform 1222"/>
            <p:cNvSpPr>
              <a:spLocks/>
            </p:cNvSpPr>
            <p:nvPr/>
          </p:nvSpPr>
          <p:spPr bwMode="auto">
            <a:xfrm>
              <a:off x="1987" y="1645"/>
              <a:ext cx="111" cy="321"/>
            </a:xfrm>
            <a:custGeom>
              <a:avLst/>
              <a:gdLst/>
              <a:ahLst/>
              <a:cxnLst>
                <a:cxn ang="0">
                  <a:pos x="34" y="318"/>
                </a:cxn>
                <a:cxn ang="0">
                  <a:pos x="23" y="292"/>
                </a:cxn>
                <a:cxn ang="0">
                  <a:pos x="15" y="267"/>
                </a:cxn>
                <a:cxn ang="0">
                  <a:pos x="8" y="242"/>
                </a:cxn>
                <a:cxn ang="0">
                  <a:pos x="2" y="216"/>
                </a:cxn>
                <a:cxn ang="0">
                  <a:pos x="0" y="191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2" y="126"/>
                </a:cxn>
                <a:cxn ang="0">
                  <a:pos x="8" y="106"/>
                </a:cxn>
                <a:cxn ang="0">
                  <a:pos x="15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60"/>
                </a:cxn>
                <a:cxn ang="0">
                  <a:pos x="38" y="50"/>
                </a:cxn>
                <a:cxn ang="0">
                  <a:pos x="45" y="39"/>
                </a:cxn>
                <a:cxn ang="0">
                  <a:pos x="50" y="30"/>
                </a:cxn>
                <a:cxn ang="0">
                  <a:pos x="57" y="23"/>
                </a:cxn>
                <a:cxn ang="0">
                  <a:pos x="63" y="16"/>
                </a:cxn>
                <a:cxn ang="0">
                  <a:pos x="72" y="9"/>
                </a:cxn>
                <a:cxn ang="0">
                  <a:pos x="78" y="4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9" y="5"/>
                </a:cxn>
                <a:cxn ang="0">
                  <a:pos x="91" y="14"/>
                </a:cxn>
                <a:cxn ang="0">
                  <a:pos x="95" y="25"/>
                </a:cxn>
                <a:cxn ang="0">
                  <a:pos x="99" y="35"/>
                </a:cxn>
                <a:cxn ang="0">
                  <a:pos x="101" y="48"/>
                </a:cxn>
                <a:cxn ang="0">
                  <a:pos x="105" y="60"/>
                </a:cxn>
                <a:cxn ang="0">
                  <a:pos x="107" y="75"/>
                </a:cxn>
                <a:cxn ang="0">
                  <a:pos x="110" y="88"/>
                </a:cxn>
                <a:cxn ang="0">
                  <a:pos x="107" y="101"/>
                </a:cxn>
                <a:cxn ang="0">
                  <a:pos x="34" y="318"/>
                </a:cxn>
              </a:cxnLst>
              <a:rect l="0" t="0" r="r" b="b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  <a:lnTo>
                    <a:pt x="34" y="3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Freeform 1223"/>
            <p:cNvSpPr>
              <a:spLocks/>
            </p:cNvSpPr>
            <p:nvPr/>
          </p:nvSpPr>
          <p:spPr bwMode="auto">
            <a:xfrm>
              <a:off x="1987" y="1645"/>
              <a:ext cx="111" cy="321"/>
            </a:xfrm>
            <a:custGeom>
              <a:avLst/>
              <a:gdLst/>
              <a:ahLst/>
              <a:cxnLst>
                <a:cxn ang="0">
                  <a:pos x="34" y="318"/>
                </a:cxn>
                <a:cxn ang="0">
                  <a:pos x="23" y="292"/>
                </a:cxn>
                <a:cxn ang="0">
                  <a:pos x="15" y="267"/>
                </a:cxn>
                <a:cxn ang="0">
                  <a:pos x="8" y="242"/>
                </a:cxn>
                <a:cxn ang="0">
                  <a:pos x="2" y="216"/>
                </a:cxn>
                <a:cxn ang="0">
                  <a:pos x="0" y="191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2" y="126"/>
                </a:cxn>
                <a:cxn ang="0">
                  <a:pos x="8" y="106"/>
                </a:cxn>
                <a:cxn ang="0">
                  <a:pos x="15" y="88"/>
                </a:cxn>
                <a:cxn ang="0">
                  <a:pos x="15" y="88"/>
                </a:cxn>
                <a:cxn ang="0">
                  <a:pos x="23" y="75"/>
                </a:cxn>
                <a:cxn ang="0">
                  <a:pos x="29" y="60"/>
                </a:cxn>
                <a:cxn ang="0">
                  <a:pos x="38" y="50"/>
                </a:cxn>
                <a:cxn ang="0">
                  <a:pos x="45" y="39"/>
                </a:cxn>
                <a:cxn ang="0">
                  <a:pos x="50" y="30"/>
                </a:cxn>
                <a:cxn ang="0">
                  <a:pos x="57" y="23"/>
                </a:cxn>
                <a:cxn ang="0">
                  <a:pos x="63" y="16"/>
                </a:cxn>
                <a:cxn ang="0">
                  <a:pos x="72" y="9"/>
                </a:cxn>
                <a:cxn ang="0">
                  <a:pos x="78" y="4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6" y="2"/>
                </a:cxn>
                <a:cxn ang="0">
                  <a:pos x="89" y="5"/>
                </a:cxn>
                <a:cxn ang="0">
                  <a:pos x="91" y="14"/>
                </a:cxn>
                <a:cxn ang="0">
                  <a:pos x="95" y="25"/>
                </a:cxn>
                <a:cxn ang="0">
                  <a:pos x="99" y="35"/>
                </a:cxn>
                <a:cxn ang="0">
                  <a:pos x="101" y="48"/>
                </a:cxn>
                <a:cxn ang="0">
                  <a:pos x="105" y="60"/>
                </a:cxn>
                <a:cxn ang="0">
                  <a:pos x="107" y="75"/>
                </a:cxn>
                <a:cxn ang="0">
                  <a:pos x="110" y="88"/>
                </a:cxn>
                <a:cxn ang="0">
                  <a:pos x="107" y="101"/>
                </a:cxn>
              </a:cxnLst>
              <a:rect l="0" t="0" r="r" b="b"/>
              <a:pathLst>
                <a:path w="111" h="319">
                  <a:moveTo>
                    <a:pt x="34" y="318"/>
                  </a:moveTo>
                  <a:lnTo>
                    <a:pt x="23" y="292"/>
                  </a:lnTo>
                  <a:lnTo>
                    <a:pt x="15" y="267"/>
                  </a:lnTo>
                  <a:lnTo>
                    <a:pt x="8" y="242"/>
                  </a:lnTo>
                  <a:lnTo>
                    <a:pt x="2" y="216"/>
                  </a:lnTo>
                  <a:lnTo>
                    <a:pt x="0" y="191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2" y="126"/>
                  </a:lnTo>
                  <a:lnTo>
                    <a:pt x="8" y="10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23" y="75"/>
                  </a:lnTo>
                  <a:lnTo>
                    <a:pt x="29" y="60"/>
                  </a:lnTo>
                  <a:lnTo>
                    <a:pt x="38" y="50"/>
                  </a:lnTo>
                  <a:lnTo>
                    <a:pt x="45" y="39"/>
                  </a:lnTo>
                  <a:lnTo>
                    <a:pt x="50" y="30"/>
                  </a:lnTo>
                  <a:lnTo>
                    <a:pt x="57" y="23"/>
                  </a:lnTo>
                  <a:lnTo>
                    <a:pt x="63" y="16"/>
                  </a:lnTo>
                  <a:lnTo>
                    <a:pt x="72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9" y="5"/>
                  </a:lnTo>
                  <a:lnTo>
                    <a:pt x="91" y="14"/>
                  </a:lnTo>
                  <a:lnTo>
                    <a:pt x="95" y="25"/>
                  </a:lnTo>
                  <a:lnTo>
                    <a:pt x="99" y="35"/>
                  </a:lnTo>
                  <a:lnTo>
                    <a:pt x="101" y="48"/>
                  </a:lnTo>
                  <a:lnTo>
                    <a:pt x="105" y="60"/>
                  </a:lnTo>
                  <a:lnTo>
                    <a:pt x="107" y="75"/>
                  </a:lnTo>
                  <a:lnTo>
                    <a:pt x="110" y="88"/>
                  </a:lnTo>
                  <a:lnTo>
                    <a:pt x="107" y="101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Freeform 1224"/>
            <p:cNvSpPr>
              <a:spLocks/>
            </p:cNvSpPr>
            <p:nvPr/>
          </p:nvSpPr>
          <p:spPr bwMode="auto">
            <a:xfrm>
              <a:off x="2083" y="1485"/>
              <a:ext cx="131" cy="287"/>
            </a:xfrm>
            <a:custGeom>
              <a:avLst/>
              <a:gdLst/>
              <a:ahLst/>
              <a:cxnLst>
                <a:cxn ang="0">
                  <a:pos x="2" y="285"/>
                </a:cxn>
                <a:cxn ang="0">
                  <a:pos x="0" y="267"/>
                </a:cxn>
                <a:cxn ang="0">
                  <a:pos x="0" y="248"/>
                </a:cxn>
                <a:cxn ang="0">
                  <a:pos x="2" y="227"/>
                </a:cxn>
                <a:cxn ang="0">
                  <a:pos x="5" y="206"/>
                </a:cxn>
                <a:cxn ang="0">
                  <a:pos x="12" y="185"/>
                </a:cxn>
                <a:cxn ang="0">
                  <a:pos x="18" y="165"/>
                </a:cxn>
                <a:cxn ang="0">
                  <a:pos x="25" y="143"/>
                </a:cxn>
                <a:cxn ang="0">
                  <a:pos x="30" y="126"/>
                </a:cxn>
                <a:cxn ang="0">
                  <a:pos x="37" y="110"/>
                </a:cxn>
                <a:cxn ang="0">
                  <a:pos x="41" y="96"/>
                </a:cxn>
                <a:cxn ang="0">
                  <a:pos x="41" y="96"/>
                </a:cxn>
                <a:cxn ang="0">
                  <a:pos x="48" y="86"/>
                </a:cxn>
                <a:cxn ang="0">
                  <a:pos x="53" y="73"/>
                </a:cxn>
                <a:cxn ang="0">
                  <a:pos x="62" y="61"/>
                </a:cxn>
                <a:cxn ang="0">
                  <a:pos x="71" y="50"/>
                </a:cxn>
                <a:cxn ang="0">
                  <a:pos x="79" y="38"/>
                </a:cxn>
                <a:cxn ang="0">
                  <a:pos x="90" y="29"/>
                </a:cxn>
                <a:cxn ang="0">
                  <a:pos x="99" y="19"/>
                </a:cxn>
                <a:cxn ang="0">
                  <a:pos x="106" y="11"/>
                </a:cxn>
                <a:cxn ang="0">
                  <a:pos x="113" y="4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2"/>
                </a:cxn>
                <a:cxn ang="0">
                  <a:pos x="122" y="6"/>
                </a:cxn>
                <a:cxn ang="0">
                  <a:pos x="124" y="13"/>
                </a:cxn>
                <a:cxn ang="0">
                  <a:pos x="126" y="23"/>
                </a:cxn>
                <a:cxn ang="0">
                  <a:pos x="127" y="34"/>
                </a:cxn>
                <a:cxn ang="0">
                  <a:pos x="127" y="44"/>
                </a:cxn>
                <a:cxn ang="0">
                  <a:pos x="130" y="57"/>
                </a:cxn>
                <a:cxn ang="0">
                  <a:pos x="130" y="69"/>
                </a:cxn>
                <a:cxn ang="0">
                  <a:pos x="130" y="82"/>
                </a:cxn>
                <a:cxn ang="0">
                  <a:pos x="127" y="94"/>
                </a:cxn>
                <a:cxn ang="0">
                  <a:pos x="2" y="285"/>
                </a:cxn>
              </a:cxnLst>
              <a:rect l="0" t="0" r="r" b="b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  <a:lnTo>
                    <a:pt x="2" y="28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Freeform 1225"/>
            <p:cNvSpPr>
              <a:spLocks/>
            </p:cNvSpPr>
            <p:nvPr/>
          </p:nvSpPr>
          <p:spPr bwMode="auto">
            <a:xfrm>
              <a:off x="2083" y="1485"/>
              <a:ext cx="131" cy="287"/>
            </a:xfrm>
            <a:custGeom>
              <a:avLst/>
              <a:gdLst/>
              <a:ahLst/>
              <a:cxnLst>
                <a:cxn ang="0">
                  <a:pos x="2" y="285"/>
                </a:cxn>
                <a:cxn ang="0">
                  <a:pos x="0" y="267"/>
                </a:cxn>
                <a:cxn ang="0">
                  <a:pos x="0" y="248"/>
                </a:cxn>
                <a:cxn ang="0">
                  <a:pos x="2" y="227"/>
                </a:cxn>
                <a:cxn ang="0">
                  <a:pos x="5" y="206"/>
                </a:cxn>
                <a:cxn ang="0">
                  <a:pos x="12" y="185"/>
                </a:cxn>
                <a:cxn ang="0">
                  <a:pos x="18" y="165"/>
                </a:cxn>
                <a:cxn ang="0">
                  <a:pos x="25" y="143"/>
                </a:cxn>
                <a:cxn ang="0">
                  <a:pos x="30" y="126"/>
                </a:cxn>
                <a:cxn ang="0">
                  <a:pos x="37" y="110"/>
                </a:cxn>
                <a:cxn ang="0">
                  <a:pos x="41" y="96"/>
                </a:cxn>
                <a:cxn ang="0">
                  <a:pos x="41" y="96"/>
                </a:cxn>
                <a:cxn ang="0">
                  <a:pos x="48" y="86"/>
                </a:cxn>
                <a:cxn ang="0">
                  <a:pos x="53" y="73"/>
                </a:cxn>
                <a:cxn ang="0">
                  <a:pos x="62" y="61"/>
                </a:cxn>
                <a:cxn ang="0">
                  <a:pos x="71" y="50"/>
                </a:cxn>
                <a:cxn ang="0">
                  <a:pos x="79" y="38"/>
                </a:cxn>
                <a:cxn ang="0">
                  <a:pos x="90" y="29"/>
                </a:cxn>
                <a:cxn ang="0">
                  <a:pos x="99" y="19"/>
                </a:cxn>
                <a:cxn ang="0">
                  <a:pos x="106" y="11"/>
                </a:cxn>
                <a:cxn ang="0">
                  <a:pos x="113" y="4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2"/>
                </a:cxn>
                <a:cxn ang="0">
                  <a:pos x="122" y="6"/>
                </a:cxn>
                <a:cxn ang="0">
                  <a:pos x="124" y="13"/>
                </a:cxn>
                <a:cxn ang="0">
                  <a:pos x="126" y="23"/>
                </a:cxn>
                <a:cxn ang="0">
                  <a:pos x="127" y="34"/>
                </a:cxn>
                <a:cxn ang="0">
                  <a:pos x="127" y="44"/>
                </a:cxn>
                <a:cxn ang="0">
                  <a:pos x="130" y="57"/>
                </a:cxn>
                <a:cxn ang="0">
                  <a:pos x="130" y="69"/>
                </a:cxn>
                <a:cxn ang="0">
                  <a:pos x="130" y="82"/>
                </a:cxn>
                <a:cxn ang="0">
                  <a:pos x="127" y="94"/>
                </a:cxn>
              </a:cxnLst>
              <a:rect l="0" t="0" r="r" b="b"/>
              <a:pathLst>
                <a:path w="131" h="286">
                  <a:moveTo>
                    <a:pt x="2" y="285"/>
                  </a:moveTo>
                  <a:lnTo>
                    <a:pt x="0" y="267"/>
                  </a:lnTo>
                  <a:lnTo>
                    <a:pt x="0" y="248"/>
                  </a:lnTo>
                  <a:lnTo>
                    <a:pt x="2" y="227"/>
                  </a:lnTo>
                  <a:lnTo>
                    <a:pt x="5" y="206"/>
                  </a:lnTo>
                  <a:lnTo>
                    <a:pt x="12" y="185"/>
                  </a:lnTo>
                  <a:lnTo>
                    <a:pt x="18" y="165"/>
                  </a:lnTo>
                  <a:lnTo>
                    <a:pt x="25" y="143"/>
                  </a:lnTo>
                  <a:lnTo>
                    <a:pt x="30" y="126"/>
                  </a:lnTo>
                  <a:lnTo>
                    <a:pt x="37" y="110"/>
                  </a:lnTo>
                  <a:lnTo>
                    <a:pt x="41" y="96"/>
                  </a:lnTo>
                  <a:lnTo>
                    <a:pt x="41" y="96"/>
                  </a:lnTo>
                  <a:lnTo>
                    <a:pt x="48" y="86"/>
                  </a:lnTo>
                  <a:lnTo>
                    <a:pt x="53" y="73"/>
                  </a:lnTo>
                  <a:lnTo>
                    <a:pt x="62" y="61"/>
                  </a:lnTo>
                  <a:lnTo>
                    <a:pt x="71" y="50"/>
                  </a:lnTo>
                  <a:lnTo>
                    <a:pt x="79" y="38"/>
                  </a:lnTo>
                  <a:lnTo>
                    <a:pt x="90" y="29"/>
                  </a:lnTo>
                  <a:lnTo>
                    <a:pt x="99" y="19"/>
                  </a:lnTo>
                  <a:lnTo>
                    <a:pt x="106" y="11"/>
                  </a:lnTo>
                  <a:lnTo>
                    <a:pt x="113" y="4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6"/>
                  </a:lnTo>
                  <a:lnTo>
                    <a:pt x="124" y="13"/>
                  </a:lnTo>
                  <a:lnTo>
                    <a:pt x="126" y="23"/>
                  </a:lnTo>
                  <a:lnTo>
                    <a:pt x="127" y="34"/>
                  </a:lnTo>
                  <a:lnTo>
                    <a:pt x="127" y="44"/>
                  </a:lnTo>
                  <a:lnTo>
                    <a:pt x="130" y="57"/>
                  </a:lnTo>
                  <a:lnTo>
                    <a:pt x="130" y="69"/>
                  </a:lnTo>
                  <a:lnTo>
                    <a:pt x="130" y="82"/>
                  </a:lnTo>
                  <a:lnTo>
                    <a:pt x="127" y="9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Freeform 1226"/>
            <p:cNvSpPr>
              <a:spLocks/>
            </p:cNvSpPr>
            <p:nvPr/>
          </p:nvSpPr>
          <p:spPr bwMode="auto">
            <a:xfrm>
              <a:off x="2188" y="1385"/>
              <a:ext cx="134" cy="219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" y="202"/>
                </a:cxn>
                <a:cxn ang="0">
                  <a:pos x="4" y="186"/>
                </a:cxn>
                <a:cxn ang="0">
                  <a:pos x="6" y="167"/>
                </a:cxn>
                <a:cxn ang="0">
                  <a:pos x="8" y="147"/>
                </a:cxn>
                <a:cxn ang="0">
                  <a:pos x="13" y="131"/>
                </a:cxn>
                <a:cxn ang="0">
                  <a:pos x="19" y="112"/>
                </a:cxn>
                <a:cxn ang="0">
                  <a:pos x="25" y="96"/>
                </a:cxn>
                <a:cxn ang="0">
                  <a:pos x="31" y="81"/>
                </a:cxn>
                <a:cxn ang="0">
                  <a:pos x="38" y="69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52" y="49"/>
                </a:cxn>
                <a:cxn ang="0">
                  <a:pos x="61" y="41"/>
                </a:cxn>
                <a:cxn ang="0">
                  <a:pos x="70" y="32"/>
                </a:cxn>
                <a:cxn ang="0">
                  <a:pos x="75" y="26"/>
                </a:cxn>
                <a:cxn ang="0">
                  <a:pos x="84" y="20"/>
                </a:cxn>
                <a:cxn ang="0">
                  <a:pos x="93" y="16"/>
                </a:cxn>
                <a:cxn ang="0">
                  <a:pos x="101" y="12"/>
                </a:cxn>
                <a:cxn ang="0">
                  <a:pos x="107" y="5"/>
                </a:cxn>
                <a:cxn ang="0">
                  <a:pos x="116" y="1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3"/>
                </a:cxn>
                <a:cxn ang="0">
                  <a:pos x="126" y="9"/>
                </a:cxn>
                <a:cxn ang="0">
                  <a:pos x="128" y="18"/>
                </a:cxn>
                <a:cxn ang="0">
                  <a:pos x="130" y="26"/>
                </a:cxn>
                <a:cxn ang="0">
                  <a:pos x="133" y="37"/>
                </a:cxn>
                <a:cxn ang="0">
                  <a:pos x="133" y="46"/>
                </a:cxn>
                <a:cxn ang="0">
                  <a:pos x="133" y="55"/>
                </a:cxn>
                <a:cxn ang="0">
                  <a:pos x="133" y="66"/>
                </a:cxn>
                <a:cxn ang="0">
                  <a:pos x="130" y="76"/>
                </a:cxn>
                <a:cxn ang="0">
                  <a:pos x="0" y="218"/>
                </a:cxn>
              </a:cxnLst>
              <a:rect l="0" t="0" r="r" b="b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  <a:lnTo>
                    <a:pt x="0" y="21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Freeform 1227"/>
            <p:cNvSpPr>
              <a:spLocks/>
            </p:cNvSpPr>
            <p:nvPr/>
          </p:nvSpPr>
          <p:spPr bwMode="auto">
            <a:xfrm>
              <a:off x="2188" y="1385"/>
              <a:ext cx="134" cy="219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" y="202"/>
                </a:cxn>
                <a:cxn ang="0">
                  <a:pos x="4" y="186"/>
                </a:cxn>
                <a:cxn ang="0">
                  <a:pos x="6" y="167"/>
                </a:cxn>
                <a:cxn ang="0">
                  <a:pos x="8" y="147"/>
                </a:cxn>
                <a:cxn ang="0">
                  <a:pos x="13" y="131"/>
                </a:cxn>
                <a:cxn ang="0">
                  <a:pos x="19" y="112"/>
                </a:cxn>
                <a:cxn ang="0">
                  <a:pos x="25" y="96"/>
                </a:cxn>
                <a:cxn ang="0">
                  <a:pos x="31" y="81"/>
                </a:cxn>
                <a:cxn ang="0">
                  <a:pos x="38" y="69"/>
                </a:cxn>
                <a:cxn ang="0">
                  <a:pos x="47" y="58"/>
                </a:cxn>
                <a:cxn ang="0">
                  <a:pos x="47" y="58"/>
                </a:cxn>
                <a:cxn ang="0">
                  <a:pos x="52" y="49"/>
                </a:cxn>
                <a:cxn ang="0">
                  <a:pos x="61" y="41"/>
                </a:cxn>
                <a:cxn ang="0">
                  <a:pos x="70" y="32"/>
                </a:cxn>
                <a:cxn ang="0">
                  <a:pos x="75" y="26"/>
                </a:cxn>
                <a:cxn ang="0">
                  <a:pos x="84" y="20"/>
                </a:cxn>
                <a:cxn ang="0">
                  <a:pos x="93" y="16"/>
                </a:cxn>
                <a:cxn ang="0">
                  <a:pos x="101" y="12"/>
                </a:cxn>
                <a:cxn ang="0">
                  <a:pos x="107" y="5"/>
                </a:cxn>
                <a:cxn ang="0">
                  <a:pos x="116" y="1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0"/>
                </a:cxn>
                <a:cxn ang="0">
                  <a:pos x="124" y="3"/>
                </a:cxn>
                <a:cxn ang="0">
                  <a:pos x="126" y="9"/>
                </a:cxn>
                <a:cxn ang="0">
                  <a:pos x="128" y="18"/>
                </a:cxn>
                <a:cxn ang="0">
                  <a:pos x="130" y="26"/>
                </a:cxn>
                <a:cxn ang="0">
                  <a:pos x="133" y="37"/>
                </a:cxn>
                <a:cxn ang="0">
                  <a:pos x="133" y="46"/>
                </a:cxn>
                <a:cxn ang="0">
                  <a:pos x="133" y="55"/>
                </a:cxn>
                <a:cxn ang="0">
                  <a:pos x="133" y="66"/>
                </a:cxn>
                <a:cxn ang="0">
                  <a:pos x="130" y="76"/>
                </a:cxn>
              </a:cxnLst>
              <a:rect l="0" t="0" r="r" b="b"/>
              <a:pathLst>
                <a:path w="134" h="219">
                  <a:moveTo>
                    <a:pt x="0" y="218"/>
                  </a:moveTo>
                  <a:lnTo>
                    <a:pt x="2" y="202"/>
                  </a:lnTo>
                  <a:lnTo>
                    <a:pt x="4" y="186"/>
                  </a:lnTo>
                  <a:lnTo>
                    <a:pt x="6" y="167"/>
                  </a:lnTo>
                  <a:lnTo>
                    <a:pt x="8" y="147"/>
                  </a:lnTo>
                  <a:lnTo>
                    <a:pt x="13" y="131"/>
                  </a:lnTo>
                  <a:lnTo>
                    <a:pt x="19" y="112"/>
                  </a:lnTo>
                  <a:lnTo>
                    <a:pt x="25" y="96"/>
                  </a:lnTo>
                  <a:lnTo>
                    <a:pt x="31" y="81"/>
                  </a:lnTo>
                  <a:lnTo>
                    <a:pt x="38" y="69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52" y="49"/>
                  </a:lnTo>
                  <a:lnTo>
                    <a:pt x="61" y="41"/>
                  </a:lnTo>
                  <a:lnTo>
                    <a:pt x="70" y="32"/>
                  </a:lnTo>
                  <a:lnTo>
                    <a:pt x="75" y="26"/>
                  </a:lnTo>
                  <a:lnTo>
                    <a:pt x="84" y="20"/>
                  </a:lnTo>
                  <a:lnTo>
                    <a:pt x="93" y="16"/>
                  </a:lnTo>
                  <a:lnTo>
                    <a:pt x="101" y="12"/>
                  </a:lnTo>
                  <a:lnTo>
                    <a:pt x="107" y="5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4" y="3"/>
                  </a:lnTo>
                  <a:lnTo>
                    <a:pt x="126" y="9"/>
                  </a:lnTo>
                  <a:lnTo>
                    <a:pt x="128" y="18"/>
                  </a:lnTo>
                  <a:lnTo>
                    <a:pt x="130" y="26"/>
                  </a:lnTo>
                  <a:lnTo>
                    <a:pt x="133" y="37"/>
                  </a:lnTo>
                  <a:lnTo>
                    <a:pt x="133" y="46"/>
                  </a:lnTo>
                  <a:lnTo>
                    <a:pt x="133" y="55"/>
                  </a:lnTo>
                  <a:lnTo>
                    <a:pt x="133" y="66"/>
                  </a:lnTo>
                  <a:lnTo>
                    <a:pt x="130" y="7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Freeform 1228"/>
            <p:cNvSpPr>
              <a:spLocks/>
            </p:cNvSpPr>
            <p:nvPr/>
          </p:nvSpPr>
          <p:spPr bwMode="auto">
            <a:xfrm>
              <a:off x="2290" y="1315"/>
              <a:ext cx="121" cy="176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62"/>
                </a:cxn>
                <a:cxn ang="0">
                  <a:pos x="2" y="147"/>
                </a:cxn>
                <a:cxn ang="0">
                  <a:pos x="4" y="133"/>
                </a:cxn>
                <a:cxn ang="0">
                  <a:pos x="8" y="117"/>
                </a:cxn>
                <a:cxn ang="0">
                  <a:pos x="13" y="101"/>
                </a:cxn>
                <a:cxn ang="0">
                  <a:pos x="17" y="89"/>
                </a:cxn>
                <a:cxn ang="0">
                  <a:pos x="23" y="73"/>
                </a:cxn>
                <a:cxn ang="0">
                  <a:pos x="27" y="61"/>
                </a:cxn>
                <a:cxn ang="0">
                  <a:pos x="36" y="50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8" y="34"/>
                </a:cxn>
                <a:cxn ang="0">
                  <a:pos x="54" y="25"/>
                </a:cxn>
                <a:cxn ang="0">
                  <a:pos x="61" y="20"/>
                </a:cxn>
                <a:cxn ang="0">
                  <a:pos x="70" y="15"/>
                </a:cxn>
                <a:cxn ang="0">
                  <a:pos x="75" y="11"/>
                </a:cxn>
                <a:cxn ang="0">
                  <a:pos x="84" y="6"/>
                </a:cxn>
                <a:cxn ang="0">
                  <a:pos x="91" y="4"/>
                </a:cxn>
                <a:cxn ang="0">
                  <a:pos x="98" y="2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2"/>
                </a:cxn>
                <a:cxn ang="0">
                  <a:pos x="114" y="6"/>
                </a:cxn>
                <a:cxn ang="0">
                  <a:pos x="116" y="11"/>
                </a:cxn>
                <a:cxn ang="0">
                  <a:pos x="118" y="20"/>
                </a:cxn>
                <a:cxn ang="0">
                  <a:pos x="120" y="29"/>
                </a:cxn>
                <a:cxn ang="0">
                  <a:pos x="122" y="40"/>
                </a:cxn>
                <a:cxn ang="0">
                  <a:pos x="122" y="50"/>
                </a:cxn>
                <a:cxn ang="0">
                  <a:pos x="122" y="61"/>
                </a:cxn>
                <a:cxn ang="0">
                  <a:pos x="122" y="71"/>
                </a:cxn>
                <a:cxn ang="0">
                  <a:pos x="120" y="82"/>
                </a:cxn>
                <a:cxn ang="0">
                  <a:pos x="0" y="175"/>
                </a:cxn>
              </a:cxnLst>
              <a:rect l="0" t="0" r="r" b="b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  <a:lnTo>
                    <a:pt x="0" y="1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Freeform 1229"/>
            <p:cNvSpPr>
              <a:spLocks/>
            </p:cNvSpPr>
            <p:nvPr/>
          </p:nvSpPr>
          <p:spPr bwMode="auto">
            <a:xfrm>
              <a:off x="2290" y="1315"/>
              <a:ext cx="121" cy="176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62"/>
                </a:cxn>
                <a:cxn ang="0">
                  <a:pos x="2" y="147"/>
                </a:cxn>
                <a:cxn ang="0">
                  <a:pos x="4" y="133"/>
                </a:cxn>
                <a:cxn ang="0">
                  <a:pos x="8" y="117"/>
                </a:cxn>
                <a:cxn ang="0">
                  <a:pos x="13" y="101"/>
                </a:cxn>
                <a:cxn ang="0">
                  <a:pos x="17" y="89"/>
                </a:cxn>
                <a:cxn ang="0">
                  <a:pos x="23" y="73"/>
                </a:cxn>
                <a:cxn ang="0">
                  <a:pos x="27" y="61"/>
                </a:cxn>
                <a:cxn ang="0">
                  <a:pos x="36" y="50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8" y="34"/>
                </a:cxn>
                <a:cxn ang="0">
                  <a:pos x="54" y="25"/>
                </a:cxn>
                <a:cxn ang="0">
                  <a:pos x="61" y="20"/>
                </a:cxn>
                <a:cxn ang="0">
                  <a:pos x="70" y="15"/>
                </a:cxn>
                <a:cxn ang="0">
                  <a:pos x="75" y="11"/>
                </a:cxn>
                <a:cxn ang="0">
                  <a:pos x="84" y="6"/>
                </a:cxn>
                <a:cxn ang="0">
                  <a:pos x="91" y="4"/>
                </a:cxn>
                <a:cxn ang="0">
                  <a:pos x="98" y="2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2"/>
                </a:cxn>
                <a:cxn ang="0">
                  <a:pos x="114" y="6"/>
                </a:cxn>
                <a:cxn ang="0">
                  <a:pos x="116" y="11"/>
                </a:cxn>
                <a:cxn ang="0">
                  <a:pos x="118" y="20"/>
                </a:cxn>
                <a:cxn ang="0">
                  <a:pos x="120" y="29"/>
                </a:cxn>
                <a:cxn ang="0">
                  <a:pos x="122" y="40"/>
                </a:cxn>
                <a:cxn ang="0">
                  <a:pos x="122" y="50"/>
                </a:cxn>
                <a:cxn ang="0">
                  <a:pos x="122" y="61"/>
                </a:cxn>
                <a:cxn ang="0">
                  <a:pos x="122" y="71"/>
                </a:cxn>
                <a:cxn ang="0">
                  <a:pos x="120" y="82"/>
                </a:cxn>
              </a:cxnLst>
              <a:rect l="0" t="0" r="r" b="b"/>
              <a:pathLst>
                <a:path w="123" h="176">
                  <a:moveTo>
                    <a:pt x="0" y="175"/>
                  </a:moveTo>
                  <a:lnTo>
                    <a:pt x="0" y="162"/>
                  </a:lnTo>
                  <a:lnTo>
                    <a:pt x="2" y="147"/>
                  </a:lnTo>
                  <a:lnTo>
                    <a:pt x="4" y="133"/>
                  </a:lnTo>
                  <a:lnTo>
                    <a:pt x="8" y="117"/>
                  </a:lnTo>
                  <a:lnTo>
                    <a:pt x="13" y="101"/>
                  </a:lnTo>
                  <a:lnTo>
                    <a:pt x="17" y="89"/>
                  </a:lnTo>
                  <a:lnTo>
                    <a:pt x="23" y="73"/>
                  </a:lnTo>
                  <a:lnTo>
                    <a:pt x="27" y="61"/>
                  </a:lnTo>
                  <a:lnTo>
                    <a:pt x="36" y="5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8" y="34"/>
                  </a:lnTo>
                  <a:lnTo>
                    <a:pt x="54" y="25"/>
                  </a:lnTo>
                  <a:lnTo>
                    <a:pt x="61" y="20"/>
                  </a:lnTo>
                  <a:lnTo>
                    <a:pt x="70" y="15"/>
                  </a:lnTo>
                  <a:lnTo>
                    <a:pt x="75" y="11"/>
                  </a:lnTo>
                  <a:lnTo>
                    <a:pt x="84" y="6"/>
                  </a:lnTo>
                  <a:lnTo>
                    <a:pt x="91" y="4"/>
                  </a:lnTo>
                  <a:lnTo>
                    <a:pt x="98" y="2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2"/>
                  </a:lnTo>
                  <a:lnTo>
                    <a:pt x="114" y="6"/>
                  </a:lnTo>
                  <a:lnTo>
                    <a:pt x="116" y="11"/>
                  </a:lnTo>
                  <a:lnTo>
                    <a:pt x="118" y="20"/>
                  </a:lnTo>
                  <a:lnTo>
                    <a:pt x="120" y="29"/>
                  </a:lnTo>
                  <a:lnTo>
                    <a:pt x="122" y="40"/>
                  </a:lnTo>
                  <a:lnTo>
                    <a:pt x="122" y="50"/>
                  </a:lnTo>
                  <a:lnTo>
                    <a:pt x="122" y="61"/>
                  </a:lnTo>
                  <a:lnTo>
                    <a:pt x="122" y="71"/>
                  </a:lnTo>
                  <a:lnTo>
                    <a:pt x="120" y="8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Freeform 1230"/>
            <p:cNvSpPr>
              <a:spLocks/>
            </p:cNvSpPr>
            <p:nvPr/>
          </p:nvSpPr>
          <p:spPr bwMode="auto">
            <a:xfrm>
              <a:off x="2368" y="1256"/>
              <a:ext cx="115" cy="14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36"/>
                </a:cxn>
                <a:cxn ang="0">
                  <a:pos x="2" y="123"/>
                </a:cxn>
                <a:cxn ang="0">
                  <a:pos x="5" y="105"/>
                </a:cxn>
                <a:cxn ang="0">
                  <a:pos x="9" y="86"/>
                </a:cxn>
                <a:cxn ang="0">
                  <a:pos x="16" y="67"/>
                </a:cxn>
                <a:cxn ang="0">
                  <a:pos x="27" y="48"/>
                </a:cxn>
                <a:cxn ang="0">
                  <a:pos x="39" y="31"/>
                </a:cxn>
                <a:cxn ang="0">
                  <a:pos x="55" y="17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97" y="0"/>
                </a:cxn>
                <a:cxn ang="0">
                  <a:pos x="99" y="4"/>
                </a:cxn>
                <a:cxn ang="0">
                  <a:pos x="101" y="8"/>
                </a:cxn>
                <a:cxn ang="0">
                  <a:pos x="106" y="15"/>
                </a:cxn>
                <a:cxn ang="0">
                  <a:pos x="107" y="23"/>
                </a:cxn>
                <a:cxn ang="0">
                  <a:pos x="111" y="33"/>
                </a:cxn>
                <a:cxn ang="0">
                  <a:pos x="113" y="47"/>
                </a:cxn>
                <a:cxn ang="0">
                  <a:pos x="116" y="59"/>
                </a:cxn>
                <a:cxn ang="0">
                  <a:pos x="116" y="73"/>
                </a:cxn>
                <a:cxn ang="0">
                  <a:pos x="113" y="90"/>
                </a:cxn>
                <a:cxn ang="0">
                  <a:pos x="0" y="149"/>
                </a:cxn>
              </a:cxnLst>
              <a:rect l="0" t="0" r="r" b="b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  <a:lnTo>
                    <a:pt x="0" y="14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Freeform 1231"/>
            <p:cNvSpPr>
              <a:spLocks/>
            </p:cNvSpPr>
            <p:nvPr/>
          </p:nvSpPr>
          <p:spPr bwMode="auto">
            <a:xfrm>
              <a:off x="2368" y="1256"/>
              <a:ext cx="115" cy="148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36"/>
                </a:cxn>
                <a:cxn ang="0">
                  <a:pos x="2" y="123"/>
                </a:cxn>
                <a:cxn ang="0">
                  <a:pos x="5" y="105"/>
                </a:cxn>
                <a:cxn ang="0">
                  <a:pos x="9" y="86"/>
                </a:cxn>
                <a:cxn ang="0">
                  <a:pos x="16" y="67"/>
                </a:cxn>
                <a:cxn ang="0">
                  <a:pos x="27" y="48"/>
                </a:cxn>
                <a:cxn ang="0">
                  <a:pos x="39" y="31"/>
                </a:cxn>
                <a:cxn ang="0">
                  <a:pos x="55" y="17"/>
                </a:cxn>
                <a:cxn ang="0">
                  <a:pos x="74" y="6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97" y="0"/>
                </a:cxn>
                <a:cxn ang="0">
                  <a:pos x="99" y="4"/>
                </a:cxn>
                <a:cxn ang="0">
                  <a:pos x="101" y="8"/>
                </a:cxn>
                <a:cxn ang="0">
                  <a:pos x="106" y="15"/>
                </a:cxn>
                <a:cxn ang="0">
                  <a:pos x="107" y="23"/>
                </a:cxn>
                <a:cxn ang="0">
                  <a:pos x="111" y="33"/>
                </a:cxn>
                <a:cxn ang="0">
                  <a:pos x="113" y="47"/>
                </a:cxn>
                <a:cxn ang="0">
                  <a:pos x="116" y="59"/>
                </a:cxn>
                <a:cxn ang="0">
                  <a:pos x="116" y="73"/>
                </a:cxn>
                <a:cxn ang="0">
                  <a:pos x="113" y="90"/>
                </a:cxn>
              </a:cxnLst>
              <a:rect l="0" t="0" r="r" b="b"/>
              <a:pathLst>
                <a:path w="117" h="150">
                  <a:moveTo>
                    <a:pt x="0" y="149"/>
                  </a:moveTo>
                  <a:lnTo>
                    <a:pt x="0" y="136"/>
                  </a:lnTo>
                  <a:lnTo>
                    <a:pt x="2" y="123"/>
                  </a:lnTo>
                  <a:lnTo>
                    <a:pt x="5" y="105"/>
                  </a:lnTo>
                  <a:lnTo>
                    <a:pt x="9" y="86"/>
                  </a:lnTo>
                  <a:lnTo>
                    <a:pt x="16" y="67"/>
                  </a:lnTo>
                  <a:lnTo>
                    <a:pt x="27" y="48"/>
                  </a:lnTo>
                  <a:lnTo>
                    <a:pt x="39" y="31"/>
                  </a:lnTo>
                  <a:lnTo>
                    <a:pt x="55" y="17"/>
                  </a:lnTo>
                  <a:lnTo>
                    <a:pt x="74" y="6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4"/>
                  </a:lnTo>
                  <a:lnTo>
                    <a:pt x="101" y="8"/>
                  </a:lnTo>
                  <a:lnTo>
                    <a:pt x="106" y="15"/>
                  </a:lnTo>
                  <a:lnTo>
                    <a:pt x="107" y="23"/>
                  </a:lnTo>
                  <a:lnTo>
                    <a:pt x="111" y="33"/>
                  </a:lnTo>
                  <a:lnTo>
                    <a:pt x="113" y="47"/>
                  </a:lnTo>
                  <a:lnTo>
                    <a:pt x="116" y="59"/>
                  </a:lnTo>
                  <a:lnTo>
                    <a:pt x="116" y="73"/>
                  </a:lnTo>
                  <a:lnTo>
                    <a:pt x="113" y="9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Freeform 1232"/>
            <p:cNvSpPr>
              <a:spLocks/>
            </p:cNvSpPr>
            <p:nvPr/>
          </p:nvSpPr>
          <p:spPr bwMode="auto">
            <a:xfrm>
              <a:off x="2435" y="1170"/>
              <a:ext cx="269" cy="199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4" y="186"/>
                </a:cxn>
                <a:cxn ang="0">
                  <a:pos x="13" y="172"/>
                </a:cxn>
                <a:cxn ang="0">
                  <a:pos x="22" y="156"/>
                </a:cxn>
                <a:cxn ang="0">
                  <a:pos x="34" y="138"/>
                </a:cxn>
                <a:cxn ang="0">
                  <a:pos x="47" y="119"/>
                </a:cxn>
                <a:cxn ang="0">
                  <a:pos x="59" y="103"/>
                </a:cxn>
                <a:cxn ang="0">
                  <a:pos x="74" y="87"/>
                </a:cxn>
                <a:cxn ang="0">
                  <a:pos x="89" y="71"/>
                </a:cxn>
                <a:cxn ang="0">
                  <a:pos x="103" y="59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35" y="37"/>
                </a:cxn>
                <a:cxn ang="0">
                  <a:pos x="151" y="27"/>
                </a:cxn>
                <a:cxn ang="0">
                  <a:pos x="167" y="20"/>
                </a:cxn>
                <a:cxn ang="0">
                  <a:pos x="181" y="14"/>
                </a:cxn>
                <a:cxn ang="0">
                  <a:pos x="197" y="10"/>
                </a:cxn>
                <a:cxn ang="0">
                  <a:pos x="209" y="6"/>
                </a:cxn>
                <a:cxn ang="0">
                  <a:pos x="224" y="4"/>
                </a:cxn>
                <a:cxn ang="0">
                  <a:pos x="239" y="2"/>
                </a:cxn>
                <a:cxn ang="0">
                  <a:pos x="253" y="0"/>
                </a:cxn>
                <a:cxn ang="0">
                  <a:pos x="269" y="0"/>
                </a:cxn>
                <a:cxn ang="0">
                  <a:pos x="269" y="0"/>
                </a:cxn>
                <a:cxn ang="0">
                  <a:pos x="266" y="2"/>
                </a:cxn>
                <a:cxn ang="0">
                  <a:pos x="266" y="8"/>
                </a:cxn>
                <a:cxn ang="0">
                  <a:pos x="264" y="18"/>
                </a:cxn>
                <a:cxn ang="0">
                  <a:pos x="262" y="31"/>
                </a:cxn>
                <a:cxn ang="0">
                  <a:pos x="257" y="43"/>
                </a:cxn>
                <a:cxn ang="0">
                  <a:pos x="251" y="61"/>
                </a:cxn>
                <a:cxn ang="0">
                  <a:pos x="243" y="75"/>
                </a:cxn>
                <a:cxn ang="0">
                  <a:pos x="234" y="92"/>
                </a:cxn>
                <a:cxn ang="0">
                  <a:pos x="222" y="105"/>
                </a:cxn>
                <a:cxn ang="0">
                  <a:pos x="207" y="117"/>
                </a:cxn>
                <a:cxn ang="0">
                  <a:pos x="0" y="200"/>
                </a:cxn>
              </a:cxnLst>
              <a:rect l="0" t="0" r="r" b="b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  <a:lnTo>
                    <a:pt x="0" y="20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Freeform 1233"/>
            <p:cNvSpPr>
              <a:spLocks/>
            </p:cNvSpPr>
            <p:nvPr/>
          </p:nvSpPr>
          <p:spPr bwMode="auto">
            <a:xfrm>
              <a:off x="2435" y="1170"/>
              <a:ext cx="269" cy="199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4" y="186"/>
                </a:cxn>
                <a:cxn ang="0">
                  <a:pos x="13" y="172"/>
                </a:cxn>
                <a:cxn ang="0">
                  <a:pos x="22" y="156"/>
                </a:cxn>
                <a:cxn ang="0">
                  <a:pos x="34" y="138"/>
                </a:cxn>
                <a:cxn ang="0">
                  <a:pos x="47" y="119"/>
                </a:cxn>
                <a:cxn ang="0">
                  <a:pos x="59" y="103"/>
                </a:cxn>
                <a:cxn ang="0">
                  <a:pos x="74" y="87"/>
                </a:cxn>
                <a:cxn ang="0">
                  <a:pos x="89" y="71"/>
                </a:cxn>
                <a:cxn ang="0">
                  <a:pos x="103" y="59"/>
                </a:cxn>
                <a:cxn ang="0">
                  <a:pos x="119" y="48"/>
                </a:cxn>
                <a:cxn ang="0">
                  <a:pos x="119" y="48"/>
                </a:cxn>
                <a:cxn ang="0">
                  <a:pos x="135" y="37"/>
                </a:cxn>
                <a:cxn ang="0">
                  <a:pos x="151" y="27"/>
                </a:cxn>
                <a:cxn ang="0">
                  <a:pos x="167" y="20"/>
                </a:cxn>
                <a:cxn ang="0">
                  <a:pos x="181" y="14"/>
                </a:cxn>
                <a:cxn ang="0">
                  <a:pos x="197" y="10"/>
                </a:cxn>
                <a:cxn ang="0">
                  <a:pos x="209" y="6"/>
                </a:cxn>
                <a:cxn ang="0">
                  <a:pos x="224" y="4"/>
                </a:cxn>
                <a:cxn ang="0">
                  <a:pos x="239" y="2"/>
                </a:cxn>
                <a:cxn ang="0">
                  <a:pos x="253" y="0"/>
                </a:cxn>
                <a:cxn ang="0">
                  <a:pos x="269" y="0"/>
                </a:cxn>
                <a:cxn ang="0">
                  <a:pos x="269" y="0"/>
                </a:cxn>
                <a:cxn ang="0">
                  <a:pos x="266" y="2"/>
                </a:cxn>
                <a:cxn ang="0">
                  <a:pos x="266" y="8"/>
                </a:cxn>
                <a:cxn ang="0">
                  <a:pos x="264" y="18"/>
                </a:cxn>
                <a:cxn ang="0">
                  <a:pos x="262" y="31"/>
                </a:cxn>
                <a:cxn ang="0">
                  <a:pos x="257" y="43"/>
                </a:cxn>
                <a:cxn ang="0">
                  <a:pos x="251" y="61"/>
                </a:cxn>
                <a:cxn ang="0">
                  <a:pos x="243" y="75"/>
                </a:cxn>
                <a:cxn ang="0">
                  <a:pos x="234" y="92"/>
                </a:cxn>
                <a:cxn ang="0">
                  <a:pos x="222" y="105"/>
                </a:cxn>
                <a:cxn ang="0">
                  <a:pos x="207" y="117"/>
                </a:cxn>
              </a:cxnLst>
              <a:rect l="0" t="0" r="r" b="b"/>
              <a:pathLst>
                <a:path w="270" h="201">
                  <a:moveTo>
                    <a:pt x="0" y="200"/>
                  </a:moveTo>
                  <a:lnTo>
                    <a:pt x="4" y="186"/>
                  </a:lnTo>
                  <a:lnTo>
                    <a:pt x="13" y="172"/>
                  </a:lnTo>
                  <a:lnTo>
                    <a:pt x="22" y="156"/>
                  </a:lnTo>
                  <a:lnTo>
                    <a:pt x="34" y="138"/>
                  </a:lnTo>
                  <a:lnTo>
                    <a:pt x="47" y="119"/>
                  </a:lnTo>
                  <a:lnTo>
                    <a:pt x="59" y="103"/>
                  </a:lnTo>
                  <a:lnTo>
                    <a:pt x="74" y="87"/>
                  </a:lnTo>
                  <a:lnTo>
                    <a:pt x="89" y="71"/>
                  </a:lnTo>
                  <a:lnTo>
                    <a:pt x="103" y="59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35" y="37"/>
                  </a:lnTo>
                  <a:lnTo>
                    <a:pt x="151" y="27"/>
                  </a:lnTo>
                  <a:lnTo>
                    <a:pt x="167" y="20"/>
                  </a:lnTo>
                  <a:lnTo>
                    <a:pt x="181" y="14"/>
                  </a:lnTo>
                  <a:lnTo>
                    <a:pt x="197" y="10"/>
                  </a:lnTo>
                  <a:lnTo>
                    <a:pt x="209" y="6"/>
                  </a:lnTo>
                  <a:lnTo>
                    <a:pt x="224" y="4"/>
                  </a:lnTo>
                  <a:lnTo>
                    <a:pt x="239" y="2"/>
                  </a:lnTo>
                  <a:lnTo>
                    <a:pt x="253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6" y="2"/>
                  </a:lnTo>
                  <a:lnTo>
                    <a:pt x="266" y="8"/>
                  </a:lnTo>
                  <a:lnTo>
                    <a:pt x="264" y="18"/>
                  </a:lnTo>
                  <a:lnTo>
                    <a:pt x="262" y="31"/>
                  </a:lnTo>
                  <a:lnTo>
                    <a:pt x="257" y="43"/>
                  </a:lnTo>
                  <a:lnTo>
                    <a:pt x="251" y="61"/>
                  </a:lnTo>
                  <a:lnTo>
                    <a:pt x="243" y="75"/>
                  </a:lnTo>
                  <a:lnTo>
                    <a:pt x="234" y="92"/>
                  </a:lnTo>
                  <a:lnTo>
                    <a:pt x="222" y="105"/>
                  </a:lnTo>
                  <a:lnTo>
                    <a:pt x="207" y="11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Freeform 1234"/>
            <p:cNvSpPr>
              <a:spLocks/>
            </p:cNvSpPr>
            <p:nvPr/>
          </p:nvSpPr>
          <p:spPr bwMode="auto">
            <a:xfrm>
              <a:off x="1910" y="2295"/>
              <a:ext cx="341" cy="341"/>
            </a:xfrm>
            <a:custGeom>
              <a:avLst/>
              <a:gdLst/>
              <a:ahLst/>
              <a:cxnLst>
                <a:cxn ang="0">
                  <a:pos x="243" y="338"/>
                </a:cxn>
                <a:cxn ang="0">
                  <a:pos x="211" y="312"/>
                </a:cxn>
                <a:cxn ang="0">
                  <a:pos x="179" y="285"/>
                </a:cxn>
                <a:cxn ang="0">
                  <a:pos x="148" y="254"/>
                </a:cxn>
                <a:cxn ang="0">
                  <a:pos x="116" y="218"/>
                </a:cxn>
                <a:cxn ang="0">
                  <a:pos x="84" y="183"/>
                </a:cxn>
                <a:cxn ang="0">
                  <a:pos x="57" y="144"/>
                </a:cxn>
                <a:cxn ang="0">
                  <a:pos x="34" y="109"/>
                </a:cxn>
                <a:cxn ang="0">
                  <a:pos x="17" y="73"/>
                </a:cxn>
                <a:cxn ang="0">
                  <a:pos x="4" y="3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24" y="2"/>
                </a:cxn>
                <a:cxn ang="0">
                  <a:pos x="50" y="0"/>
                </a:cxn>
                <a:cxn ang="0">
                  <a:pos x="84" y="0"/>
                </a:cxn>
                <a:cxn ang="0">
                  <a:pos x="125" y="4"/>
                </a:cxn>
                <a:cxn ang="0">
                  <a:pos x="167" y="13"/>
                </a:cxn>
                <a:cxn ang="0">
                  <a:pos x="211" y="31"/>
                </a:cxn>
                <a:cxn ang="0">
                  <a:pos x="257" y="59"/>
                </a:cxn>
                <a:cxn ang="0">
                  <a:pos x="300" y="100"/>
                </a:cxn>
                <a:cxn ang="0">
                  <a:pos x="340" y="155"/>
                </a:cxn>
                <a:cxn ang="0">
                  <a:pos x="243" y="338"/>
                </a:cxn>
              </a:cxnLst>
              <a:rect l="0" t="0" r="r" b="b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  <a:lnTo>
                    <a:pt x="243" y="33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Freeform 1235"/>
            <p:cNvSpPr>
              <a:spLocks/>
            </p:cNvSpPr>
            <p:nvPr/>
          </p:nvSpPr>
          <p:spPr bwMode="auto">
            <a:xfrm>
              <a:off x="1910" y="2295"/>
              <a:ext cx="341" cy="341"/>
            </a:xfrm>
            <a:custGeom>
              <a:avLst/>
              <a:gdLst/>
              <a:ahLst/>
              <a:cxnLst>
                <a:cxn ang="0">
                  <a:pos x="243" y="338"/>
                </a:cxn>
                <a:cxn ang="0">
                  <a:pos x="211" y="312"/>
                </a:cxn>
                <a:cxn ang="0">
                  <a:pos x="179" y="285"/>
                </a:cxn>
                <a:cxn ang="0">
                  <a:pos x="148" y="254"/>
                </a:cxn>
                <a:cxn ang="0">
                  <a:pos x="116" y="218"/>
                </a:cxn>
                <a:cxn ang="0">
                  <a:pos x="84" y="183"/>
                </a:cxn>
                <a:cxn ang="0">
                  <a:pos x="57" y="144"/>
                </a:cxn>
                <a:cxn ang="0">
                  <a:pos x="34" y="109"/>
                </a:cxn>
                <a:cxn ang="0">
                  <a:pos x="17" y="73"/>
                </a:cxn>
                <a:cxn ang="0">
                  <a:pos x="4" y="38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24" y="2"/>
                </a:cxn>
                <a:cxn ang="0">
                  <a:pos x="50" y="0"/>
                </a:cxn>
                <a:cxn ang="0">
                  <a:pos x="84" y="0"/>
                </a:cxn>
                <a:cxn ang="0">
                  <a:pos x="125" y="4"/>
                </a:cxn>
                <a:cxn ang="0">
                  <a:pos x="167" y="13"/>
                </a:cxn>
                <a:cxn ang="0">
                  <a:pos x="211" y="31"/>
                </a:cxn>
                <a:cxn ang="0">
                  <a:pos x="257" y="59"/>
                </a:cxn>
                <a:cxn ang="0">
                  <a:pos x="300" y="100"/>
                </a:cxn>
                <a:cxn ang="0">
                  <a:pos x="340" y="155"/>
                </a:cxn>
              </a:cxnLst>
              <a:rect l="0" t="0" r="r" b="b"/>
              <a:pathLst>
                <a:path w="341" h="339">
                  <a:moveTo>
                    <a:pt x="243" y="338"/>
                  </a:moveTo>
                  <a:lnTo>
                    <a:pt x="211" y="312"/>
                  </a:lnTo>
                  <a:lnTo>
                    <a:pt x="179" y="285"/>
                  </a:lnTo>
                  <a:lnTo>
                    <a:pt x="148" y="254"/>
                  </a:lnTo>
                  <a:lnTo>
                    <a:pt x="116" y="218"/>
                  </a:lnTo>
                  <a:lnTo>
                    <a:pt x="84" y="183"/>
                  </a:lnTo>
                  <a:lnTo>
                    <a:pt x="57" y="144"/>
                  </a:lnTo>
                  <a:lnTo>
                    <a:pt x="34" y="109"/>
                  </a:lnTo>
                  <a:lnTo>
                    <a:pt x="17" y="73"/>
                  </a:lnTo>
                  <a:lnTo>
                    <a:pt x="4" y="38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24" y="2"/>
                  </a:lnTo>
                  <a:lnTo>
                    <a:pt x="50" y="0"/>
                  </a:lnTo>
                  <a:lnTo>
                    <a:pt x="84" y="0"/>
                  </a:lnTo>
                  <a:lnTo>
                    <a:pt x="125" y="4"/>
                  </a:lnTo>
                  <a:lnTo>
                    <a:pt x="167" y="13"/>
                  </a:lnTo>
                  <a:lnTo>
                    <a:pt x="211" y="31"/>
                  </a:lnTo>
                  <a:lnTo>
                    <a:pt x="257" y="59"/>
                  </a:lnTo>
                  <a:lnTo>
                    <a:pt x="300" y="100"/>
                  </a:lnTo>
                  <a:lnTo>
                    <a:pt x="340" y="1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Freeform 1236"/>
            <p:cNvSpPr>
              <a:spLocks/>
            </p:cNvSpPr>
            <p:nvPr/>
          </p:nvSpPr>
          <p:spPr bwMode="auto">
            <a:xfrm>
              <a:off x="2483" y="1260"/>
              <a:ext cx="56" cy="57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5" y="5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4" y="35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4" y="19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1"/>
                </a:cxn>
                <a:cxn ang="0">
                  <a:pos x="12" y="5"/>
                </a:cxn>
                <a:cxn ang="0">
                  <a:pos x="5" y="12"/>
                </a:cxn>
                <a:cxn ang="0">
                  <a:pos x="2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5" y="44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  <a:lnTo>
                    <a:pt x="27" y="5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Freeform 1237"/>
            <p:cNvSpPr>
              <a:spLocks/>
            </p:cNvSpPr>
            <p:nvPr/>
          </p:nvSpPr>
          <p:spPr bwMode="auto">
            <a:xfrm>
              <a:off x="2483" y="1260"/>
              <a:ext cx="56" cy="57"/>
            </a:xfrm>
            <a:custGeom>
              <a:avLst/>
              <a:gdLst/>
              <a:ahLst/>
              <a:cxnLst>
                <a:cxn ang="0">
                  <a:pos x="27" y="57"/>
                </a:cxn>
                <a:cxn ang="0">
                  <a:pos x="35" y="54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4" y="35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54" y="19"/>
                </a:cxn>
                <a:cxn ang="0">
                  <a:pos x="50" y="12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1"/>
                </a:cxn>
                <a:cxn ang="0">
                  <a:pos x="12" y="5"/>
                </a:cxn>
                <a:cxn ang="0">
                  <a:pos x="5" y="12"/>
                </a:cxn>
                <a:cxn ang="0">
                  <a:pos x="2" y="19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5" y="44"/>
                </a:cxn>
                <a:cxn ang="0">
                  <a:pos x="12" y="50"/>
                </a:cxn>
                <a:cxn ang="0">
                  <a:pos x="18" y="54"/>
                </a:cxn>
                <a:cxn ang="0">
                  <a:pos x="27" y="57"/>
                </a:cxn>
                <a:cxn ang="0">
                  <a:pos x="27" y="57"/>
                </a:cxn>
              </a:cxnLst>
              <a:rect l="0" t="0" r="r" b="b"/>
              <a:pathLst>
                <a:path w="55" h="58">
                  <a:moveTo>
                    <a:pt x="27" y="57"/>
                  </a:moveTo>
                  <a:lnTo>
                    <a:pt x="35" y="54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4" y="3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0" y="12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1"/>
                  </a:lnTo>
                  <a:lnTo>
                    <a:pt x="12" y="5"/>
                  </a:lnTo>
                  <a:lnTo>
                    <a:pt x="5" y="12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5" y="44"/>
                  </a:lnTo>
                  <a:lnTo>
                    <a:pt x="12" y="50"/>
                  </a:lnTo>
                  <a:lnTo>
                    <a:pt x="18" y="54"/>
                  </a:lnTo>
                  <a:lnTo>
                    <a:pt x="27" y="57"/>
                  </a:lnTo>
                  <a:lnTo>
                    <a:pt x="27" y="57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Freeform 1238"/>
            <p:cNvSpPr>
              <a:spLocks/>
            </p:cNvSpPr>
            <p:nvPr/>
          </p:nvSpPr>
          <p:spPr bwMode="auto">
            <a:xfrm>
              <a:off x="1929" y="2121"/>
              <a:ext cx="56" cy="5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5" y="52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2" y="36"/>
                </a:cxn>
                <a:cxn ang="0">
                  <a:pos x="55" y="25"/>
                </a:cxn>
                <a:cxn ang="0">
                  <a:pos x="55" y="25"/>
                </a:cxn>
                <a:cxn ang="0">
                  <a:pos x="52" y="16"/>
                </a:cxn>
                <a:cxn ang="0">
                  <a:pos x="48" y="11"/>
                </a:cxn>
                <a:cxn ang="0">
                  <a:pos x="44" y="4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11"/>
                </a:cxn>
                <a:cxn ang="0">
                  <a:pos x="2" y="1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5" y="44"/>
                </a:cxn>
                <a:cxn ang="0">
                  <a:pos x="9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Freeform 1239"/>
            <p:cNvSpPr>
              <a:spLocks/>
            </p:cNvSpPr>
            <p:nvPr/>
          </p:nvSpPr>
          <p:spPr bwMode="auto">
            <a:xfrm>
              <a:off x="1929" y="2121"/>
              <a:ext cx="56" cy="5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5" y="52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2" y="36"/>
                </a:cxn>
                <a:cxn ang="0">
                  <a:pos x="55" y="25"/>
                </a:cxn>
                <a:cxn ang="0">
                  <a:pos x="55" y="25"/>
                </a:cxn>
                <a:cxn ang="0">
                  <a:pos x="52" y="16"/>
                </a:cxn>
                <a:cxn ang="0">
                  <a:pos x="48" y="11"/>
                </a:cxn>
                <a:cxn ang="0">
                  <a:pos x="44" y="4"/>
                </a:cxn>
                <a:cxn ang="0">
                  <a:pos x="35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9" y="4"/>
                </a:cxn>
                <a:cxn ang="0">
                  <a:pos x="5" y="11"/>
                </a:cxn>
                <a:cxn ang="0">
                  <a:pos x="2" y="16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5" y="44"/>
                </a:cxn>
                <a:cxn ang="0">
                  <a:pos x="9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5" y="52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36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2" y="16"/>
                  </a:lnTo>
                  <a:lnTo>
                    <a:pt x="48" y="11"/>
                  </a:lnTo>
                  <a:lnTo>
                    <a:pt x="44" y="4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4"/>
                  </a:lnTo>
                  <a:lnTo>
                    <a:pt x="5" y="11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5" y="44"/>
                  </a:lnTo>
                  <a:lnTo>
                    <a:pt x="9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Freeform 1240"/>
            <p:cNvSpPr>
              <a:spLocks/>
            </p:cNvSpPr>
            <p:nvPr/>
          </p:nvSpPr>
          <p:spPr bwMode="auto">
            <a:xfrm>
              <a:off x="2473" y="1510"/>
              <a:ext cx="193" cy="142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8" y="137"/>
                </a:cxn>
                <a:cxn ang="0">
                  <a:pos x="37" y="135"/>
                </a:cxn>
                <a:cxn ang="0">
                  <a:pos x="59" y="131"/>
                </a:cxn>
                <a:cxn ang="0">
                  <a:pos x="80" y="124"/>
                </a:cxn>
                <a:cxn ang="0">
                  <a:pos x="98" y="120"/>
                </a:cxn>
                <a:cxn ang="0">
                  <a:pos x="117" y="114"/>
                </a:cxn>
                <a:cxn ang="0">
                  <a:pos x="137" y="108"/>
                </a:cxn>
                <a:cxn ang="0">
                  <a:pos x="149" y="101"/>
                </a:cxn>
                <a:cxn ang="0">
                  <a:pos x="161" y="94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72" y="80"/>
                </a:cxn>
                <a:cxn ang="0">
                  <a:pos x="176" y="71"/>
                </a:cxn>
                <a:cxn ang="0">
                  <a:pos x="181" y="63"/>
                </a:cxn>
                <a:cxn ang="0">
                  <a:pos x="185" y="55"/>
                </a:cxn>
                <a:cxn ang="0">
                  <a:pos x="186" y="46"/>
                </a:cxn>
                <a:cxn ang="0">
                  <a:pos x="188" y="36"/>
                </a:cxn>
                <a:cxn ang="0">
                  <a:pos x="191" y="27"/>
                </a:cxn>
                <a:cxn ang="0">
                  <a:pos x="188" y="17"/>
                </a:cxn>
                <a:cxn ang="0">
                  <a:pos x="186" y="8"/>
                </a:cxn>
                <a:cxn ang="0">
                  <a:pos x="183" y="0"/>
                </a:cxn>
                <a:cxn ang="0">
                  <a:pos x="0" y="140"/>
                </a:cxn>
              </a:cxnLst>
              <a:rect l="0" t="0" r="r" b="b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Freeform 1241"/>
            <p:cNvSpPr>
              <a:spLocks/>
            </p:cNvSpPr>
            <p:nvPr/>
          </p:nvSpPr>
          <p:spPr bwMode="auto">
            <a:xfrm>
              <a:off x="2473" y="1510"/>
              <a:ext cx="193" cy="142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8" y="137"/>
                </a:cxn>
                <a:cxn ang="0">
                  <a:pos x="37" y="135"/>
                </a:cxn>
                <a:cxn ang="0">
                  <a:pos x="59" y="131"/>
                </a:cxn>
                <a:cxn ang="0">
                  <a:pos x="80" y="124"/>
                </a:cxn>
                <a:cxn ang="0">
                  <a:pos x="98" y="120"/>
                </a:cxn>
                <a:cxn ang="0">
                  <a:pos x="117" y="114"/>
                </a:cxn>
                <a:cxn ang="0">
                  <a:pos x="137" y="108"/>
                </a:cxn>
                <a:cxn ang="0">
                  <a:pos x="149" y="101"/>
                </a:cxn>
                <a:cxn ang="0">
                  <a:pos x="161" y="94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72" y="80"/>
                </a:cxn>
                <a:cxn ang="0">
                  <a:pos x="176" y="71"/>
                </a:cxn>
                <a:cxn ang="0">
                  <a:pos x="181" y="63"/>
                </a:cxn>
                <a:cxn ang="0">
                  <a:pos x="185" y="55"/>
                </a:cxn>
                <a:cxn ang="0">
                  <a:pos x="186" y="46"/>
                </a:cxn>
                <a:cxn ang="0">
                  <a:pos x="188" y="36"/>
                </a:cxn>
                <a:cxn ang="0">
                  <a:pos x="191" y="27"/>
                </a:cxn>
                <a:cxn ang="0">
                  <a:pos x="188" y="17"/>
                </a:cxn>
                <a:cxn ang="0">
                  <a:pos x="186" y="8"/>
                </a:cxn>
                <a:cxn ang="0">
                  <a:pos x="183" y="0"/>
                </a:cxn>
              </a:cxnLst>
              <a:rect l="0" t="0" r="r" b="b"/>
              <a:pathLst>
                <a:path w="192" h="141">
                  <a:moveTo>
                    <a:pt x="0" y="140"/>
                  </a:moveTo>
                  <a:lnTo>
                    <a:pt x="18" y="137"/>
                  </a:lnTo>
                  <a:lnTo>
                    <a:pt x="37" y="135"/>
                  </a:lnTo>
                  <a:lnTo>
                    <a:pt x="59" y="131"/>
                  </a:lnTo>
                  <a:lnTo>
                    <a:pt x="80" y="124"/>
                  </a:lnTo>
                  <a:lnTo>
                    <a:pt x="98" y="120"/>
                  </a:lnTo>
                  <a:lnTo>
                    <a:pt x="117" y="114"/>
                  </a:lnTo>
                  <a:lnTo>
                    <a:pt x="137" y="108"/>
                  </a:lnTo>
                  <a:lnTo>
                    <a:pt x="149" y="101"/>
                  </a:lnTo>
                  <a:lnTo>
                    <a:pt x="161" y="94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72" y="80"/>
                  </a:lnTo>
                  <a:lnTo>
                    <a:pt x="176" y="71"/>
                  </a:lnTo>
                  <a:lnTo>
                    <a:pt x="181" y="63"/>
                  </a:lnTo>
                  <a:lnTo>
                    <a:pt x="185" y="55"/>
                  </a:lnTo>
                  <a:lnTo>
                    <a:pt x="186" y="46"/>
                  </a:lnTo>
                  <a:lnTo>
                    <a:pt x="188" y="36"/>
                  </a:lnTo>
                  <a:lnTo>
                    <a:pt x="191" y="27"/>
                  </a:lnTo>
                  <a:lnTo>
                    <a:pt x="188" y="17"/>
                  </a:lnTo>
                  <a:lnTo>
                    <a:pt x="186" y="8"/>
                  </a:lnTo>
                  <a:lnTo>
                    <a:pt x="183" y="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Freeform 1242"/>
            <p:cNvSpPr>
              <a:spLocks/>
            </p:cNvSpPr>
            <p:nvPr/>
          </p:nvSpPr>
          <p:spPr bwMode="auto">
            <a:xfrm>
              <a:off x="2416" y="1575"/>
              <a:ext cx="168" cy="128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4" y="124"/>
                </a:cxn>
                <a:cxn ang="0">
                  <a:pos x="29" y="121"/>
                </a:cxn>
                <a:cxn ang="0">
                  <a:pos x="41" y="116"/>
                </a:cxn>
                <a:cxn ang="0">
                  <a:pos x="57" y="112"/>
                </a:cxn>
                <a:cxn ang="0">
                  <a:pos x="71" y="105"/>
                </a:cxn>
                <a:cxn ang="0">
                  <a:pos x="85" y="99"/>
                </a:cxn>
                <a:cxn ang="0">
                  <a:pos x="98" y="93"/>
                </a:cxn>
                <a:cxn ang="0">
                  <a:pos x="111" y="87"/>
                </a:cxn>
                <a:cxn ang="0">
                  <a:pos x="126" y="76"/>
                </a:cxn>
                <a:cxn ang="0">
                  <a:pos x="138" y="66"/>
                </a:cxn>
                <a:cxn ang="0">
                  <a:pos x="138" y="66"/>
                </a:cxn>
                <a:cxn ang="0">
                  <a:pos x="149" y="55"/>
                </a:cxn>
                <a:cxn ang="0">
                  <a:pos x="158" y="47"/>
                </a:cxn>
                <a:cxn ang="0">
                  <a:pos x="161" y="38"/>
                </a:cxn>
                <a:cxn ang="0">
                  <a:pos x="166" y="29"/>
                </a:cxn>
                <a:cxn ang="0">
                  <a:pos x="166" y="23"/>
                </a:cxn>
                <a:cxn ang="0">
                  <a:pos x="166" y="17"/>
                </a:cxn>
                <a:cxn ang="0">
                  <a:pos x="166" y="13"/>
                </a:cxn>
                <a:cxn ang="0">
                  <a:pos x="166" y="8"/>
                </a:cxn>
                <a:cxn ang="0">
                  <a:pos x="163" y="4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49" y="2"/>
                </a:cxn>
                <a:cxn ang="0">
                  <a:pos x="138" y="4"/>
                </a:cxn>
                <a:cxn ang="0">
                  <a:pos x="128" y="8"/>
                </a:cxn>
                <a:cxn ang="0">
                  <a:pos x="117" y="11"/>
                </a:cxn>
                <a:cxn ang="0">
                  <a:pos x="105" y="15"/>
                </a:cxn>
                <a:cxn ang="0">
                  <a:pos x="94" y="17"/>
                </a:cxn>
                <a:cxn ang="0">
                  <a:pos x="85" y="22"/>
                </a:cxn>
                <a:cxn ang="0">
                  <a:pos x="78" y="25"/>
                </a:cxn>
                <a:cxn ang="0">
                  <a:pos x="0" y="129"/>
                </a:cxn>
              </a:cxnLst>
              <a:rect l="0" t="0" r="r" b="b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  <a:lnTo>
                    <a:pt x="0" y="12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Freeform 1243"/>
            <p:cNvSpPr>
              <a:spLocks/>
            </p:cNvSpPr>
            <p:nvPr/>
          </p:nvSpPr>
          <p:spPr bwMode="auto">
            <a:xfrm>
              <a:off x="2416" y="1575"/>
              <a:ext cx="168" cy="128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14" y="124"/>
                </a:cxn>
                <a:cxn ang="0">
                  <a:pos x="29" y="121"/>
                </a:cxn>
                <a:cxn ang="0">
                  <a:pos x="41" y="116"/>
                </a:cxn>
                <a:cxn ang="0">
                  <a:pos x="57" y="112"/>
                </a:cxn>
                <a:cxn ang="0">
                  <a:pos x="71" y="105"/>
                </a:cxn>
                <a:cxn ang="0">
                  <a:pos x="85" y="99"/>
                </a:cxn>
                <a:cxn ang="0">
                  <a:pos x="98" y="93"/>
                </a:cxn>
                <a:cxn ang="0">
                  <a:pos x="111" y="87"/>
                </a:cxn>
                <a:cxn ang="0">
                  <a:pos x="126" y="76"/>
                </a:cxn>
                <a:cxn ang="0">
                  <a:pos x="138" y="66"/>
                </a:cxn>
                <a:cxn ang="0">
                  <a:pos x="138" y="66"/>
                </a:cxn>
                <a:cxn ang="0">
                  <a:pos x="149" y="55"/>
                </a:cxn>
                <a:cxn ang="0">
                  <a:pos x="158" y="47"/>
                </a:cxn>
                <a:cxn ang="0">
                  <a:pos x="161" y="38"/>
                </a:cxn>
                <a:cxn ang="0">
                  <a:pos x="166" y="29"/>
                </a:cxn>
                <a:cxn ang="0">
                  <a:pos x="166" y="23"/>
                </a:cxn>
                <a:cxn ang="0">
                  <a:pos x="166" y="17"/>
                </a:cxn>
                <a:cxn ang="0">
                  <a:pos x="166" y="13"/>
                </a:cxn>
                <a:cxn ang="0">
                  <a:pos x="166" y="8"/>
                </a:cxn>
                <a:cxn ang="0">
                  <a:pos x="163" y="4"/>
                </a:cxn>
                <a:cxn ang="0">
                  <a:pos x="163" y="0"/>
                </a:cxn>
                <a:cxn ang="0">
                  <a:pos x="163" y="0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49" y="2"/>
                </a:cxn>
                <a:cxn ang="0">
                  <a:pos x="138" y="4"/>
                </a:cxn>
                <a:cxn ang="0">
                  <a:pos x="128" y="8"/>
                </a:cxn>
                <a:cxn ang="0">
                  <a:pos x="117" y="11"/>
                </a:cxn>
                <a:cxn ang="0">
                  <a:pos x="105" y="15"/>
                </a:cxn>
                <a:cxn ang="0">
                  <a:pos x="94" y="17"/>
                </a:cxn>
                <a:cxn ang="0">
                  <a:pos x="85" y="22"/>
                </a:cxn>
                <a:cxn ang="0">
                  <a:pos x="78" y="25"/>
                </a:cxn>
              </a:cxnLst>
              <a:rect l="0" t="0" r="r" b="b"/>
              <a:pathLst>
                <a:path w="167" h="130">
                  <a:moveTo>
                    <a:pt x="0" y="129"/>
                  </a:moveTo>
                  <a:lnTo>
                    <a:pt x="14" y="124"/>
                  </a:lnTo>
                  <a:lnTo>
                    <a:pt x="29" y="121"/>
                  </a:lnTo>
                  <a:lnTo>
                    <a:pt x="41" y="116"/>
                  </a:lnTo>
                  <a:lnTo>
                    <a:pt x="57" y="112"/>
                  </a:lnTo>
                  <a:lnTo>
                    <a:pt x="71" y="105"/>
                  </a:lnTo>
                  <a:lnTo>
                    <a:pt x="85" y="99"/>
                  </a:lnTo>
                  <a:lnTo>
                    <a:pt x="98" y="93"/>
                  </a:lnTo>
                  <a:lnTo>
                    <a:pt x="111" y="87"/>
                  </a:lnTo>
                  <a:lnTo>
                    <a:pt x="126" y="7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49" y="55"/>
                  </a:lnTo>
                  <a:lnTo>
                    <a:pt x="158" y="47"/>
                  </a:lnTo>
                  <a:lnTo>
                    <a:pt x="161" y="38"/>
                  </a:lnTo>
                  <a:lnTo>
                    <a:pt x="166" y="29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6" y="13"/>
                  </a:lnTo>
                  <a:lnTo>
                    <a:pt x="166" y="8"/>
                  </a:lnTo>
                  <a:lnTo>
                    <a:pt x="163" y="4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49" y="2"/>
                  </a:lnTo>
                  <a:lnTo>
                    <a:pt x="138" y="4"/>
                  </a:lnTo>
                  <a:lnTo>
                    <a:pt x="128" y="8"/>
                  </a:lnTo>
                  <a:lnTo>
                    <a:pt x="117" y="11"/>
                  </a:lnTo>
                  <a:lnTo>
                    <a:pt x="105" y="15"/>
                  </a:lnTo>
                  <a:lnTo>
                    <a:pt x="94" y="17"/>
                  </a:lnTo>
                  <a:lnTo>
                    <a:pt x="85" y="22"/>
                  </a:lnTo>
                  <a:lnTo>
                    <a:pt x="78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" name="Freeform 1244"/>
            <p:cNvSpPr>
              <a:spLocks/>
            </p:cNvSpPr>
            <p:nvPr/>
          </p:nvSpPr>
          <p:spPr bwMode="auto">
            <a:xfrm>
              <a:off x="2382" y="1678"/>
              <a:ext cx="130" cy="9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6" y="87"/>
                </a:cxn>
                <a:cxn ang="0">
                  <a:pos x="30" y="80"/>
                </a:cxn>
                <a:cxn ang="0">
                  <a:pos x="46" y="76"/>
                </a:cxn>
                <a:cxn ang="0">
                  <a:pos x="60" y="70"/>
                </a:cxn>
                <a:cxn ang="0">
                  <a:pos x="76" y="64"/>
                </a:cxn>
                <a:cxn ang="0">
                  <a:pos x="88" y="57"/>
                </a:cxn>
                <a:cxn ang="0">
                  <a:pos x="101" y="47"/>
                </a:cxn>
                <a:cxn ang="0">
                  <a:pos x="111" y="36"/>
                </a:cxn>
                <a:cxn ang="0">
                  <a:pos x="122" y="24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8"/>
                </a:cxn>
                <a:cxn ang="0">
                  <a:pos x="122" y="6"/>
                </a:cxn>
                <a:cxn ang="0">
                  <a:pos x="115" y="4"/>
                </a:cxn>
                <a:cxn ang="0">
                  <a:pos x="109" y="2"/>
                </a:cxn>
                <a:cxn ang="0">
                  <a:pos x="99" y="2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2" y="6"/>
                </a:cxn>
                <a:cxn ang="0">
                  <a:pos x="0" y="94"/>
                </a:cxn>
              </a:cxnLst>
              <a:rect l="0" t="0" r="r" b="b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  <a:lnTo>
                    <a:pt x="0" y="9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" name="Freeform 1245"/>
            <p:cNvSpPr>
              <a:spLocks/>
            </p:cNvSpPr>
            <p:nvPr/>
          </p:nvSpPr>
          <p:spPr bwMode="auto">
            <a:xfrm>
              <a:off x="2382" y="1678"/>
              <a:ext cx="130" cy="9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16" y="87"/>
                </a:cxn>
                <a:cxn ang="0">
                  <a:pos x="30" y="80"/>
                </a:cxn>
                <a:cxn ang="0">
                  <a:pos x="46" y="76"/>
                </a:cxn>
                <a:cxn ang="0">
                  <a:pos x="60" y="70"/>
                </a:cxn>
                <a:cxn ang="0">
                  <a:pos x="76" y="64"/>
                </a:cxn>
                <a:cxn ang="0">
                  <a:pos x="88" y="57"/>
                </a:cxn>
                <a:cxn ang="0">
                  <a:pos x="101" y="47"/>
                </a:cxn>
                <a:cxn ang="0">
                  <a:pos x="111" y="36"/>
                </a:cxn>
                <a:cxn ang="0">
                  <a:pos x="122" y="24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8"/>
                </a:cxn>
                <a:cxn ang="0">
                  <a:pos x="122" y="6"/>
                </a:cxn>
                <a:cxn ang="0">
                  <a:pos x="115" y="4"/>
                </a:cxn>
                <a:cxn ang="0">
                  <a:pos x="109" y="2"/>
                </a:cxn>
                <a:cxn ang="0">
                  <a:pos x="99" y="2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2" y="6"/>
                </a:cxn>
              </a:cxnLst>
              <a:rect l="0" t="0" r="r" b="b"/>
              <a:pathLst>
                <a:path w="131" h="95">
                  <a:moveTo>
                    <a:pt x="0" y="94"/>
                  </a:moveTo>
                  <a:lnTo>
                    <a:pt x="16" y="87"/>
                  </a:lnTo>
                  <a:lnTo>
                    <a:pt x="30" y="80"/>
                  </a:lnTo>
                  <a:lnTo>
                    <a:pt x="46" y="76"/>
                  </a:lnTo>
                  <a:lnTo>
                    <a:pt x="60" y="70"/>
                  </a:lnTo>
                  <a:lnTo>
                    <a:pt x="76" y="64"/>
                  </a:lnTo>
                  <a:lnTo>
                    <a:pt x="88" y="57"/>
                  </a:lnTo>
                  <a:lnTo>
                    <a:pt x="101" y="47"/>
                  </a:lnTo>
                  <a:lnTo>
                    <a:pt x="111" y="36"/>
                  </a:lnTo>
                  <a:lnTo>
                    <a:pt x="122" y="24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8"/>
                  </a:lnTo>
                  <a:lnTo>
                    <a:pt x="122" y="6"/>
                  </a:lnTo>
                  <a:lnTo>
                    <a:pt x="115" y="4"/>
                  </a:lnTo>
                  <a:lnTo>
                    <a:pt x="109" y="2"/>
                  </a:lnTo>
                  <a:lnTo>
                    <a:pt x="99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5" y="2"/>
                  </a:lnTo>
                  <a:lnTo>
                    <a:pt x="52" y="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2" name="Freeform 1246"/>
            <p:cNvSpPr>
              <a:spLocks/>
            </p:cNvSpPr>
            <p:nvPr/>
          </p:nvSpPr>
          <p:spPr bwMode="auto">
            <a:xfrm>
              <a:off x="2275" y="1736"/>
              <a:ext cx="164" cy="13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" y="128"/>
                </a:cxn>
                <a:cxn ang="0">
                  <a:pos x="23" y="124"/>
                </a:cxn>
                <a:cxn ang="0">
                  <a:pos x="33" y="119"/>
                </a:cxn>
                <a:cxn ang="0">
                  <a:pos x="46" y="114"/>
                </a:cxn>
                <a:cxn ang="0">
                  <a:pos x="58" y="107"/>
                </a:cxn>
                <a:cxn ang="0">
                  <a:pos x="71" y="101"/>
                </a:cxn>
                <a:cxn ang="0">
                  <a:pos x="83" y="93"/>
                </a:cxn>
                <a:cxn ang="0">
                  <a:pos x="94" y="84"/>
                </a:cxn>
                <a:cxn ang="0">
                  <a:pos x="105" y="75"/>
                </a:cxn>
                <a:cxn ang="0">
                  <a:pos x="115" y="63"/>
                </a:cxn>
                <a:cxn ang="0">
                  <a:pos x="115" y="63"/>
                </a:cxn>
                <a:cxn ang="0">
                  <a:pos x="130" y="45"/>
                </a:cxn>
                <a:cxn ang="0">
                  <a:pos x="140" y="27"/>
                </a:cxn>
                <a:cxn ang="0">
                  <a:pos x="149" y="17"/>
                </a:cxn>
                <a:cxn ang="0">
                  <a:pos x="156" y="6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61" y="0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6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81" y="4"/>
                </a:cxn>
                <a:cxn ang="0">
                  <a:pos x="67" y="8"/>
                </a:cxn>
                <a:cxn ang="0">
                  <a:pos x="57" y="13"/>
                </a:cxn>
                <a:cxn ang="0">
                  <a:pos x="0" y="133"/>
                </a:cxn>
              </a:cxnLst>
              <a:rect l="0" t="0" r="r" b="b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  <a:lnTo>
                    <a:pt x="0" y="133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3" name="Freeform 1247"/>
            <p:cNvSpPr>
              <a:spLocks/>
            </p:cNvSpPr>
            <p:nvPr/>
          </p:nvSpPr>
          <p:spPr bwMode="auto">
            <a:xfrm>
              <a:off x="2275" y="1736"/>
              <a:ext cx="164" cy="135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9" y="128"/>
                </a:cxn>
                <a:cxn ang="0">
                  <a:pos x="23" y="124"/>
                </a:cxn>
                <a:cxn ang="0">
                  <a:pos x="33" y="119"/>
                </a:cxn>
                <a:cxn ang="0">
                  <a:pos x="46" y="114"/>
                </a:cxn>
                <a:cxn ang="0">
                  <a:pos x="58" y="107"/>
                </a:cxn>
                <a:cxn ang="0">
                  <a:pos x="71" y="101"/>
                </a:cxn>
                <a:cxn ang="0">
                  <a:pos x="83" y="93"/>
                </a:cxn>
                <a:cxn ang="0">
                  <a:pos x="94" y="84"/>
                </a:cxn>
                <a:cxn ang="0">
                  <a:pos x="105" y="75"/>
                </a:cxn>
                <a:cxn ang="0">
                  <a:pos x="115" y="63"/>
                </a:cxn>
                <a:cxn ang="0">
                  <a:pos x="115" y="63"/>
                </a:cxn>
                <a:cxn ang="0">
                  <a:pos x="130" y="45"/>
                </a:cxn>
                <a:cxn ang="0">
                  <a:pos x="140" y="27"/>
                </a:cxn>
                <a:cxn ang="0">
                  <a:pos x="149" y="17"/>
                </a:cxn>
                <a:cxn ang="0">
                  <a:pos x="156" y="6"/>
                </a:cxn>
                <a:cxn ang="0">
                  <a:pos x="164" y="0"/>
                </a:cxn>
                <a:cxn ang="0">
                  <a:pos x="164" y="0"/>
                </a:cxn>
                <a:cxn ang="0">
                  <a:pos x="161" y="0"/>
                </a:cxn>
                <a:cxn ang="0">
                  <a:pos x="156" y="0"/>
                </a:cxn>
                <a:cxn ang="0">
                  <a:pos x="147" y="0"/>
                </a:cxn>
                <a:cxn ang="0">
                  <a:pos x="136" y="0"/>
                </a:cxn>
                <a:cxn ang="0">
                  <a:pos x="124" y="0"/>
                </a:cxn>
                <a:cxn ang="0">
                  <a:pos x="108" y="0"/>
                </a:cxn>
                <a:cxn ang="0">
                  <a:pos x="96" y="2"/>
                </a:cxn>
                <a:cxn ang="0">
                  <a:pos x="81" y="4"/>
                </a:cxn>
                <a:cxn ang="0">
                  <a:pos x="67" y="8"/>
                </a:cxn>
                <a:cxn ang="0">
                  <a:pos x="57" y="13"/>
                </a:cxn>
              </a:cxnLst>
              <a:rect l="0" t="0" r="r" b="b"/>
              <a:pathLst>
                <a:path w="165" h="134">
                  <a:moveTo>
                    <a:pt x="0" y="133"/>
                  </a:moveTo>
                  <a:lnTo>
                    <a:pt x="9" y="128"/>
                  </a:lnTo>
                  <a:lnTo>
                    <a:pt x="23" y="124"/>
                  </a:lnTo>
                  <a:lnTo>
                    <a:pt x="33" y="119"/>
                  </a:lnTo>
                  <a:lnTo>
                    <a:pt x="46" y="114"/>
                  </a:lnTo>
                  <a:lnTo>
                    <a:pt x="58" y="107"/>
                  </a:lnTo>
                  <a:lnTo>
                    <a:pt x="71" y="101"/>
                  </a:lnTo>
                  <a:lnTo>
                    <a:pt x="83" y="93"/>
                  </a:lnTo>
                  <a:lnTo>
                    <a:pt x="94" y="84"/>
                  </a:lnTo>
                  <a:lnTo>
                    <a:pt x="105" y="7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30" y="45"/>
                  </a:lnTo>
                  <a:lnTo>
                    <a:pt x="140" y="27"/>
                  </a:lnTo>
                  <a:lnTo>
                    <a:pt x="149" y="17"/>
                  </a:lnTo>
                  <a:lnTo>
                    <a:pt x="156" y="6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47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1" y="4"/>
                  </a:lnTo>
                  <a:lnTo>
                    <a:pt x="67" y="8"/>
                  </a:lnTo>
                  <a:lnTo>
                    <a:pt x="57" y="1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" name="Freeform 1248"/>
            <p:cNvSpPr>
              <a:spLocks/>
            </p:cNvSpPr>
            <p:nvPr/>
          </p:nvSpPr>
          <p:spPr bwMode="auto">
            <a:xfrm>
              <a:off x="2195" y="1851"/>
              <a:ext cx="144" cy="142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" y="135"/>
                </a:cxn>
                <a:cxn ang="0">
                  <a:pos x="25" y="132"/>
                </a:cxn>
                <a:cxn ang="0">
                  <a:pos x="40" y="125"/>
                </a:cxn>
                <a:cxn ang="0">
                  <a:pos x="52" y="117"/>
                </a:cxn>
                <a:cxn ang="0">
                  <a:pos x="68" y="109"/>
                </a:cxn>
                <a:cxn ang="0">
                  <a:pos x="82" y="100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18" y="66"/>
                </a:cxn>
                <a:cxn ang="0">
                  <a:pos x="126" y="56"/>
                </a:cxn>
                <a:cxn ang="0">
                  <a:pos x="126" y="56"/>
                </a:cxn>
                <a:cxn ang="0">
                  <a:pos x="139" y="33"/>
                </a:cxn>
                <a:cxn ang="0">
                  <a:pos x="144" y="18"/>
                </a:cxn>
                <a:cxn ang="0">
                  <a:pos x="144" y="8"/>
                </a:cxn>
                <a:cxn ang="0">
                  <a:pos x="144" y="2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35" y="2"/>
                </a:cxn>
                <a:cxn ang="0">
                  <a:pos x="126" y="2"/>
                </a:cxn>
                <a:cxn ang="0">
                  <a:pos x="118" y="2"/>
                </a:cxn>
                <a:cxn ang="0">
                  <a:pos x="107" y="4"/>
                </a:cxn>
                <a:cxn ang="0">
                  <a:pos x="100" y="6"/>
                </a:cxn>
                <a:cxn ang="0">
                  <a:pos x="91" y="8"/>
                </a:cxn>
                <a:cxn ang="0">
                  <a:pos x="80" y="10"/>
                </a:cxn>
                <a:cxn ang="0">
                  <a:pos x="72" y="13"/>
                </a:cxn>
                <a:cxn ang="0">
                  <a:pos x="61" y="16"/>
                </a:cxn>
                <a:cxn ang="0">
                  <a:pos x="52" y="22"/>
                </a:cxn>
                <a:cxn ang="0">
                  <a:pos x="0" y="140"/>
                </a:cxn>
              </a:cxnLst>
              <a:rect l="0" t="0" r="r" b="b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  <a:lnTo>
                    <a:pt x="0" y="14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" name="Freeform 1249"/>
            <p:cNvSpPr>
              <a:spLocks/>
            </p:cNvSpPr>
            <p:nvPr/>
          </p:nvSpPr>
          <p:spPr bwMode="auto">
            <a:xfrm>
              <a:off x="2195" y="1851"/>
              <a:ext cx="144" cy="142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13" y="135"/>
                </a:cxn>
                <a:cxn ang="0">
                  <a:pos x="25" y="132"/>
                </a:cxn>
                <a:cxn ang="0">
                  <a:pos x="40" y="125"/>
                </a:cxn>
                <a:cxn ang="0">
                  <a:pos x="52" y="117"/>
                </a:cxn>
                <a:cxn ang="0">
                  <a:pos x="68" y="109"/>
                </a:cxn>
                <a:cxn ang="0">
                  <a:pos x="82" y="100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18" y="66"/>
                </a:cxn>
                <a:cxn ang="0">
                  <a:pos x="126" y="56"/>
                </a:cxn>
                <a:cxn ang="0">
                  <a:pos x="126" y="56"/>
                </a:cxn>
                <a:cxn ang="0">
                  <a:pos x="139" y="33"/>
                </a:cxn>
                <a:cxn ang="0">
                  <a:pos x="144" y="18"/>
                </a:cxn>
                <a:cxn ang="0">
                  <a:pos x="144" y="8"/>
                </a:cxn>
                <a:cxn ang="0">
                  <a:pos x="144" y="2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135" y="2"/>
                </a:cxn>
                <a:cxn ang="0">
                  <a:pos x="126" y="2"/>
                </a:cxn>
                <a:cxn ang="0">
                  <a:pos x="118" y="2"/>
                </a:cxn>
                <a:cxn ang="0">
                  <a:pos x="107" y="4"/>
                </a:cxn>
                <a:cxn ang="0">
                  <a:pos x="100" y="6"/>
                </a:cxn>
                <a:cxn ang="0">
                  <a:pos x="91" y="8"/>
                </a:cxn>
                <a:cxn ang="0">
                  <a:pos x="80" y="10"/>
                </a:cxn>
                <a:cxn ang="0">
                  <a:pos x="72" y="13"/>
                </a:cxn>
                <a:cxn ang="0">
                  <a:pos x="61" y="16"/>
                </a:cxn>
                <a:cxn ang="0">
                  <a:pos x="52" y="22"/>
                </a:cxn>
              </a:cxnLst>
              <a:rect l="0" t="0" r="r" b="b"/>
              <a:pathLst>
                <a:path w="145" h="141">
                  <a:moveTo>
                    <a:pt x="0" y="140"/>
                  </a:moveTo>
                  <a:lnTo>
                    <a:pt x="13" y="135"/>
                  </a:lnTo>
                  <a:lnTo>
                    <a:pt x="25" y="132"/>
                  </a:lnTo>
                  <a:lnTo>
                    <a:pt x="40" y="125"/>
                  </a:lnTo>
                  <a:lnTo>
                    <a:pt x="52" y="117"/>
                  </a:lnTo>
                  <a:lnTo>
                    <a:pt x="68" y="109"/>
                  </a:lnTo>
                  <a:lnTo>
                    <a:pt x="82" y="100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18" y="66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39" y="33"/>
                  </a:lnTo>
                  <a:lnTo>
                    <a:pt x="144" y="18"/>
                  </a:lnTo>
                  <a:lnTo>
                    <a:pt x="144" y="8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35" y="2"/>
                  </a:lnTo>
                  <a:lnTo>
                    <a:pt x="126" y="2"/>
                  </a:lnTo>
                  <a:lnTo>
                    <a:pt x="118" y="2"/>
                  </a:lnTo>
                  <a:lnTo>
                    <a:pt x="107" y="4"/>
                  </a:lnTo>
                  <a:lnTo>
                    <a:pt x="100" y="6"/>
                  </a:lnTo>
                  <a:lnTo>
                    <a:pt x="91" y="8"/>
                  </a:lnTo>
                  <a:lnTo>
                    <a:pt x="80" y="10"/>
                  </a:lnTo>
                  <a:lnTo>
                    <a:pt x="72" y="13"/>
                  </a:lnTo>
                  <a:lnTo>
                    <a:pt x="61" y="16"/>
                  </a:lnTo>
                  <a:lnTo>
                    <a:pt x="52" y="2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" name="Freeform 1250"/>
            <p:cNvSpPr>
              <a:spLocks/>
            </p:cNvSpPr>
            <p:nvPr/>
          </p:nvSpPr>
          <p:spPr bwMode="auto">
            <a:xfrm>
              <a:off x="2243" y="1967"/>
              <a:ext cx="91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8" y="133"/>
                </a:cxn>
                <a:cxn ang="0">
                  <a:pos x="16" y="124"/>
                </a:cxn>
                <a:cxn ang="0">
                  <a:pos x="27" y="116"/>
                </a:cxn>
                <a:cxn ang="0">
                  <a:pos x="38" y="105"/>
                </a:cxn>
                <a:cxn ang="0">
                  <a:pos x="48" y="94"/>
                </a:cxn>
                <a:cxn ang="0">
                  <a:pos x="59" y="80"/>
                </a:cxn>
                <a:cxn ang="0">
                  <a:pos x="67" y="66"/>
                </a:cxn>
                <a:cxn ang="0">
                  <a:pos x="75" y="46"/>
                </a:cxn>
                <a:cxn ang="0">
                  <a:pos x="84" y="25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4" y="0"/>
                </a:cxn>
                <a:cxn ang="0">
                  <a:pos x="75" y="2"/>
                </a:cxn>
                <a:cxn ang="0">
                  <a:pos x="67" y="2"/>
                </a:cxn>
                <a:cxn ang="0">
                  <a:pos x="57" y="4"/>
                </a:cxn>
                <a:cxn ang="0">
                  <a:pos x="46" y="6"/>
                </a:cxn>
                <a:cxn ang="0">
                  <a:pos x="36" y="11"/>
                </a:cxn>
                <a:cxn ang="0">
                  <a:pos x="25" y="15"/>
                </a:cxn>
                <a:cxn ang="0">
                  <a:pos x="15" y="19"/>
                </a:cxn>
                <a:cxn ang="0">
                  <a:pos x="6" y="25"/>
                </a:cxn>
                <a:cxn ang="0">
                  <a:pos x="0" y="142"/>
                </a:cxn>
              </a:cxnLst>
              <a:rect l="0" t="0" r="r" b="b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  <a:lnTo>
                    <a:pt x="0" y="1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" name="Freeform 1251"/>
            <p:cNvSpPr>
              <a:spLocks/>
            </p:cNvSpPr>
            <p:nvPr/>
          </p:nvSpPr>
          <p:spPr bwMode="auto">
            <a:xfrm>
              <a:off x="2243" y="1967"/>
              <a:ext cx="91" cy="142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8" y="133"/>
                </a:cxn>
                <a:cxn ang="0">
                  <a:pos x="16" y="124"/>
                </a:cxn>
                <a:cxn ang="0">
                  <a:pos x="27" y="116"/>
                </a:cxn>
                <a:cxn ang="0">
                  <a:pos x="38" y="105"/>
                </a:cxn>
                <a:cxn ang="0">
                  <a:pos x="48" y="94"/>
                </a:cxn>
                <a:cxn ang="0">
                  <a:pos x="59" y="80"/>
                </a:cxn>
                <a:cxn ang="0">
                  <a:pos x="67" y="66"/>
                </a:cxn>
                <a:cxn ang="0">
                  <a:pos x="75" y="46"/>
                </a:cxn>
                <a:cxn ang="0">
                  <a:pos x="84" y="25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4" y="0"/>
                </a:cxn>
                <a:cxn ang="0">
                  <a:pos x="75" y="2"/>
                </a:cxn>
                <a:cxn ang="0">
                  <a:pos x="67" y="2"/>
                </a:cxn>
                <a:cxn ang="0">
                  <a:pos x="57" y="4"/>
                </a:cxn>
                <a:cxn ang="0">
                  <a:pos x="46" y="6"/>
                </a:cxn>
                <a:cxn ang="0">
                  <a:pos x="36" y="11"/>
                </a:cxn>
                <a:cxn ang="0">
                  <a:pos x="25" y="15"/>
                </a:cxn>
                <a:cxn ang="0">
                  <a:pos x="15" y="19"/>
                </a:cxn>
                <a:cxn ang="0">
                  <a:pos x="6" y="25"/>
                </a:cxn>
              </a:cxnLst>
              <a:rect l="0" t="0" r="r" b="b"/>
              <a:pathLst>
                <a:path w="90" h="143">
                  <a:moveTo>
                    <a:pt x="0" y="142"/>
                  </a:moveTo>
                  <a:lnTo>
                    <a:pt x="8" y="133"/>
                  </a:lnTo>
                  <a:lnTo>
                    <a:pt x="16" y="124"/>
                  </a:lnTo>
                  <a:lnTo>
                    <a:pt x="27" y="116"/>
                  </a:lnTo>
                  <a:lnTo>
                    <a:pt x="38" y="105"/>
                  </a:lnTo>
                  <a:lnTo>
                    <a:pt x="48" y="94"/>
                  </a:lnTo>
                  <a:lnTo>
                    <a:pt x="59" y="80"/>
                  </a:lnTo>
                  <a:lnTo>
                    <a:pt x="67" y="66"/>
                  </a:lnTo>
                  <a:lnTo>
                    <a:pt x="75" y="46"/>
                  </a:lnTo>
                  <a:lnTo>
                    <a:pt x="84" y="25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57" y="4"/>
                  </a:lnTo>
                  <a:lnTo>
                    <a:pt x="46" y="6"/>
                  </a:lnTo>
                  <a:lnTo>
                    <a:pt x="36" y="11"/>
                  </a:lnTo>
                  <a:lnTo>
                    <a:pt x="25" y="15"/>
                  </a:lnTo>
                  <a:lnTo>
                    <a:pt x="15" y="19"/>
                  </a:lnTo>
                  <a:lnTo>
                    <a:pt x="6" y="2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" name="Freeform 1252"/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/>
              <a:ahLst/>
              <a:cxnLst>
                <a:cxn ang="0">
                  <a:pos x="8" y="196"/>
                </a:cxn>
                <a:cxn ang="0">
                  <a:pos x="16" y="182"/>
                </a:cxn>
                <a:cxn ang="0">
                  <a:pos x="25" y="166"/>
                </a:cxn>
                <a:cxn ang="0">
                  <a:pos x="36" y="149"/>
                </a:cxn>
                <a:cxn ang="0">
                  <a:pos x="46" y="129"/>
                </a:cxn>
                <a:cxn ang="0">
                  <a:pos x="57" y="109"/>
                </a:cxn>
                <a:cxn ang="0">
                  <a:pos x="66" y="88"/>
                </a:cxn>
                <a:cxn ang="0">
                  <a:pos x="75" y="64"/>
                </a:cxn>
                <a:cxn ang="0">
                  <a:pos x="84" y="44"/>
                </a:cxn>
                <a:cxn ang="0">
                  <a:pos x="88" y="20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8" y="2"/>
                </a:cxn>
                <a:cxn ang="0">
                  <a:pos x="36" y="5"/>
                </a:cxn>
                <a:cxn ang="0">
                  <a:pos x="25" y="12"/>
                </a:cxn>
                <a:cxn ang="0">
                  <a:pos x="13" y="20"/>
                </a:cxn>
                <a:cxn ang="0">
                  <a:pos x="0" y="33"/>
                </a:cxn>
                <a:cxn ang="0">
                  <a:pos x="8" y="196"/>
                </a:cxn>
              </a:cxnLst>
              <a:rect l="0" t="0" r="r" b="b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  <a:lnTo>
                    <a:pt x="8" y="19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" name="Freeform 1253"/>
            <p:cNvSpPr>
              <a:spLocks/>
            </p:cNvSpPr>
            <p:nvPr/>
          </p:nvSpPr>
          <p:spPr bwMode="auto">
            <a:xfrm>
              <a:off x="2222" y="2088"/>
              <a:ext cx="91" cy="197"/>
            </a:xfrm>
            <a:custGeom>
              <a:avLst/>
              <a:gdLst/>
              <a:ahLst/>
              <a:cxnLst>
                <a:cxn ang="0">
                  <a:pos x="8" y="196"/>
                </a:cxn>
                <a:cxn ang="0">
                  <a:pos x="16" y="182"/>
                </a:cxn>
                <a:cxn ang="0">
                  <a:pos x="25" y="166"/>
                </a:cxn>
                <a:cxn ang="0">
                  <a:pos x="36" y="149"/>
                </a:cxn>
                <a:cxn ang="0">
                  <a:pos x="46" y="129"/>
                </a:cxn>
                <a:cxn ang="0">
                  <a:pos x="57" y="109"/>
                </a:cxn>
                <a:cxn ang="0">
                  <a:pos x="66" y="88"/>
                </a:cxn>
                <a:cxn ang="0">
                  <a:pos x="75" y="64"/>
                </a:cxn>
                <a:cxn ang="0">
                  <a:pos x="84" y="44"/>
                </a:cxn>
                <a:cxn ang="0">
                  <a:pos x="88" y="20"/>
                </a:cxn>
                <a:cxn ang="0">
                  <a:pos x="90" y="2"/>
                </a:cxn>
                <a:cxn ang="0">
                  <a:pos x="90" y="2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59" y="0"/>
                </a:cxn>
                <a:cxn ang="0">
                  <a:pos x="48" y="2"/>
                </a:cxn>
                <a:cxn ang="0">
                  <a:pos x="36" y="5"/>
                </a:cxn>
                <a:cxn ang="0">
                  <a:pos x="25" y="12"/>
                </a:cxn>
                <a:cxn ang="0">
                  <a:pos x="13" y="20"/>
                </a:cxn>
                <a:cxn ang="0">
                  <a:pos x="0" y="33"/>
                </a:cxn>
              </a:cxnLst>
              <a:rect l="0" t="0" r="r" b="b"/>
              <a:pathLst>
                <a:path w="91" h="197">
                  <a:moveTo>
                    <a:pt x="8" y="196"/>
                  </a:moveTo>
                  <a:lnTo>
                    <a:pt x="16" y="182"/>
                  </a:lnTo>
                  <a:lnTo>
                    <a:pt x="25" y="166"/>
                  </a:lnTo>
                  <a:lnTo>
                    <a:pt x="36" y="149"/>
                  </a:lnTo>
                  <a:lnTo>
                    <a:pt x="46" y="129"/>
                  </a:lnTo>
                  <a:lnTo>
                    <a:pt x="57" y="109"/>
                  </a:lnTo>
                  <a:lnTo>
                    <a:pt x="66" y="88"/>
                  </a:lnTo>
                  <a:lnTo>
                    <a:pt x="75" y="64"/>
                  </a:lnTo>
                  <a:lnTo>
                    <a:pt x="84" y="44"/>
                  </a:lnTo>
                  <a:lnTo>
                    <a:pt x="88" y="2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8" y="2"/>
                  </a:lnTo>
                  <a:lnTo>
                    <a:pt x="36" y="5"/>
                  </a:lnTo>
                  <a:lnTo>
                    <a:pt x="25" y="12"/>
                  </a:lnTo>
                  <a:lnTo>
                    <a:pt x="13" y="20"/>
                  </a:lnTo>
                  <a:lnTo>
                    <a:pt x="0" y="33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0" name="Freeform 1254"/>
            <p:cNvSpPr>
              <a:spLocks/>
            </p:cNvSpPr>
            <p:nvPr/>
          </p:nvSpPr>
          <p:spPr bwMode="auto">
            <a:xfrm>
              <a:off x="2098" y="2231"/>
              <a:ext cx="279" cy="501"/>
            </a:xfrm>
            <a:custGeom>
              <a:avLst/>
              <a:gdLst/>
              <a:ahLst/>
              <a:cxnLst>
                <a:cxn ang="0">
                  <a:pos x="143" y="504"/>
                </a:cxn>
                <a:cxn ang="0">
                  <a:pos x="127" y="486"/>
                </a:cxn>
                <a:cxn ang="0">
                  <a:pos x="109" y="465"/>
                </a:cxn>
                <a:cxn ang="0">
                  <a:pos x="92" y="444"/>
                </a:cxn>
                <a:cxn ang="0">
                  <a:pos x="76" y="419"/>
                </a:cxn>
                <a:cxn ang="0">
                  <a:pos x="58" y="391"/>
                </a:cxn>
                <a:cxn ang="0">
                  <a:pos x="41" y="364"/>
                </a:cxn>
                <a:cxn ang="0">
                  <a:pos x="26" y="337"/>
                </a:cxn>
                <a:cxn ang="0">
                  <a:pos x="16" y="305"/>
                </a:cxn>
                <a:cxn ang="0">
                  <a:pos x="7" y="276"/>
                </a:cxn>
                <a:cxn ang="0">
                  <a:pos x="2" y="246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2" y="130"/>
                </a:cxn>
                <a:cxn ang="0">
                  <a:pos x="3" y="103"/>
                </a:cxn>
                <a:cxn ang="0">
                  <a:pos x="7" y="78"/>
                </a:cxn>
                <a:cxn ang="0">
                  <a:pos x="12" y="57"/>
                </a:cxn>
                <a:cxn ang="0">
                  <a:pos x="18" y="36"/>
                </a:cxn>
                <a:cxn ang="0">
                  <a:pos x="23" y="1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4"/>
                </a:cxn>
                <a:cxn ang="0">
                  <a:pos x="46" y="13"/>
                </a:cxn>
                <a:cxn ang="0">
                  <a:pos x="65" y="27"/>
                </a:cxn>
                <a:cxn ang="0">
                  <a:pos x="88" y="46"/>
                </a:cxn>
                <a:cxn ang="0">
                  <a:pos x="115" y="70"/>
                </a:cxn>
                <a:cxn ang="0">
                  <a:pos x="145" y="99"/>
                </a:cxn>
                <a:cxn ang="0">
                  <a:pos x="173" y="130"/>
                </a:cxn>
                <a:cxn ang="0">
                  <a:pos x="198" y="167"/>
                </a:cxn>
                <a:cxn ang="0">
                  <a:pos x="221" y="204"/>
                </a:cxn>
                <a:cxn ang="0">
                  <a:pos x="238" y="246"/>
                </a:cxn>
                <a:cxn ang="0">
                  <a:pos x="238" y="246"/>
                </a:cxn>
                <a:cxn ang="0">
                  <a:pos x="249" y="285"/>
                </a:cxn>
                <a:cxn ang="0">
                  <a:pos x="259" y="318"/>
                </a:cxn>
                <a:cxn ang="0">
                  <a:pos x="265" y="345"/>
                </a:cxn>
                <a:cxn ang="0">
                  <a:pos x="272" y="368"/>
                </a:cxn>
                <a:cxn ang="0">
                  <a:pos x="274" y="388"/>
                </a:cxn>
                <a:cxn ang="0">
                  <a:pos x="276" y="404"/>
                </a:cxn>
                <a:cxn ang="0">
                  <a:pos x="278" y="419"/>
                </a:cxn>
                <a:cxn ang="0">
                  <a:pos x="278" y="434"/>
                </a:cxn>
                <a:cxn ang="0">
                  <a:pos x="278" y="446"/>
                </a:cxn>
                <a:cxn ang="0">
                  <a:pos x="278" y="462"/>
                </a:cxn>
                <a:cxn ang="0">
                  <a:pos x="143" y="504"/>
                </a:cxn>
              </a:cxnLst>
              <a:rect l="0" t="0" r="r" b="b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  <a:lnTo>
                    <a:pt x="143" y="50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" name="Freeform 1255"/>
            <p:cNvSpPr>
              <a:spLocks/>
            </p:cNvSpPr>
            <p:nvPr/>
          </p:nvSpPr>
          <p:spPr bwMode="auto">
            <a:xfrm>
              <a:off x="2098" y="2231"/>
              <a:ext cx="279" cy="501"/>
            </a:xfrm>
            <a:custGeom>
              <a:avLst/>
              <a:gdLst/>
              <a:ahLst/>
              <a:cxnLst>
                <a:cxn ang="0">
                  <a:pos x="143" y="504"/>
                </a:cxn>
                <a:cxn ang="0">
                  <a:pos x="127" y="486"/>
                </a:cxn>
                <a:cxn ang="0">
                  <a:pos x="109" y="465"/>
                </a:cxn>
                <a:cxn ang="0">
                  <a:pos x="92" y="444"/>
                </a:cxn>
                <a:cxn ang="0">
                  <a:pos x="76" y="419"/>
                </a:cxn>
                <a:cxn ang="0">
                  <a:pos x="58" y="391"/>
                </a:cxn>
                <a:cxn ang="0">
                  <a:pos x="41" y="364"/>
                </a:cxn>
                <a:cxn ang="0">
                  <a:pos x="26" y="337"/>
                </a:cxn>
                <a:cxn ang="0">
                  <a:pos x="16" y="305"/>
                </a:cxn>
                <a:cxn ang="0">
                  <a:pos x="7" y="276"/>
                </a:cxn>
                <a:cxn ang="0">
                  <a:pos x="2" y="246"/>
                </a:cxn>
                <a:cxn ang="0">
                  <a:pos x="2" y="246"/>
                </a:cxn>
                <a:cxn ang="0">
                  <a:pos x="0" y="215"/>
                </a:cxn>
                <a:cxn ang="0">
                  <a:pos x="0" y="185"/>
                </a:cxn>
                <a:cxn ang="0">
                  <a:pos x="0" y="158"/>
                </a:cxn>
                <a:cxn ang="0">
                  <a:pos x="2" y="130"/>
                </a:cxn>
                <a:cxn ang="0">
                  <a:pos x="3" y="103"/>
                </a:cxn>
                <a:cxn ang="0">
                  <a:pos x="7" y="78"/>
                </a:cxn>
                <a:cxn ang="0">
                  <a:pos x="12" y="57"/>
                </a:cxn>
                <a:cxn ang="0">
                  <a:pos x="18" y="36"/>
                </a:cxn>
                <a:cxn ang="0">
                  <a:pos x="23" y="17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33" y="4"/>
                </a:cxn>
                <a:cxn ang="0">
                  <a:pos x="46" y="13"/>
                </a:cxn>
                <a:cxn ang="0">
                  <a:pos x="65" y="27"/>
                </a:cxn>
                <a:cxn ang="0">
                  <a:pos x="88" y="46"/>
                </a:cxn>
                <a:cxn ang="0">
                  <a:pos x="115" y="70"/>
                </a:cxn>
                <a:cxn ang="0">
                  <a:pos x="145" y="99"/>
                </a:cxn>
                <a:cxn ang="0">
                  <a:pos x="173" y="130"/>
                </a:cxn>
                <a:cxn ang="0">
                  <a:pos x="198" y="167"/>
                </a:cxn>
                <a:cxn ang="0">
                  <a:pos x="221" y="204"/>
                </a:cxn>
                <a:cxn ang="0">
                  <a:pos x="238" y="246"/>
                </a:cxn>
                <a:cxn ang="0">
                  <a:pos x="238" y="246"/>
                </a:cxn>
                <a:cxn ang="0">
                  <a:pos x="249" y="285"/>
                </a:cxn>
                <a:cxn ang="0">
                  <a:pos x="259" y="318"/>
                </a:cxn>
                <a:cxn ang="0">
                  <a:pos x="265" y="345"/>
                </a:cxn>
                <a:cxn ang="0">
                  <a:pos x="272" y="368"/>
                </a:cxn>
                <a:cxn ang="0">
                  <a:pos x="274" y="388"/>
                </a:cxn>
                <a:cxn ang="0">
                  <a:pos x="276" y="404"/>
                </a:cxn>
                <a:cxn ang="0">
                  <a:pos x="278" y="419"/>
                </a:cxn>
                <a:cxn ang="0">
                  <a:pos x="278" y="434"/>
                </a:cxn>
                <a:cxn ang="0">
                  <a:pos x="278" y="446"/>
                </a:cxn>
                <a:cxn ang="0">
                  <a:pos x="278" y="462"/>
                </a:cxn>
              </a:cxnLst>
              <a:rect l="0" t="0" r="r" b="b"/>
              <a:pathLst>
                <a:path w="279" h="505">
                  <a:moveTo>
                    <a:pt x="143" y="504"/>
                  </a:moveTo>
                  <a:lnTo>
                    <a:pt x="127" y="486"/>
                  </a:lnTo>
                  <a:lnTo>
                    <a:pt x="109" y="465"/>
                  </a:lnTo>
                  <a:lnTo>
                    <a:pt x="92" y="444"/>
                  </a:lnTo>
                  <a:lnTo>
                    <a:pt x="76" y="419"/>
                  </a:lnTo>
                  <a:lnTo>
                    <a:pt x="58" y="391"/>
                  </a:lnTo>
                  <a:lnTo>
                    <a:pt x="41" y="364"/>
                  </a:lnTo>
                  <a:lnTo>
                    <a:pt x="26" y="337"/>
                  </a:lnTo>
                  <a:lnTo>
                    <a:pt x="16" y="305"/>
                  </a:lnTo>
                  <a:lnTo>
                    <a:pt x="7" y="276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15"/>
                  </a:lnTo>
                  <a:lnTo>
                    <a:pt x="0" y="185"/>
                  </a:lnTo>
                  <a:lnTo>
                    <a:pt x="0" y="158"/>
                  </a:lnTo>
                  <a:lnTo>
                    <a:pt x="2" y="130"/>
                  </a:lnTo>
                  <a:lnTo>
                    <a:pt x="3" y="103"/>
                  </a:lnTo>
                  <a:lnTo>
                    <a:pt x="7" y="78"/>
                  </a:lnTo>
                  <a:lnTo>
                    <a:pt x="12" y="57"/>
                  </a:lnTo>
                  <a:lnTo>
                    <a:pt x="18" y="36"/>
                  </a:lnTo>
                  <a:lnTo>
                    <a:pt x="23" y="17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3" y="4"/>
                  </a:lnTo>
                  <a:lnTo>
                    <a:pt x="46" y="13"/>
                  </a:lnTo>
                  <a:lnTo>
                    <a:pt x="65" y="27"/>
                  </a:lnTo>
                  <a:lnTo>
                    <a:pt x="88" y="46"/>
                  </a:lnTo>
                  <a:lnTo>
                    <a:pt x="115" y="70"/>
                  </a:lnTo>
                  <a:lnTo>
                    <a:pt x="145" y="99"/>
                  </a:lnTo>
                  <a:lnTo>
                    <a:pt x="173" y="130"/>
                  </a:lnTo>
                  <a:lnTo>
                    <a:pt x="198" y="167"/>
                  </a:lnTo>
                  <a:lnTo>
                    <a:pt x="221" y="204"/>
                  </a:lnTo>
                  <a:lnTo>
                    <a:pt x="238" y="246"/>
                  </a:lnTo>
                  <a:lnTo>
                    <a:pt x="238" y="246"/>
                  </a:lnTo>
                  <a:lnTo>
                    <a:pt x="249" y="285"/>
                  </a:lnTo>
                  <a:lnTo>
                    <a:pt x="259" y="318"/>
                  </a:lnTo>
                  <a:lnTo>
                    <a:pt x="265" y="345"/>
                  </a:lnTo>
                  <a:lnTo>
                    <a:pt x="272" y="368"/>
                  </a:lnTo>
                  <a:lnTo>
                    <a:pt x="274" y="388"/>
                  </a:lnTo>
                  <a:lnTo>
                    <a:pt x="276" y="404"/>
                  </a:lnTo>
                  <a:lnTo>
                    <a:pt x="278" y="419"/>
                  </a:lnTo>
                  <a:lnTo>
                    <a:pt x="278" y="434"/>
                  </a:lnTo>
                  <a:lnTo>
                    <a:pt x="278" y="446"/>
                  </a:lnTo>
                  <a:lnTo>
                    <a:pt x="278" y="46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" name="Freeform 1256"/>
            <p:cNvSpPr>
              <a:spLocks/>
            </p:cNvSpPr>
            <p:nvPr/>
          </p:nvSpPr>
          <p:spPr bwMode="auto">
            <a:xfrm>
              <a:off x="2147" y="2310"/>
              <a:ext cx="124" cy="386"/>
            </a:xfrm>
            <a:custGeom>
              <a:avLst/>
              <a:gdLst/>
              <a:ahLst/>
              <a:cxnLst>
                <a:cxn ang="0">
                  <a:pos x="125" y="380"/>
                </a:cxn>
                <a:cxn ang="0">
                  <a:pos x="103" y="338"/>
                </a:cxn>
                <a:cxn ang="0">
                  <a:pos x="85" y="299"/>
                </a:cxn>
                <a:cxn ang="0">
                  <a:pos x="67" y="256"/>
                </a:cxn>
                <a:cxn ang="0">
                  <a:pos x="50" y="216"/>
                </a:cxn>
                <a:cxn ang="0">
                  <a:pos x="37" y="177"/>
                </a:cxn>
                <a:cxn ang="0">
                  <a:pos x="27" y="136"/>
                </a:cxn>
                <a:cxn ang="0">
                  <a:pos x="16" y="101"/>
                </a:cxn>
                <a:cxn ang="0">
                  <a:pos x="9" y="64"/>
                </a:cxn>
                <a:cxn ang="0">
                  <a:pos x="4" y="3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30"/>
                </a:cxn>
                <a:cxn ang="0">
                  <a:pos x="8" y="64"/>
                </a:cxn>
                <a:cxn ang="0">
                  <a:pos x="14" y="101"/>
                </a:cxn>
                <a:cxn ang="0">
                  <a:pos x="21" y="138"/>
                </a:cxn>
                <a:cxn ang="0">
                  <a:pos x="32" y="178"/>
                </a:cxn>
                <a:cxn ang="0">
                  <a:pos x="42" y="218"/>
                </a:cxn>
                <a:cxn ang="0">
                  <a:pos x="55" y="258"/>
                </a:cxn>
                <a:cxn ang="0">
                  <a:pos x="69" y="300"/>
                </a:cxn>
                <a:cxn ang="0">
                  <a:pos x="88" y="343"/>
                </a:cxn>
                <a:cxn ang="0">
                  <a:pos x="110" y="385"/>
                </a:cxn>
                <a:cxn ang="0">
                  <a:pos x="125" y="380"/>
                </a:cxn>
              </a:cxnLst>
              <a:rect l="0" t="0" r="r" b="b"/>
              <a:pathLst>
                <a:path w="126" h="386">
                  <a:moveTo>
                    <a:pt x="125" y="380"/>
                  </a:moveTo>
                  <a:lnTo>
                    <a:pt x="103" y="338"/>
                  </a:lnTo>
                  <a:lnTo>
                    <a:pt x="85" y="299"/>
                  </a:lnTo>
                  <a:lnTo>
                    <a:pt x="67" y="256"/>
                  </a:lnTo>
                  <a:lnTo>
                    <a:pt x="50" y="216"/>
                  </a:lnTo>
                  <a:lnTo>
                    <a:pt x="37" y="177"/>
                  </a:lnTo>
                  <a:lnTo>
                    <a:pt x="27" y="136"/>
                  </a:lnTo>
                  <a:lnTo>
                    <a:pt x="16" y="101"/>
                  </a:lnTo>
                  <a:lnTo>
                    <a:pt x="9" y="64"/>
                  </a:lnTo>
                  <a:lnTo>
                    <a:pt x="4" y="3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8" y="64"/>
                  </a:lnTo>
                  <a:lnTo>
                    <a:pt x="14" y="101"/>
                  </a:lnTo>
                  <a:lnTo>
                    <a:pt x="21" y="138"/>
                  </a:lnTo>
                  <a:lnTo>
                    <a:pt x="32" y="178"/>
                  </a:lnTo>
                  <a:lnTo>
                    <a:pt x="42" y="218"/>
                  </a:lnTo>
                  <a:lnTo>
                    <a:pt x="55" y="258"/>
                  </a:lnTo>
                  <a:lnTo>
                    <a:pt x="69" y="300"/>
                  </a:lnTo>
                  <a:lnTo>
                    <a:pt x="88" y="343"/>
                  </a:lnTo>
                  <a:lnTo>
                    <a:pt x="110" y="385"/>
                  </a:lnTo>
                  <a:lnTo>
                    <a:pt x="125" y="38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" name="Freeform 1257"/>
            <p:cNvSpPr>
              <a:spLocks/>
            </p:cNvSpPr>
            <p:nvPr/>
          </p:nvSpPr>
          <p:spPr bwMode="auto">
            <a:xfrm>
              <a:off x="2233" y="2295"/>
              <a:ext cx="158" cy="412"/>
            </a:xfrm>
            <a:custGeom>
              <a:avLst/>
              <a:gdLst/>
              <a:ahLst/>
              <a:cxnLst>
                <a:cxn ang="0">
                  <a:pos x="115" y="408"/>
                </a:cxn>
                <a:cxn ang="0">
                  <a:pos x="98" y="391"/>
                </a:cxn>
                <a:cxn ang="0">
                  <a:pos x="81" y="375"/>
                </a:cxn>
                <a:cxn ang="0">
                  <a:pos x="64" y="353"/>
                </a:cxn>
                <a:cxn ang="0">
                  <a:pos x="50" y="332"/>
                </a:cxn>
                <a:cxn ang="0">
                  <a:pos x="35" y="309"/>
                </a:cxn>
                <a:cxn ang="0">
                  <a:pos x="23" y="288"/>
                </a:cxn>
                <a:cxn ang="0">
                  <a:pos x="12" y="262"/>
                </a:cxn>
                <a:cxn ang="0">
                  <a:pos x="5" y="239"/>
                </a:cxn>
                <a:cxn ang="0">
                  <a:pos x="0" y="214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3" y="124"/>
                </a:cxn>
                <a:cxn ang="0">
                  <a:pos x="5" y="103"/>
                </a:cxn>
                <a:cxn ang="0">
                  <a:pos x="9" y="82"/>
                </a:cxn>
                <a:cxn ang="0">
                  <a:pos x="16" y="60"/>
                </a:cxn>
                <a:cxn ang="0">
                  <a:pos x="20" y="43"/>
                </a:cxn>
                <a:cxn ang="0">
                  <a:pos x="28" y="27"/>
                </a:cxn>
                <a:cxn ang="0">
                  <a:pos x="37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16"/>
                </a:cxn>
                <a:cxn ang="0">
                  <a:pos x="69" y="35"/>
                </a:cxn>
                <a:cxn ang="0">
                  <a:pos x="83" y="60"/>
                </a:cxn>
                <a:cxn ang="0">
                  <a:pos x="98" y="90"/>
                </a:cxn>
                <a:cxn ang="0">
                  <a:pos x="113" y="119"/>
                </a:cxn>
                <a:cxn ang="0">
                  <a:pos x="127" y="153"/>
                </a:cxn>
                <a:cxn ang="0">
                  <a:pos x="140" y="184"/>
                </a:cxn>
                <a:cxn ang="0">
                  <a:pos x="149" y="216"/>
                </a:cxn>
                <a:cxn ang="0">
                  <a:pos x="155" y="244"/>
                </a:cxn>
                <a:cxn ang="0">
                  <a:pos x="115" y="408"/>
                </a:cxn>
              </a:cxnLst>
              <a:rect l="0" t="0" r="r" b="b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  <a:lnTo>
                    <a:pt x="115" y="408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4" name="Freeform 1258"/>
            <p:cNvSpPr>
              <a:spLocks/>
            </p:cNvSpPr>
            <p:nvPr/>
          </p:nvSpPr>
          <p:spPr bwMode="auto">
            <a:xfrm>
              <a:off x="2233" y="2295"/>
              <a:ext cx="158" cy="412"/>
            </a:xfrm>
            <a:custGeom>
              <a:avLst/>
              <a:gdLst/>
              <a:ahLst/>
              <a:cxnLst>
                <a:cxn ang="0">
                  <a:pos x="115" y="408"/>
                </a:cxn>
                <a:cxn ang="0">
                  <a:pos x="98" y="391"/>
                </a:cxn>
                <a:cxn ang="0">
                  <a:pos x="81" y="375"/>
                </a:cxn>
                <a:cxn ang="0">
                  <a:pos x="64" y="353"/>
                </a:cxn>
                <a:cxn ang="0">
                  <a:pos x="50" y="332"/>
                </a:cxn>
                <a:cxn ang="0">
                  <a:pos x="35" y="309"/>
                </a:cxn>
                <a:cxn ang="0">
                  <a:pos x="23" y="288"/>
                </a:cxn>
                <a:cxn ang="0">
                  <a:pos x="12" y="262"/>
                </a:cxn>
                <a:cxn ang="0">
                  <a:pos x="5" y="239"/>
                </a:cxn>
                <a:cxn ang="0">
                  <a:pos x="0" y="214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68"/>
                </a:cxn>
                <a:cxn ang="0">
                  <a:pos x="0" y="145"/>
                </a:cxn>
                <a:cxn ang="0">
                  <a:pos x="3" y="124"/>
                </a:cxn>
                <a:cxn ang="0">
                  <a:pos x="5" y="103"/>
                </a:cxn>
                <a:cxn ang="0">
                  <a:pos x="9" y="82"/>
                </a:cxn>
                <a:cxn ang="0">
                  <a:pos x="16" y="60"/>
                </a:cxn>
                <a:cxn ang="0">
                  <a:pos x="20" y="43"/>
                </a:cxn>
                <a:cxn ang="0">
                  <a:pos x="28" y="27"/>
                </a:cxn>
                <a:cxn ang="0">
                  <a:pos x="37" y="12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50" y="4"/>
                </a:cxn>
                <a:cxn ang="0">
                  <a:pos x="58" y="16"/>
                </a:cxn>
                <a:cxn ang="0">
                  <a:pos x="69" y="35"/>
                </a:cxn>
                <a:cxn ang="0">
                  <a:pos x="83" y="60"/>
                </a:cxn>
                <a:cxn ang="0">
                  <a:pos x="98" y="90"/>
                </a:cxn>
                <a:cxn ang="0">
                  <a:pos x="113" y="119"/>
                </a:cxn>
                <a:cxn ang="0">
                  <a:pos x="127" y="153"/>
                </a:cxn>
                <a:cxn ang="0">
                  <a:pos x="140" y="184"/>
                </a:cxn>
                <a:cxn ang="0">
                  <a:pos x="149" y="216"/>
                </a:cxn>
                <a:cxn ang="0">
                  <a:pos x="155" y="244"/>
                </a:cxn>
              </a:cxnLst>
              <a:rect l="0" t="0" r="r" b="b"/>
              <a:pathLst>
                <a:path w="156" h="409">
                  <a:moveTo>
                    <a:pt x="115" y="408"/>
                  </a:moveTo>
                  <a:lnTo>
                    <a:pt x="98" y="391"/>
                  </a:lnTo>
                  <a:lnTo>
                    <a:pt x="81" y="375"/>
                  </a:lnTo>
                  <a:lnTo>
                    <a:pt x="64" y="353"/>
                  </a:lnTo>
                  <a:lnTo>
                    <a:pt x="50" y="332"/>
                  </a:lnTo>
                  <a:lnTo>
                    <a:pt x="35" y="309"/>
                  </a:lnTo>
                  <a:lnTo>
                    <a:pt x="23" y="288"/>
                  </a:lnTo>
                  <a:lnTo>
                    <a:pt x="12" y="262"/>
                  </a:lnTo>
                  <a:lnTo>
                    <a:pt x="5" y="239"/>
                  </a:lnTo>
                  <a:lnTo>
                    <a:pt x="0" y="214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0" y="145"/>
                  </a:lnTo>
                  <a:lnTo>
                    <a:pt x="3" y="124"/>
                  </a:lnTo>
                  <a:lnTo>
                    <a:pt x="5" y="103"/>
                  </a:lnTo>
                  <a:lnTo>
                    <a:pt x="9" y="82"/>
                  </a:lnTo>
                  <a:lnTo>
                    <a:pt x="16" y="60"/>
                  </a:lnTo>
                  <a:lnTo>
                    <a:pt x="20" y="43"/>
                  </a:lnTo>
                  <a:lnTo>
                    <a:pt x="28" y="27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16"/>
                  </a:lnTo>
                  <a:lnTo>
                    <a:pt x="69" y="35"/>
                  </a:lnTo>
                  <a:lnTo>
                    <a:pt x="83" y="60"/>
                  </a:lnTo>
                  <a:lnTo>
                    <a:pt x="98" y="90"/>
                  </a:lnTo>
                  <a:lnTo>
                    <a:pt x="113" y="119"/>
                  </a:lnTo>
                  <a:lnTo>
                    <a:pt x="127" y="153"/>
                  </a:lnTo>
                  <a:lnTo>
                    <a:pt x="140" y="184"/>
                  </a:lnTo>
                  <a:lnTo>
                    <a:pt x="149" y="216"/>
                  </a:lnTo>
                  <a:lnTo>
                    <a:pt x="155" y="24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" name="Freeform 1259"/>
            <p:cNvSpPr>
              <a:spLocks/>
            </p:cNvSpPr>
            <p:nvPr/>
          </p:nvSpPr>
          <p:spPr bwMode="auto">
            <a:xfrm>
              <a:off x="2258" y="2364"/>
              <a:ext cx="77" cy="316"/>
            </a:xfrm>
            <a:custGeom>
              <a:avLst/>
              <a:gdLst/>
              <a:ahLst/>
              <a:cxnLst>
                <a:cxn ang="0">
                  <a:pos x="74" y="304"/>
                </a:cxn>
                <a:cxn ang="0">
                  <a:pos x="53" y="268"/>
                </a:cxn>
                <a:cxn ang="0">
                  <a:pos x="38" y="231"/>
                </a:cxn>
                <a:cxn ang="0">
                  <a:pos x="25" y="195"/>
                </a:cxn>
                <a:cxn ang="0">
                  <a:pos x="16" y="161"/>
                </a:cxn>
                <a:cxn ang="0">
                  <a:pos x="8" y="128"/>
                </a:cxn>
                <a:cxn ang="0">
                  <a:pos x="4" y="98"/>
                </a:cxn>
                <a:cxn ang="0">
                  <a:pos x="4" y="69"/>
                </a:cxn>
                <a:cxn ang="0">
                  <a:pos x="4" y="41"/>
                </a:cxn>
                <a:cxn ang="0">
                  <a:pos x="6" y="1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20"/>
                </a:cxn>
                <a:cxn ang="0">
                  <a:pos x="2" y="43"/>
                </a:cxn>
                <a:cxn ang="0">
                  <a:pos x="0" y="71"/>
                </a:cxn>
                <a:cxn ang="0">
                  <a:pos x="0" y="103"/>
                </a:cxn>
                <a:cxn ang="0">
                  <a:pos x="2" y="134"/>
                </a:cxn>
                <a:cxn ang="0">
                  <a:pos x="6" y="167"/>
                </a:cxn>
                <a:cxn ang="0">
                  <a:pos x="13" y="204"/>
                </a:cxn>
                <a:cxn ang="0">
                  <a:pos x="25" y="241"/>
                </a:cxn>
                <a:cxn ang="0">
                  <a:pos x="39" y="279"/>
                </a:cxn>
                <a:cxn ang="0">
                  <a:pos x="59" y="317"/>
                </a:cxn>
                <a:cxn ang="0">
                  <a:pos x="74" y="304"/>
                </a:cxn>
              </a:cxnLst>
              <a:rect l="0" t="0" r="r" b="b"/>
              <a:pathLst>
                <a:path w="75" h="318">
                  <a:moveTo>
                    <a:pt x="74" y="304"/>
                  </a:moveTo>
                  <a:lnTo>
                    <a:pt x="53" y="268"/>
                  </a:lnTo>
                  <a:lnTo>
                    <a:pt x="38" y="231"/>
                  </a:lnTo>
                  <a:lnTo>
                    <a:pt x="25" y="195"/>
                  </a:lnTo>
                  <a:lnTo>
                    <a:pt x="16" y="161"/>
                  </a:lnTo>
                  <a:lnTo>
                    <a:pt x="8" y="128"/>
                  </a:lnTo>
                  <a:lnTo>
                    <a:pt x="4" y="98"/>
                  </a:lnTo>
                  <a:lnTo>
                    <a:pt x="4" y="69"/>
                  </a:lnTo>
                  <a:lnTo>
                    <a:pt x="4" y="41"/>
                  </a:lnTo>
                  <a:lnTo>
                    <a:pt x="6" y="18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0"/>
                  </a:lnTo>
                  <a:lnTo>
                    <a:pt x="2" y="43"/>
                  </a:lnTo>
                  <a:lnTo>
                    <a:pt x="0" y="71"/>
                  </a:lnTo>
                  <a:lnTo>
                    <a:pt x="0" y="103"/>
                  </a:lnTo>
                  <a:lnTo>
                    <a:pt x="2" y="134"/>
                  </a:lnTo>
                  <a:lnTo>
                    <a:pt x="6" y="167"/>
                  </a:lnTo>
                  <a:lnTo>
                    <a:pt x="13" y="204"/>
                  </a:lnTo>
                  <a:lnTo>
                    <a:pt x="25" y="241"/>
                  </a:lnTo>
                  <a:lnTo>
                    <a:pt x="39" y="279"/>
                  </a:lnTo>
                  <a:lnTo>
                    <a:pt x="59" y="317"/>
                  </a:lnTo>
                  <a:lnTo>
                    <a:pt x="74" y="304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6" name="Freeform 1260"/>
            <p:cNvSpPr>
              <a:spLocks/>
            </p:cNvSpPr>
            <p:nvPr/>
          </p:nvSpPr>
          <p:spPr bwMode="auto">
            <a:xfrm>
              <a:off x="2319" y="2404"/>
              <a:ext cx="187" cy="406"/>
            </a:xfrm>
            <a:custGeom>
              <a:avLst/>
              <a:gdLst/>
              <a:ahLst/>
              <a:cxnLst>
                <a:cxn ang="0">
                  <a:pos x="38" y="339"/>
                </a:cxn>
                <a:cxn ang="0">
                  <a:pos x="31" y="319"/>
                </a:cxn>
                <a:cxn ang="0">
                  <a:pos x="23" y="300"/>
                </a:cxn>
                <a:cxn ang="0">
                  <a:pos x="17" y="279"/>
                </a:cxn>
                <a:cxn ang="0">
                  <a:pos x="13" y="259"/>
                </a:cxn>
                <a:cxn ang="0">
                  <a:pos x="8" y="238"/>
                </a:cxn>
                <a:cxn ang="0">
                  <a:pos x="4" y="217"/>
                </a:cxn>
                <a:cxn ang="0">
                  <a:pos x="2" y="197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28"/>
                </a:cxn>
                <a:cxn ang="0">
                  <a:pos x="6" y="114"/>
                </a:cxn>
                <a:cxn ang="0">
                  <a:pos x="8" y="97"/>
                </a:cxn>
                <a:cxn ang="0">
                  <a:pos x="15" y="80"/>
                </a:cxn>
                <a:cxn ang="0">
                  <a:pos x="18" y="65"/>
                </a:cxn>
                <a:cxn ang="0">
                  <a:pos x="25" y="49"/>
                </a:cxn>
                <a:cxn ang="0">
                  <a:pos x="31" y="34"/>
                </a:cxn>
                <a:cxn ang="0">
                  <a:pos x="38" y="21"/>
                </a:cxn>
                <a:cxn ang="0">
                  <a:pos x="44" y="13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6" y="4"/>
                </a:cxn>
                <a:cxn ang="0">
                  <a:pos x="69" y="10"/>
                </a:cxn>
                <a:cxn ang="0">
                  <a:pos x="73" y="19"/>
                </a:cxn>
                <a:cxn ang="0">
                  <a:pos x="80" y="29"/>
                </a:cxn>
                <a:cxn ang="0">
                  <a:pos x="86" y="42"/>
                </a:cxn>
                <a:cxn ang="0">
                  <a:pos x="94" y="54"/>
                </a:cxn>
                <a:cxn ang="0">
                  <a:pos x="101" y="72"/>
                </a:cxn>
                <a:cxn ang="0">
                  <a:pos x="107" y="86"/>
                </a:cxn>
                <a:cxn ang="0">
                  <a:pos x="112" y="101"/>
                </a:cxn>
                <a:cxn ang="0">
                  <a:pos x="116" y="116"/>
                </a:cxn>
                <a:cxn ang="0">
                  <a:pos x="116" y="116"/>
                </a:cxn>
                <a:cxn ang="0">
                  <a:pos x="119" y="132"/>
                </a:cxn>
                <a:cxn ang="0">
                  <a:pos x="124" y="155"/>
                </a:cxn>
                <a:cxn ang="0">
                  <a:pos x="133" y="185"/>
                </a:cxn>
                <a:cxn ang="0">
                  <a:pos x="143" y="217"/>
                </a:cxn>
                <a:cxn ang="0">
                  <a:pos x="151" y="252"/>
                </a:cxn>
                <a:cxn ang="0">
                  <a:pos x="160" y="286"/>
                </a:cxn>
                <a:cxn ang="0">
                  <a:pos x="168" y="321"/>
                </a:cxn>
                <a:cxn ang="0">
                  <a:pos x="177" y="353"/>
                </a:cxn>
                <a:cxn ang="0">
                  <a:pos x="183" y="383"/>
                </a:cxn>
                <a:cxn ang="0">
                  <a:pos x="186" y="404"/>
                </a:cxn>
                <a:cxn ang="0">
                  <a:pos x="38" y="339"/>
                </a:cxn>
              </a:cxnLst>
              <a:rect l="0" t="0" r="r" b="b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  <a:lnTo>
                    <a:pt x="38" y="33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7" name="Freeform 1261"/>
            <p:cNvSpPr>
              <a:spLocks/>
            </p:cNvSpPr>
            <p:nvPr/>
          </p:nvSpPr>
          <p:spPr bwMode="auto">
            <a:xfrm>
              <a:off x="2319" y="2404"/>
              <a:ext cx="187" cy="406"/>
            </a:xfrm>
            <a:custGeom>
              <a:avLst/>
              <a:gdLst/>
              <a:ahLst/>
              <a:cxnLst>
                <a:cxn ang="0">
                  <a:pos x="38" y="339"/>
                </a:cxn>
                <a:cxn ang="0">
                  <a:pos x="31" y="319"/>
                </a:cxn>
                <a:cxn ang="0">
                  <a:pos x="23" y="300"/>
                </a:cxn>
                <a:cxn ang="0">
                  <a:pos x="17" y="279"/>
                </a:cxn>
                <a:cxn ang="0">
                  <a:pos x="13" y="259"/>
                </a:cxn>
                <a:cxn ang="0">
                  <a:pos x="8" y="238"/>
                </a:cxn>
                <a:cxn ang="0">
                  <a:pos x="4" y="217"/>
                </a:cxn>
                <a:cxn ang="0">
                  <a:pos x="2" y="197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0" y="146"/>
                </a:cxn>
                <a:cxn ang="0">
                  <a:pos x="0" y="146"/>
                </a:cxn>
                <a:cxn ang="0">
                  <a:pos x="2" y="128"/>
                </a:cxn>
                <a:cxn ang="0">
                  <a:pos x="6" y="114"/>
                </a:cxn>
                <a:cxn ang="0">
                  <a:pos x="8" y="97"/>
                </a:cxn>
                <a:cxn ang="0">
                  <a:pos x="15" y="80"/>
                </a:cxn>
                <a:cxn ang="0">
                  <a:pos x="18" y="65"/>
                </a:cxn>
                <a:cxn ang="0">
                  <a:pos x="25" y="49"/>
                </a:cxn>
                <a:cxn ang="0">
                  <a:pos x="31" y="34"/>
                </a:cxn>
                <a:cxn ang="0">
                  <a:pos x="38" y="21"/>
                </a:cxn>
                <a:cxn ang="0">
                  <a:pos x="44" y="13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7" y="0"/>
                </a:cxn>
                <a:cxn ang="0">
                  <a:pos x="59" y="0"/>
                </a:cxn>
                <a:cxn ang="0">
                  <a:pos x="61" y="2"/>
                </a:cxn>
                <a:cxn ang="0">
                  <a:pos x="63" y="2"/>
                </a:cxn>
                <a:cxn ang="0">
                  <a:pos x="63" y="4"/>
                </a:cxn>
                <a:cxn ang="0">
                  <a:pos x="63" y="4"/>
                </a:cxn>
                <a:cxn ang="0">
                  <a:pos x="66" y="4"/>
                </a:cxn>
                <a:cxn ang="0">
                  <a:pos x="69" y="10"/>
                </a:cxn>
                <a:cxn ang="0">
                  <a:pos x="73" y="19"/>
                </a:cxn>
                <a:cxn ang="0">
                  <a:pos x="80" y="29"/>
                </a:cxn>
                <a:cxn ang="0">
                  <a:pos x="86" y="42"/>
                </a:cxn>
                <a:cxn ang="0">
                  <a:pos x="94" y="54"/>
                </a:cxn>
                <a:cxn ang="0">
                  <a:pos x="101" y="72"/>
                </a:cxn>
                <a:cxn ang="0">
                  <a:pos x="107" y="86"/>
                </a:cxn>
                <a:cxn ang="0">
                  <a:pos x="112" y="101"/>
                </a:cxn>
                <a:cxn ang="0">
                  <a:pos x="116" y="116"/>
                </a:cxn>
                <a:cxn ang="0">
                  <a:pos x="116" y="116"/>
                </a:cxn>
                <a:cxn ang="0">
                  <a:pos x="119" y="132"/>
                </a:cxn>
                <a:cxn ang="0">
                  <a:pos x="124" y="155"/>
                </a:cxn>
                <a:cxn ang="0">
                  <a:pos x="133" y="185"/>
                </a:cxn>
                <a:cxn ang="0">
                  <a:pos x="143" y="217"/>
                </a:cxn>
                <a:cxn ang="0">
                  <a:pos x="151" y="252"/>
                </a:cxn>
                <a:cxn ang="0">
                  <a:pos x="160" y="286"/>
                </a:cxn>
                <a:cxn ang="0">
                  <a:pos x="168" y="321"/>
                </a:cxn>
                <a:cxn ang="0">
                  <a:pos x="177" y="353"/>
                </a:cxn>
                <a:cxn ang="0">
                  <a:pos x="183" y="383"/>
                </a:cxn>
                <a:cxn ang="0">
                  <a:pos x="186" y="404"/>
                </a:cxn>
              </a:cxnLst>
              <a:rect l="0" t="0" r="r" b="b"/>
              <a:pathLst>
                <a:path w="187" h="405">
                  <a:moveTo>
                    <a:pt x="38" y="339"/>
                  </a:moveTo>
                  <a:lnTo>
                    <a:pt x="31" y="319"/>
                  </a:lnTo>
                  <a:lnTo>
                    <a:pt x="23" y="300"/>
                  </a:lnTo>
                  <a:lnTo>
                    <a:pt x="17" y="279"/>
                  </a:lnTo>
                  <a:lnTo>
                    <a:pt x="13" y="259"/>
                  </a:lnTo>
                  <a:lnTo>
                    <a:pt x="8" y="238"/>
                  </a:lnTo>
                  <a:lnTo>
                    <a:pt x="4" y="217"/>
                  </a:lnTo>
                  <a:lnTo>
                    <a:pt x="2" y="197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8" y="97"/>
                  </a:lnTo>
                  <a:lnTo>
                    <a:pt x="15" y="80"/>
                  </a:lnTo>
                  <a:lnTo>
                    <a:pt x="18" y="65"/>
                  </a:lnTo>
                  <a:lnTo>
                    <a:pt x="25" y="49"/>
                  </a:lnTo>
                  <a:lnTo>
                    <a:pt x="31" y="34"/>
                  </a:lnTo>
                  <a:lnTo>
                    <a:pt x="38" y="21"/>
                  </a:lnTo>
                  <a:lnTo>
                    <a:pt x="44" y="13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9" y="10"/>
                  </a:lnTo>
                  <a:lnTo>
                    <a:pt x="73" y="19"/>
                  </a:lnTo>
                  <a:lnTo>
                    <a:pt x="80" y="29"/>
                  </a:lnTo>
                  <a:lnTo>
                    <a:pt x="86" y="42"/>
                  </a:lnTo>
                  <a:lnTo>
                    <a:pt x="94" y="54"/>
                  </a:lnTo>
                  <a:lnTo>
                    <a:pt x="101" y="72"/>
                  </a:lnTo>
                  <a:lnTo>
                    <a:pt x="107" y="86"/>
                  </a:lnTo>
                  <a:lnTo>
                    <a:pt x="112" y="101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9" y="132"/>
                  </a:lnTo>
                  <a:lnTo>
                    <a:pt x="124" y="155"/>
                  </a:lnTo>
                  <a:lnTo>
                    <a:pt x="133" y="185"/>
                  </a:lnTo>
                  <a:lnTo>
                    <a:pt x="143" y="217"/>
                  </a:lnTo>
                  <a:lnTo>
                    <a:pt x="151" y="252"/>
                  </a:lnTo>
                  <a:lnTo>
                    <a:pt x="160" y="286"/>
                  </a:lnTo>
                  <a:lnTo>
                    <a:pt x="168" y="321"/>
                  </a:lnTo>
                  <a:lnTo>
                    <a:pt x="177" y="353"/>
                  </a:lnTo>
                  <a:lnTo>
                    <a:pt x="183" y="383"/>
                  </a:lnTo>
                  <a:lnTo>
                    <a:pt x="186" y="40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8" name="Freeform 1262"/>
            <p:cNvSpPr>
              <a:spLocks/>
            </p:cNvSpPr>
            <p:nvPr/>
          </p:nvSpPr>
          <p:spPr bwMode="auto">
            <a:xfrm>
              <a:off x="2366" y="2520"/>
              <a:ext cx="59" cy="270"/>
            </a:xfrm>
            <a:custGeom>
              <a:avLst/>
              <a:gdLst/>
              <a:ahLst/>
              <a:cxnLst>
                <a:cxn ang="0">
                  <a:pos x="59" y="269"/>
                </a:cxn>
                <a:cxn ang="0">
                  <a:pos x="43" y="237"/>
                </a:cxn>
                <a:cxn ang="0">
                  <a:pos x="31" y="207"/>
                </a:cxn>
                <a:cxn ang="0">
                  <a:pos x="22" y="176"/>
                </a:cxn>
                <a:cxn ang="0">
                  <a:pos x="15" y="144"/>
                </a:cxn>
                <a:cxn ang="0">
                  <a:pos x="10" y="115"/>
                </a:cxn>
                <a:cxn ang="0">
                  <a:pos x="6" y="87"/>
                </a:cxn>
                <a:cxn ang="0">
                  <a:pos x="4" y="62"/>
                </a:cxn>
                <a:cxn ang="0">
                  <a:pos x="4" y="37"/>
                </a:cxn>
                <a:cxn ang="0">
                  <a:pos x="4" y="1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6"/>
                </a:cxn>
                <a:cxn ang="0">
                  <a:pos x="2" y="37"/>
                </a:cxn>
                <a:cxn ang="0">
                  <a:pos x="0" y="61"/>
                </a:cxn>
                <a:cxn ang="0">
                  <a:pos x="0" y="85"/>
                </a:cxn>
                <a:cxn ang="0">
                  <a:pos x="2" y="113"/>
                </a:cxn>
                <a:cxn ang="0">
                  <a:pos x="6" y="142"/>
                </a:cxn>
                <a:cxn ang="0">
                  <a:pos x="10" y="174"/>
                </a:cxn>
                <a:cxn ang="0">
                  <a:pos x="18" y="204"/>
                </a:cxn>
                <a:cxn ang="0">
                  <a:pos x="29" y="234"/>
                </a:cxn>
                <a:cxn ang="0">
                  <a:pos x="43" y="264"/>
                </a:cxn>
                <a:cxn ang="0">
                  <a:pos x="59" y="269"/>
                </a:cxn>
              </a:cxnLst>
              <a:rect l="0" t="0" r="r" b="b"/>
              <a:pathLst>
                <a:path w="60" h="270">
                  <a:moveTo>
                    <a:pt x="59" y="269"/>
                  </a:moveTo>
                  <a:lnTo>
                    <a:pt x="43" y="237"/>
                  </a:lnTo>
                  <a:lnTo>
                    <a:pt x="31" y="207"/>
                  </a:lnTo>
                  <a:lnTo>
                    <a:pt x="22" y="176"/>
                  </a:lnTo>
                  <a:lnTo>
                    <a:pt x="15" y="144"/>
                  </a:lnTo>
                  <a:lnTo>
                    <a:pt x="10" y="115"/>
                  </a:lnTo>
                  <a:lnTo>
                    <a:pt x="6" y="87"/>
                  </a:lnTo>
                  <a:lnTo>
                    <a:pt x="4" y="62"/>
                  </a:lnTo>
                  <a:lnTo>
                    <a:pt x="4" y="37"/>
                  </a:lnTo>
                  <a:lnTo>
                    <a:pt x="4" y="16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6"/>
                  </a:lnTo>
                  <a:lnTo>
                    <a:pt x="2" y="37"/>
                  </a:lnTo>
                  <a:lnTo>
                    <a:pt x="0" y="61"/>
                  </a:lnTo>
                  <a:lnTo>
                    <a:pt x="0" y="85"/>
                  </a:lnTo>
                  <a:lnTo>
                    <a:pt x="2" y="113"/>
                  </a:lnTo>
                  <a:lnTo>
                    <a:pt x="6" y="142"/>
                  </a:lnTo>
                  <a:lnTo>
                    <a:pt x="10" y="174"/>
                  </a:lnTo>
                  <a:lnTo>
                    <a:pt x="18" y="204"/>
                  </a:lnTo>
                  <a:lnTo>
                    <a:pt x="29" y="234"/>
                  </a:lnTo>
                  <a:lnTo>
                    <a:pt x="43" y="264"/>
                  </a:lnTo>
                  <a:lnTo>
                    <a:pt x="59" y="26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9" name="Freeform 1263"/>
            <p:cNvSpPr>
              <a:spLocks/>
            </p:cNvSpPr>
            <p:nvPr/>
          </p:nvSpPr>
          <p:spPr bwMode="auto">
            <a:xfrm>
              <a:off x="1930" y="2391"/>
              <a:ext cx="375" cy="403"/>
            </a:xfrm>
            <a:custGeom>
              <a:avLst/>
              <a:gdLst/>
              <a:ahLst/>
              <a:cxnLst>
                <a:cxn ang="0">
                  <a:pos x="227" y="309"/>
                </a:cxn>
                <a:cxn ang="0">
                  <a:pos x="212" y="298"/>
                </a:cxn>
                <a:cxn ang="0">
                  <a:pos x="198" y="287"/>
                </a:cxn>
                <a:cxn ang="0">
                  <a:pos x="180" y="275"/>
                </a:cxn>
                <a:cxn ang="0">
                  <a:pos x="163" y="264"/>
                </a:cxn>
                <a:cxn ang="0">
                  <a:pos x="147" y="250"/>
                </a:cxn>
                <a:cxn ang="0">
                  <a:pos x="128" y="238"/>
                </a:cxn>
                <a:cxn ang="0">
                  <a:pos x="111" y="222"/>
                </a:cxn>
                <a:cxn ang="0">
                  <a:pos x="96" y="208"/>
                </a:cxn>
                <a:cxn ang="0">
                  <a:pos x="79" y="191"/>
                </a:cxn>
                <a:cxn ang="0">
                  <a:pos x="67" y="174"/>
                </a:cxn>
                <a:cxn ang="0">
                  <a:pos x="67" y="174"/>
                </a:cxn>
                <a:cxn ang="0">
                  <a:pos x="56" y="158"/>
                </a:cxn>
                <a:cxn ang="0">
                  <a:pos x="46" y="139"/>
                </a:cxn>
                <a:cxn ang="0">
                  <a:pos x="35" y="121"/>
                </a:cxn>
                <a:cxn ang="0">
                  <a:pos x="27" y="103"/>
                </a:cxn>
                <a:cxn ang="0">
                  <a:pos x="18" y="84"/>
                </a:cxn>
                <a:cxn ang="0">
                  <a:pos x="12" y="65"/>
                </a:cxn>
                <a:cxn ang="0">
                  <a:pos x="7" y="48"/>
                </a:cxn>
                <a:cxn ang="0">
                  <a:pos x="3" y="31"/>
                </a:cxn>
                <a:cxn ang="0">
                  <a:pos x="2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14" y="6"/>
                </a:cxn>
                <a:cxn ang="0">
                  <a:pos x="28" y="13"/>
                </a:cxn>
                <a:cxn ang="0">
                  <a:pos x="50" y="20"/>
                </a:cxn>
                <a:cxn ang="0">
                  <a:pos x="71" y="34"/>
                </a:cxn>
                <a:cxn ang="0">
                  <a:pos x="96" y="46"/>
                </a:cxn>
                <a:cxn ang="0">
                  <a:pos x="119" y="61"/>
                </a:cxn>
                <a:cxn ang="0">
                  <a:pos x="143" y="77"/>
                </a:cxn>
                <a:cxn ang="0">
                  <a:pos x="161" y="9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95" y="132"/>
                </a:cxn>
                <a:cxn ang="0">
                  <a:pos x="214" y="158"/>
                </a:cxn>
                <a:cxn ang="0">
                  <a:pos x="235" y="190"/>
                </a:cxn>
                <a:cxn ang="0">
                  <a:pos x="258" y="220"/>
                </a:cxn>
                <a:cxn ang="0">
                  <a:pos x="281" y="257"/>
                </a:cxn>
                <a:cxn ang="0">
                  <a:pos x="304" y="289"/>
                </a:cxn>
                <a:cxn ang="0">
                  <a:pos x="326" y="324"/>
                </a:cxn>
                <a:cxn ang="0">
                  <a:pos x="345" y="353"/>
                </a:cxn>
                <a:cxn ang="0">
                  <a:pos x="359" y="381"/>
                </a:cxn>
                <a:cxn ang="0">
                  <a:pos x="373" y="402"/>
                </a:cxn>
                <a:cxn ang="0">
                  <a:pos x="227" y="309"/>
                </a:cxn>
              </a:cxnLst>
              <a:rect l="0" t="0" r="r" b="b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  <a:lnTo>
                    <a:pt x="227" y="309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0" name="Freeform 1264"/>
            <p:cNvSpPr>
              <a:spLocks/>
            </p:cNvSpPr>
            <p:nvPr/>
          </p:nvSpPr>
          <p:spPr bwMode="auto">
            <a:xfrm>
              <a:off x="1930" y="2391"/>
              <a:ext cx="375" cy="403"/>
            </a:xfrm>
            <a:custGeom>
              <a:avLst/>
              <a:gdLst/>
              <a:ahLst/>
              <a:cxnLst>
                <a:cxn ang="0">
                  <a:pos x="227" y="309"/>
                </a:cxn>
                <a:cxn ang="0">
                  <a:pos x="212" y="298"/>
                </a:cxn>
                <a:cxn ang="0">
                  <a:pos x="198" y="287"/>
                </a:cxn>
                <a:cxn ang="0">
                  <a:pos x="180" y="275"/>
                </a:cxn>
                <a:cxn ang="0">
                  <a:pos x="163" y="264"/>
                </a:cxn>
                <a:cxn ang="0">
                  <a:pos x="147" y="250"/>
                </a:cxn>
                <a:cxn ang="0">
                  <a:pos x="128" y="238"/>
                </a:cxn>
                <a:cxn ang="0">
                  <a:pos x="111" y="222"/>
                </a:cxn>
                <a:cxn ang="0">
                  <a:pos x="96" y="208"/>
                </a:cxn>
                <a:cxn ang="0">
                  <a:pos x="79" y="191"/>
                </a:cxn>
                <a:cxn ang="0">
                  <a:pos x="67" y="174"/>
                </a:cxn>
                <a:cxn ang="0">
                  <a:pos x="67" y="174"/>
                </a:cxn>
                <a:cxn ang="0">
                  <a:pos x="56" y="158"/>
                </a:cxn>
                <a:cxn ang="0">
                  <a:pos x="46" y="139"/>
                </a:cxn>
                <a:cxn ang="0">
                  <a:pos x="35" y="121"/>
                </a:cxn>
                <a:cxn ang="0">
                  <a:pos x="27" y="103"/>
                </a:cxn>
                <a:cxn ang="0">
                  <a:pos x="18" y="84"/>
                </a:cxn>
                <a:cxn ang="0">
                  <a:pos x="12" y="65"/>
                </a:cxn>
                <a:cxn ang="0">
                  <a:pos x="7" y="48"/>
                </a:cxn>
                <a:cxn ang="0">
                  <a:pos x="3" y="31"/>
                </a:cxn>
                <a:cxn ang="0">
                  <a:pos x="2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14" y="6"/>
                </a:cxn>
                <a:cxn ang="0">
                  <a:pos x="28" y="13"/>
                </a:cxn>
                <a:cxn ang="0">
                  <a:pos x="50" y="20"/>
                </a:cxn>
                <a:cxn ang="0">
                  <a:pos x="71" y="34"/>
                </a:cxn>
                <a:cxn ang="0">
                  <a:pos x="96" y="46"/>
                </a:cxn>
                <a:cxn ang="0">
                  <a:pos x="119" y="61"/>
                </a:cxn>
                <a:cxn ang="0">
                  <a:pos x="143" y="77"/>
                </a:cxn>
                <a:cxn ang="0">
                  <a:pos x="161" y="9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95" y="132"/>
                </a:cxn>
                <a:cxn ang="0">
                  <a:pos x="214" y="158"/>
                </a:cxn>
                <a:cxn ang="0">
                  <a:pos x="235" y="190"/>
                </a:cxn>
                <a:cxn ang="0">
                  <a:pos x="258" y="220"/>
                </a:cxn>
                <a:cxn ang="0">
                  <a:pos x="281" y="257"/>
                </a:cxn>
                <a:cxn ang="0">
                  <a:pos x="304" y="289"/>
                </a:cxn>
                <a:cxn ang="0">
                  <a:pos x="326" y="324"/>
                </a:cxn>
                <a:cxn ang="0">
                  <a:pos x="345" y="353"/>
                </a:cxn>
                <a:cxn ang="0">
                  <a:pos x="359" y="381"/>
                </a:cxn>
                <a:cxn ang="0">
                  <a:pos x="373" y="402"/>
                </a:cxn>
              </a:cxnLst>
              <a:rect l="0" t="0" r="r" b="b"/>
              <a:pathLst>
                <a:path w="374" h="403">
                  <a:moveTo>
                    <a:pt x="227" y="309"/>
                  </a:moveTo>
                  <a:lnTo>
                    <a:pt x="212" y="298"/>
                  </a:lnTo>
                  <a:lnTo>
                    <a:pt x="198" y="287"/>
                  </a:lnTo>
                  <a:lnTo>
                    <a:pt x="180" y="275"/>
                  </a:lnTo>
                  <a:lnTo>
                    <a:pt x="163" y="264"/>
                  </a:lnTo>
                  <a:lnTo>
                    <a:pt x="147" y="250"/>
                  </a:lnTo>
                  <a:lnTo>
                    <a:pt x="128" y="238"/>
                  </a:lnTo>
                  <a:lnTo>
                    <a:pt x="111" y="222"/>
                  </a:lnTo>
                  <a:lnTo>
                    <a:pt x="96" y="208"/>
                  </a:lnTo>
                  <a:lnTo>
                    <a:pt x="79" y="191"/>
                  </a:lnTo>
                  <a:lnTo>
                    <a:pt x="67" y="174"/>
                  </a:lnTo>
                  <a:lnTo>
                    <a:pt x="67" y="174"/>
                  </a:lnTo>
                  <a:lnTo>
                    <a:pt x="56" y="158"/>
                  </a:lnTo>
                  <a:lnTo>
                    <a:pt x="46" y="139"/>
                  </a:lnTo>
                  <a:lnTo>
                    <a:pt x="35" y="121"/>
                  </a:lnTo>
                  <a:lnTo>
                    <a:pt x="27" y="103"/>
                  </a:lnTo>
                  <a:lnTo>
                    <a:pt x="18" y="84"/>
                  </a:lnTo>
                  <a:lnTo>
                    <a:pt x="12" y="65"/>
                  </a:lnTo>
                  <a:lnTo>
                    <a:pt x="7" y="48"/>
                  </a:lnTo>
                  <a:lnTo>
                    <a:pt x="3" y="31"/>
                  </a:lnTo>
                  <a:lnTo>
                    <a:pt x="2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4" y="6"/>
                  </a:lnTo>
                  <a:lnTo>
                    <a:pt x="28" y="13"/>
                  </a:lnTo>
                  <a:lnTo>
                    <a:pt x="50" y="20"/>
                  </a:lnTo>
                  <a:lnTo>
                    <a:pt x="71" y="34"/>
                  </a:lnTo>
                  <a:lnTo>
                    <a:pt x="96" y="46"/>
                  </a:lnTo>
                  <a:lnTo>
                    <a:pt x="119" y="61"/>
                  </a:lnTo>
                  <a:lnTo>
                    <a:pt x="143" y="77"/>
                  </a:lnTo>
                  <a:lnTo>
                    <a:pt x="161" y="9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95" y="132"/>
                  </a:lnTo>
                  <a:lnTo>
                    <a:pt x="214" y="158"/>
                  </a:lnTo>
                  <a:lnTo>
                    <a:pt x="235" y="190"/>
                  </a:lnTo>
                  <a:lnTo>
                    <a:pt x="258" y="220"/>
                  </a:lnTo>
                  <a:lnTo>
                    <a:pt x="281" y="257"/>
                  </a:lnTo>
                  <a:lnTo>
                    <a:pt x="304" y="289"/>
                  </a:lnTo>
                  <a:lnTo>
                    <a:pt x="326" y="324"/>
                  </a:lnTo>
                  <a:lnTo>
                    <a:pt x="345" y="353"/>
                  </a:lnTo>
                  <a:lnTo>
                    <a:pt x="359" y="381"/>
                  </a:lnTo>
                  <a:lnTo>
                    <a:pt x="373" y="40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1" name="Freeform 1265"/>
            <p:cNvSpPr>
              <a:spLocks/>
            </p:cNvSpPr>
            <p:nvPr/>
          </p:nvSpPr>
          <p:spPr bwMode="auto">
            <a:xfrm>
              <a:off x="2022" y="2469"/>
              <a:ext cx="206" cy="225"/>
            </a:xfrm>
            <a:custGeom>
              <a:avLst/>
              <a:gdLst/>
              <a:ahLst/>
              <a:cxnLst>
                <a:cxn ang="0">
                  <a:pos x="204" y="219"/>
                </a:cxn>
                <a:cxn ang="0">
                  <a:pos x="191" y="203"/>
                </a:cxn>
                <a:cxn ang="0">
                  <a:pos x="168" y="177"/>
                </a:cxn>
                <a:cxn ang="0">
                  <a:pos x="143" y="147"/>
                </a:cxn>
                <a:cxn ang="0">
                  <a:pos x="111" y="115"/>
                </a:cxn>
                <a:cxn ang="0">
                  <a:pos x="82" y="84"/>
                </a:cxn>
                <a:cxn ang="0">
                  <a:pos x="52" y="52"/>
                </a:cxn>
                <a:cxn ang="0">
                  <a:pos x="29" y="27"/>
                </a:cxn>
                <a:cxn ang="0">
                  <a:pos x="10" y="11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13" y="16"/>
                </a:cxn>
                <a:cxn ang="0">
                  <a:pos x="29" y="36"/>
                </a:cxn>
                <a:cxn ang="0">
                  <a:pos x="49" y="59"/>
                </a:cxn>
                <a:cxn ang="0">
                  <a:pos x="72" y="84"/>
                </a:cxn>
                <a:cxn ang="0">
                  <a:pos x="97" y="111"/>
                </a:cxn>
                <a:cxn ang="0">
                  <a:pos x="120" y="136"/>
                </a:cxn>
                <a:cxn ang="0">
                  <a:pos x="143" y="162"/>
                </a:cxn>
                <a:cxn ang="0">
                  <a:pos x="164" y="187"/>
                </a:cxn>
                <a:cxn ang="0">
                  <a:pos x="180" y="207"/>
                </a:cxn>
                <a:cxn ang="0">
                  <a:pos x="194" y="224"/>
                </a:cxn>
                <a:cxn ang="0">
                  <a:pos x="204" y="219"/>
                </a:cxn>
              </a:cxnLst>
              <a:rect l="0" t="0" r="r" b="b"/>
              <a:pathLst>
                <a:path w="205" h="225">
                  <a:moveTo>
                    <a:pt x="204" y="219"/>
                  </a:moveTo>
                  <a:lnTo>
                    <a:pt x="191" y="203"/>
                  </a:lnTo>
                  <a:lnTo>
                    <a:pt x="168" y="177"/>
                  </a:lnTo>
                  <a:lnTo>
                    <a:pt x="143" y="147"/>
                  </a:lnTo>
                  <a:lnTo>
                    <a:pt x="111" y="115"/>
                  </a:lnTo>
                  <a:lnTo>
                    <a:pt x="82" y="84"/>
                  </a:lnTo>
                  <a:lnTo>
                    <a:pt x="52" y="52"/>
                  </a:lnTo>
                  <a:lnTo>
                    <a:pt x="29" y="27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3" y="16"/>
                  </a:lnTo>
                  <a:lnTo>
                    <a:pt x="29" y="36"/>
                  </a:lnTo>
                  <a:lnTo>
                    <a:pt x="49" y="59"/>
                  </a:lnTo>
                  <a:lnTo>
                    <a:pt x="72" y="84"/>
                  </a:lnTo>
                  <a:lnTo>
                    <a:pt x="97" y="111"/>
                  </a:lnTo>
                  <a:lnTo>
                    <a:pt x="120" y="136"/>
                  </a:lnTo>
                  <a:lnTo>
                    <a:pt x="143" y="162"/>
                  </a:lnTo>
                  <a:lnTo>
                    <a:pt x="164" y="187"/>
                  </a:lnTo>
                  <a:lnTo>
                    <a:pt x="180" y="207"/>
                  </a:lnTo>
                  <a:lnTo>
                    <a:pt x="194" y="224"/>
                  </a:lnTo>
                  <a:lnTo>
                    <a:pt x="204" y="219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" name="Freeform 1266"/>
            <p:cNvSpPr>
              <a:spLocks/>
            </p:cNvSpPr>
            <p:nvPr/>
          </p:nvSpPr>
          <p:spPr bwMode="auto">
            <a:xfrm>
              <a:off x="1988" y="2622"/>
              <a:ext cx="413" cy="277"/>
            </a:xfrm>
            <a:custGeom>
              <a:avLst/>
              <a:gdLst/>
              <a:ahLst/>
              <a:cxnLst>
                <a:cxn ang="0">
                  <a:pos x="413" y="227"/>
                </a:cxn>
                <a:cxn ang="0">
                  <a:pos x="395" y="210"/>
                </a:cxn>
                <a:cxn ang="0">
                  <a:pos x="374" y="191"/>
                </a:cxn>
                <a:cxn ang="0">
                  <a:pos x="353" y="172"/>
                </a:cxn>
                <a:cxn ang="0">
                  <a:pos x="328" y="153"/>
                </a:cxn>
                <a:cxn ang="0">
                  <a:pos x="305" y="134"/>
                </a:cxn>
                <a:cxn ang="0">
                  <a:pos x="282" y="115"/>
                </a:cxn>
                <a:cxn ang="0">
                  <a:pos x="259" y="98"/>
                </a:cxn>
                <a:cxn ang="0">
                  <a:pos x="238" y="82"/>
                </a:cxn>
                <a:cxn ang="0">
                  <a:pos x="218" y="69"/>
                </a:cxn>
                <a:cxn ang="0">
                  <a:pos x="204" y="57"/>
                </a:cxn>
                <a:cxn ang="0">
                  <a:pos x="204" y="57"/>
                </a:cxn>
                <a:cxn ang="0">
                  <a:pos x="190" y="46"/>
                </a:cxn>
                <a:cxn ang="0">
                  <a:pos x="170" y="37"/>
                </a:cxn>
                <a:cxn ang="0">
                  <a:pos x="147" y="29"/>
                </a:cxn>
                <a:cxn ang="0">
                  <a:pos x="126" y="23"/>
                </a:cxn>
                <a:cxn ang="0">
                  <a:pos x="101" y="16"/>
                </a:cxn>
                <a:cxn ang="0">
                  <a:pos x="77" y="9"/>
                </a:cxn>
                <a:cxn ang="0">
                  <a:pos x="54" y="6"/>
                </a:cxn>
                <a:cxn ang="0">
                  <a:pos x="34" y="4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8" y="29"/>
                </a:cxn>
                <a:cxn ang="0">
                  <a:pos x="29" y="41"/>
                </a:cxn>
                <a:cxn ang="0">
                  <a:pos x="40" y="58"/>
                </a:cxn>
                <a:cxn ang="0">
                  <a:pos x="50" y="73"/>
                </a:cxn>
                <a:cxn ang="0">
                  <a:pos x="63" y="90"/>
                </a:cxn>
                <a:cxn ang="0">
                  <a:pos x="75" y="106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101" y="140"/>
                </a:cxn>
                <a:cxn ang="0">
                  <a:pos x="116" y="157"/>
                </a:cxn>
                <a:cxn ang="0">
                  <a:pos x="132" y="174"/>
                </a:cxn>
                <a:cxn ang="0">
                  <a:pos x="149" y="191"/>
                </a:cxn>
                <a:cxn ang="0">
                  <a:pos x="168" y="207"/>
                </a:cxn>
                <a:cxn ang="0">
                  <a:pos x="187" y="225"/>
                </a:cxn>
                <a:cxn ang="0">
                  <a:pos x="206" y="239"/>
                </a:cxn>
                <a:cxn ang="0">
                  <a:pos x="227" y="254"/>
                </a:cxn>
                <a:cxn ang="0">
                  <a:pos x="248" y="267"/>
                </a:cxn>
                <a:cxn ang="0">
                  <a:pos x="271" y="276"/>
                </a:cxn>
                <a:cxn ang="0">
                  <a:pos x="413" y="227"/>
                </a:cxn>
              </a:cxnLst>
              <a:rect l="0" t="0" r="r" b="b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  <a:lnTo>
                    <a:pt x="413" y="22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" name="Freeform 1267"/>
            <p:cNvSpPr>
              <a:spLocks/>
            </p:cNvSpPr>
            <p:nvPr/>
          </p:nvSpPr>
          <p:spPr bwMode="auto">
            <a:xfrm>
              <a:off x="1988" y="2622"/>
              <a:ext cx="413" cy="277"/>
            </a:xfrm>
            <a:custGeom>
              <a:avLst/>
              <a:gdLst/>
              <a:ahLst/>
              <a:cxnLst>
                <a:cxn ang="0">
                  <a:pos x="413" y="227"/>
                </a:cxn>
                <a:cxn ang="0">
                  <a:pos x="395" y="210"/>
                </a:cxn>
                <a:cxn ang="0">
                  <a:pos x="374" y="191"/>
                </a:cxn>
                <a:cxn ang="0">
                  <a:pos x="353" y="172"/>
                </a:cxn>
                <a:cxn ang="0">
                  <a:pos x="328" y="153"/>
                </a:cxn>
                <a:cxn ang="0">
                  <a:pos x="305" y="134"/>
                </a:cxn>
                <a:cxn ang="0">
                  <a:pos x="282" y="115"/>
                </a:cxn>
                <a:cxn ang="0">
                  <a:pos x="259" y="98"/>
                </a:cxn>
                <a:cxn ang="0">
                  <a:pos x="238" y="82"/>
                </a:cxn>
                <a:cxn ang="0">
                  <a:pos x="218" y="69"/>
                </a:cxn>
                <a:cxn ang="0">
                  <a:pos x="204" y="57"/>
                </a:cxn>
                <a:cxn ang="0">
                  <a:pos x="204" y="57"/>
                </a:cxn>
                <a:cxn ang="0">
                  <a:pos x="190" y="46"/>
                </a:cxn>
                <a:cxn ang="0">
                  <a:pos x="170" y="37"/>
                </a:cxn>
                <a:cxn ang="0">
                  <a:pos x="147" y="29"/>
                </a:cxn>
                <a:cxn ang="0">
                  <a:pos x="126" y="23"/>
                </a:cxn>
                <a:cxn ang="0">
                  <a:pos x="101" y="16"/>
                </a:cxn>
                <a:cxn ang="0">
                  <a:pos x="77" y="9"/>
                </a:cxn>
                <a:cxn ang="0">
                  <a:pos x="54" y="6"/>
                </a:cxn>
                <a:cxn ang="0">
                  <a:pos x="34" y="4"/>
                </a:cxn>
                <a:cxn ang="0">
                  <a:pos x="15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10" y="16"/>
                </a:cxn>
                <a:cxn ang="0">
                  <a:pos x="18" y="29"/>
                </a:cxn>
                <a:cxn ang="0">
                  <a:pos x="29" y="41"/>
                </a:cxn>
                <a:cxn ang="0">
                  <a:pos x="40" y="58"/>
                </a:cxn>
                <a:cxn ang="0">
                  <a:pos x="50" y="73"/>
                </a:cxn>
                <a:cxn ang="0">
                  <a:pos x="63" y="90"/>
                </a:cxn>
                <a:cxn ang="0">
                  <a:pos x="75" y="106"/>
                </a:cxn>
                <a:cxn ang="0">
                  <a:pos x="88" y="124"/>
                </a:cxn>
                <a:cxn ang="0">
                  <a:pos x="88" y="124"/>
                </a:cxn>
                <a:cxn ang="0">
                  <a:pos x="101" y="140"/>
                </a:cxn>
                <a:cxn ang="0">
                  <a:pos x="116" y="157"/>
                </a:cxn>
                <a:cxn ang="0">
                  <a:pos x="132" y="174"/>
                </a:cxn>
                <a:cxn ang="0">
                  <a:pos x="149" y="191"/>
                </a:cxn>
                <a:cxn ang="0">
                  <a:pos x="168" y="207"/>
                </a:cxn>
                <a:cxn ang="0">
                  <a:pos x="187" y="225"/>
                </a:cxn>
                <a:cxn ang="0">
                  <a:pos x="206" y="239"/>
                </a:cxn>
                <a:cxn ang="0">
                  <a:pos x="227" y="254"/>
                </a:cxn>
                <a:cxn ang="0">
                  <a:pos x="248" y="267"/>
                </a:cxn>
                <a:cxn ang="0">
                  <a:pos x="271" y="276"/>
                </a:cxn>
              </a:cxnLst>
              <a:rect l="0" t="0" r="r" b="b"/>
              <a:pathLst>
                <a:path w="414" h="277">
                  <a:moveTo>
                    <a:pt x="413" y="227"/>
                  </a:moveTo>
                  <a:lnTo>
                    <a:pt x="395" y="210"/>
                  </a:lnTo>
                  <a:lnTo>
                    <a:pt x="374" y="191"/>
                  </a:lnTo>
                  <a:lnTo>
                    <a:pt x="353" y="172"/>
                  </a:lnTo>
                  <a:lnTo>
                    <a:pt x="328" y="153"/>
                  </a:lnTo>
                  <a:lnTo>
                    <a:pt x="305" y="134"/>
                  </a:lnTo>
                  <a:lnTo>
                    <a:pt x="282" y="115"/>
                  </a:lnTo>
                  <a:lnTo>
                    <a:pt x="259" y="98"/>
                  </a:lnTo>
                  <a:lnTo>
                    <a:pt x="238" y="82"/>
                  </a:lnTo>
                  <a:lnTo>
                    <a:pt x="218" y="69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190" y="46"/>
                  </a:lnTo>
                  <a:lnTo>
                    <a:pt x="170" y="37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101" y="16"/>
                  </a:lnTo>
                  <a:lnTo>
                    <a:pt x="77" y="9"/>
                  </a:lnTo>
                  <a:lnTo>
                    <a:pt x="54" y="6"/>
                  </a:lnTo>
                  <a:lnTo>
                    <a:pt x="34" y="4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10" y="16"/>
                  </a:lnTo>
                  <a:lnTo>
                    <a:pt x="18" y="29"/>
                  </a:lnTo>
                  <a:lnTo>
                    <a:pt x="29" y="41"/>
                  </a:lnTo>
                  <a:lnTo>
                    <a:pt x="40" y="58"/>
                  </a:lnTo>
                  <a:lnTo>
                    <a:pt x="50" y="73"/>
                  </a:lnTo>
                  <a:lnTo>
                    <a:pt x="63" y="90"/>
                  </a:lnTo>
                  <a:lnTo>
                    <a:pt x="75" y="106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101" y="140"/>
                  </a:lnTo>
                  <a:lnTo>
                    <a:pt x="116" y="157"/>
                  </a:lnTo>
                  <a:lnTo>
                    <a:pt x="132" y="174"/>
                  </a:lnTo>
                  <a:lnTo>
                    <a:pt x="149" y="191"/>
                  </a:lnTo>
                  <a:lnTo>
                    <a:pt x="168" y="207"/>
                  </a:lnTo>
                  <a:lnTo>
                    <a:pt x="187" y="225"/>
                  </a:lnTo>
                  <a:lnTo>
                    <a:pt x="206" y="239"/>
                  </a:lnTo>
                  <a:lnTo>
                    <a:pt x="227" y="254"/>
                  </a:lnTo>
                  <a:lnTo>
                    <a:pt x="248" y="267"/>
                  </a:lnTo>
                  <a:lnTo>
                    <a:pt x="271" y="27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4" name="Freeform 1268"/>
            <p:cNvSpPr>
              <a:spLocks/>
            </p:cNvSpPr>
            <p:nvPr/>
          </p:nvSpPr>
          <p:spPr bwMode="auto">
            <a:xfrm>
              <a:off x="2060" y="2667"/>
              <a:ext cx="260" cy="181"/>
            </a:xfrm>
            <a:custGeom>
              <a:avLst/>
              <a:gdLst/>
              <a:ahLst/>
              <a:cxnLst>
                <a:cxn ang="0">
                  <a:pos x="255" y="181"/>
                </a:cxn>
                <a:cxn ang="0">
                  <a:pos x="243" y="176"/>
                </a:cxn>
                <a:cxn ang="0">
                  <a:pos x="230" y="172"/>
                </a:cxn>
                <a:cxn ang="0">
                  <a:pos x="218" y="163"/>
                </a:cxn>
                <a:cxn ang="0">
                  <a:pos x="203" y="159"/>
                </a:cxn>
                <a:cxn ang="0">
                  <a:pos x="188" y="151"/>
                </a:cxn>
                <a:cxn ang="0">
                  <a:pos x="174" y="142"/>
                </a:cxn>
                <a:cxn ang="0">
                  <a:pos x="161" y="133"/>
                </a:cxn>
                <a:cxn ang="0">
                  <a:pos x="147" y="126"/>
                </a:cxn>
                <a:cxn ang="0">
                  <a:pos x="133" y="117"/>
                </a:cxn>
                <a:cxn ang="0">
                  <a:pos x="121" y="107"/>
                </a:cxn>
                <a:cxn ang="0">
                  <a:pos x="121" y="107"/>
                </a:cxn>
                <a:cxn ang="0">
                  <a:pos x="110" y="96"/>
                </a:cxn>
                <a:cxn ang="0">
                  <a:pos x="98" y="85"/>
                </a:cxn>
                <a:cxn ang="0">
                  <a:pos x="85" y="73"/>
                </a:cxn>
                <a:cxn ang="0">
                  <a:pos x="73" y="60"/>
                </a:cxn>
                <a:cxn ang="0">
                  <a:pos x="60" y="50"/>
                </a:cxn>
                <a:cxn ang="0">
                  <a:pos x="48" y="37"/>
                </a:cxn>
                <a:cxn ang="0">
                  <a:pos x="35" y="27"/>
                </a:cxn>
                <a:cxn ang="0">
                  <a:pos x="25" y="18"/>
                </a:cxn>
                <a:cxn ang="0">
                  <a:pos x="12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8"/>
                </a:cxn>
                <a:cxn ang="0">
                  <a:pos x="25" y="16"/>
                </a:cxn>
                <a:cxn ang="0">
                  <a:pos x="37" y="25"/>
                </a:cxn>
                <a:cxn ang="0">
                  <a:pos x="50" y="36"/>
                </a:cxn>
                <a:cxn ang="0">
                  <a:pos x="62" y="43"/>
                </a:cxn>
                <a:cxn ang="0">
                  <a:pos x="74" y="54"/>
                </a:cxn>
                <a:cxn ang="0">
                  <a:pos x="87" y="64"/>
                </a:cxn>
                <a:cxn ang="0">
                  <a:pos x="99" y="75"/>
                </a:cxn>
                <a:cxn ang="0">
                  <a:pos x="113" y="85"/>
                </a:cxn>
                <a:cxn ang="0">
                  <a:pos x="125" y="96"/>
                </a:cxn>
                <a:cxn ang="0">
                  <a:pos x="125" y="96"/>
                </a:cxn>
                <a:cxn ang="0">
                  <a:pos x="136" y="105"/>
                </a:cxn>
                <a:cxn ang="0">
                  <a:pos x="149" y="115"/>
                </a:cxn>
                <a:cxn ang="0">
                  <a:pos x="163" y="123"/>
                </a:cxn>
                <a:cxn ang="0">
                  <a:pos x="177" y="132"/>
                </a:cxn>
                <a:cxn ang="0">
                  <a:pos x="193" y="140"/>
                </a:cxn>
                <a:cxn ang="0">
                  <a:pos x="207" y="146"/>
                </a:cxn>
                <a:cxn ang="0">
                  <a:pos x="222" y="153"/>
                </a:cxn>
                <a:cxn ang="0">
                  <a:pos x="234" y="159"/>
                </a:cxn>
                <a:cxn ang="0">
                  <a:pos x="248" y="165"/>
                </a:cxn>
                <a:cxn ang="0">
                  <a:pos x="258" y="170"/>
                </a:cxn>
                <a:cxn ang="0">
                  <a:pos x="255" y="181"/>
                </a:cxn>
              </a:cxnLst>
              <a:rect l="0" t="0" r="r" b="b"/>
              <a:pathLst>
                <a:path w="259" h="182">
                  <a:moveTo>
                    <a:pt x="255" y="181"/>
                  </a:moveTo>
                  <a:lnTo>
                    <a:pt x="243" y="176"/>
                  </a:lnTo>
                  <a:lnTo>
                    <a:pt x="230" y="172"/>
                  </a:lnTo>
                  <a:lnTo>
                    <a:pt x="218" y="163"/>
                  </a:lnTo>
                  <a:lnTo>
                    <a:pt x="203" y="159"/>
                  </a:lnTo>
                  <a:lnTo>
                    <a:pt x="188" y="151"/>
                  </a:lnTo>
                  <a:lnTo>
                    <a:pt x="174" y="142"/>
                  </a:lnTo>
                  <a:lnTo>
                    <a:pt x="161" y="133"/>
                  </a:lnTo>
                  <a:lnTo>
                    <a:pt x="147" y="126"/>
                  </a:lnTo>
                  <a:lnTo>
                    <a:pt x="133" y="117"/>
                  </a:lnTo>
                  <a:lnTo>
                    <a:pt x="121" y="107"/>
                  </a:lnTo>
                  <a:lnTo>
                    <a:pt x="121" y="107"/>
                  </a:lnTo>
                  <a:lnTo>
                    <a:pt x="110" y="96"/>
                  </a:lnTo>
                  <a:lnTo>
                    <a:pt x="98" y="85"/>
                  </a:lnTo>
                  <a:lnTo>
                    <a:pt x="85" y="73"/>
                  </a:lnTo>
                  <a:lnTo>
                    <a:pt x="73" y="60"/>
                  </a:lnTo>
                  <a:lnTo>
                    <a:pt x="60" y="50"/>
                  </a:lnTo>
                  <a:lnTo>
                    <a:pt x="48" y="37"/>
                  </a:lnTo>
                  <a:lnTo>
                    <a:pt x="35" y="27"/>
                  </a:lnTo>
                  <a:lnTo>
                    <a:pt x="25" y="1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25" y="16"/>
                  </a:lnTo>
                  <a:lnTo>
                    <a:pt x="37" y="25"/>
                  </a:lnTo>
                  <a:lnTo>
                    <a:pt x="50" y="36"/>
                  </a:lnTo>
                  <a:lnTo>
                    <a:pt x="62" y="43"/>
                  </a:lnTo>
                  <a:lnTo>
                    <a:pt x="74" y="54"/>
                  </a:lnTo>
                  <a:lnTo>
                    <a:pt x="87" y="64"/>
                  </a:lnTo>
                  <a:lnTo>
                    <a:pt x="99" y="75"/>
                  </a:lnTo>
                  <a:lnTo>
                    <a:pt x="113" y="85"/>
                  </a:lnTo>
                  <a:lnTo>
                    <a:pt x="125" y="96"/>
                  </a:lnTo>
                  <a:lnTo>
                    <a:pt x="125" y="96"/>
                  </a:lnTo>
                  <a:lnTo>
                    <a:pt x="136" y="105"/>
                  </a:lnTo>
                  <a:lnTo>
                    <a:pt x="149" y="115"/>
                  </a:lnTo>
                  <a:lnTo>
                    <a:pt x="163" y="123"/>
                  </a:lnTo>
                  <a:lnTo>
                    <a:pt x="177" y="132"/>
                  </a:lnTo>
                  <a:lnTo>
                    <a:pt x="193" y="140"/>
                  </a:lnTo>
                  <a:lnTo>
                    <a:pt x="207" y="146"/>
                  </a:lnTo>
                  <a:lnTo>
                    <a:pt x="222" y="153"/>
                  </a:lnTo>
                  <a:lnTo>
                    <a:pt x="234" y="159"/>
                  </a:lnTo>
                  <a:lnTo>
                    <a:pt x="248" y="165"/>
                  </a:lnTo>
                  <a:lnTo>
                    <a:pt x="258" y="170"/>
                  </a:lnTo>
                  <a:lnTo>
                    <a:pt x="255" y="18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" name="Freeform 1269"/>
            <p:cNvSpPr>
              <a:spLocks/>
            </p:cNvSpPr>
            <p:nvPr/>
          </p:nvSpPr>
          <p:spPr bwMode="auto">
            <a:xfrm>
              <a:off x="2148" y="2803"/>
              <a:ext cx="318" cy="193"/>
            </a:xfrm>
            <a:custGeom>
              <a:avLst/>
              <a:gdLst/>
              <a:ahLst/>
              <a:cxnLst>
                <a:cxn ang="0">
                  <a:pos x="267" y="71"/>
                </a:cxn>
                <a:cxn ang="0">
                  <a:pos x="251" y="58"/>
                </a:cxn>
                <a:cxn ang="0">
                  <a:pos x="230" y="46"/>
                </a:cxn>
                <a:cxn ang="0">
                  <a:pos x="209" y="33"/>
                </a:cxn>
                <a:cxn ang="0">
                  <a:pos x="183" y="23"/>
                </a:cxn>
                <a:cxn ang="0">
                  <a:pos x="156" y="14"/>
                </a:cxn>
                <a:cxn ang="0">
                  <a:pos x="126" y="5"/>
                </a:cxn>
                <a:cxn ang="0">
                  <a:pos x="96" y="1"/>
                </a:cxn>
                <a:cxn ang="0">
                  <a:pos x="6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6" y="16"/>
                </a:cxn>
                <a:cxn ang="0">
                  <a:pos x="14" y="28"/>
                </a:cxn>
                <a:cxn ang="0">
                  <a:pos x="25" y="46"/>
                </a:cxn>
                <a:cxn ang="0">
                  <a:pos x="38" y="65"/>
                </a:cxn>
                <a:cxn ang="0">
                  <a:pos x="52" y="83"/>
                </a:cxn>
                <a:cxn ang="0">
                  <a:pos x="67" y="100"/>
                </a:cxn>
                <a:cxn ang="0">
                  <a:pos x="84" y="118"/>
                </a:cxn>
                <a:cxn ang="0">
                  <a:pos x="101" y="132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35" y="151"/>
                </a:cxn>
                <a:cxn ang="0">
                  <a:pos x="154" y="157"/>
                </a:cxn>
                <a:cxn ang="0">
                  <a:pos x="175" y="166"/>
                </a:cxn>
                <a:cxn ang="0">
                  <a:pos x="193" y="172"/>
                </a:cxn>
                <a:cxn ang="0">
                  <a:pos x="214" y="178"/>
                </a:cxn>
                <a:cxn ang="0">
                  <a:pos x="236" y="183"/>
                </a:cxn>
                <a:cxn ang="0">
                  <a:pos x="257" y="187"/>
                </a:cxn>
                <a:cxn ang="0">
                  <a:pos x="276" y="192"/>
                </a:cxn>
                <a:cxn ang="0">
                  <a:pos x="297" y="192"/>
                </a:cxn>
                <a:cxn ang="0">
                  <a:pos x="316" y="192"/>
                </a:cxn>
                <a:cxn ang="0">
                  <a:pos x="267" y="71"/>
                </a:cxn>
              </a:cxnLst>
              <a:rect l="0" t="0" r="r" b="b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  <a:lnTo>
                    <a:pt x="267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" name="Freeform 1270"/>
            <p:cNvSpPr>
              <a:spLocks/>
            </p:cNvSpPr>
            <p:nvPr/>
          </p:nvSpPr>
          <p:spPr bwMode="auto">
            <a:xfrm>
              <a:off x="2148" y="2803"/>
              <a:ext cx="318" cy="193"/>
            </a:xfrm>
            <a:custGeom>
              <a:avLst/>
              <a:gdLst/>
              <a:ahLst/>
              <a:cxnLst>
                <a:cxn ang="0">
                  <a:pos x="267" y="71"/>
                </a:cxn>
                <a:cxn ang="0">
                  <a:pos x="251" y="58"/>
                </a:cxn>
                <a:cxn ang="0">
                  <a:pos x="230" y="46"/>
                </a:cxn>
                <a:cxn ang="0">
                  <a:pos x="209" y="33"/>
                </a:cxn>
                <a:cxn ang="0">
                  <a:pos x="183" y="23"/>
                </a:cxn>
                <a:cxn ang="0">
                  <a:pos x="156" y="14"/>
                </a:cxn>
                <a:cxn ang="0">
                  <a:pos x="126" y="5"/>
                </a:cxn>
                <a:cxn ang="0">
                  <a:pos x="96" y="1"/>
                </a:cxn>
                <a:cxn ang="0">
                  <a:pos x="64" y="0"/>
                </a:cxn>
                <a:cxn ang="0">
                  <a:pos x="34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6" y="16"/>
                </a:cxn>
                <a:cxn ang="0">
                  <a:pos x="14" y="28"/>
                </a:cxn>
                <a:cxn ang="0">
                  <a:pos x="25" y="46"/>
                </a:cxn>
                <a:cxn ang="0">
                  <a:pos x="38" y="65"/>
                </a:cxn>
                <a:cxn ang="0">
                  <a:pos x="52" y="83"/>
                </a:cxn>
                <a:cxn ang="0">
                  <a:pos x="67" y="100"/>
                </a:cxn>
                <a:cxn ang="0">
                  <a:pos x="84" y="118"/>
                </a:cxn>
                <a:cxn ang="0">
                  <a:pos x="101" y="132"/>
                </a:cxn>
                <a:cxn ang="0">
                  <a:pos x="117" y="143"/>
                </a:cxn>
                <a:cxn ang="0">
                  <a:pos x="117" y="143"/>
                </a:cxn>
                <a:cxn ang="0">
                  <a:pos x="135" y="151"/>
                </a:cxn>
                <a:cxn ang="0">
                  <a:pos x="154" y="157"/>
                </a:cxn>
                <a:cxn ang="0">
                  <a:pos x="175" y="166"/>
                </a:cxn>
                <a:cxn ang="0">
                  <a:pos x="193" y="172"/>
                </a:cxn>
                <a:cxn ang="0">
                  <a:pos x="214" y="178"/>
                </a:cxn>
                <a:cxn ang="0">
                  <a:pos x="236" y="183"/>
                </a:cxn>
                <a:cxn ang="0">
                  <a:pos x="257" y="187"/>
                </a:cxn>
                <a:cxn ang="0">
                  <a:pos x="276" y="192"/>
                </a:cxn>
                <a:cxn ang="0">
                  <a:pos x="297" y="192"/>
                </a:cxn>
                <a:cxn ang="0">
                  <a:pos x="316" y="192"/>
                </a:cxn>
              </a:cxnLst>
              <a:rect l="0" t="0" r="r" b="b"/>
              <a:pathLst>
                <a:path w="317" h="193">
                  <a:moveTo>
                    <a:pt x="267" y="71"/>
                  </a:moveTo>
                  <a:lnTo>
                    <a:pt x="251" y="58"/>
                  </a:lnTo>
                  <a:lnTo>
                    <a:pt x="230" y="46"/>
                  </a:lnTo>
                  <a:lnTo>
                    <a:pt x="209" y="33"/>
                  </a:lnTo>
                  <a:lnTo>
                    <a:pt x="183" y="23"/>
                  </a:lnTo>
                  <a:lnTo>
                    <a:pt x="156" y="14"/>
                  </a:lnTo>
                  <a:lnTo>
                    <a:pt x="126" y="5"/>
                  </a:lnTo>
                  <a:lnTo>
                    <a:pt x="96" y="1"/>
                  </a:lnTo>
                  <a:lnTo>
                    <a:pt x="64" y="0"/>
                  </a:lnTo>
                  <a:lnTo>
                    <a:pt x="34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6" y="16"/>
                  </a:lnTo>
                  <a:lnTo>
                    <a:pt x="14" y="28"/>
                  </a:lnTo>
                  <a:lnTo>
                    <a:pt x="25" y="46"/>
                  </a:lnTo>
                  <a:lnTo>
                    <a:pt x="38" y="65"/>
                  </a:lnTo>
                  <a:lnTo>
                    <a:pt x="52" y="83"/>
                  </a:lnTo>
                  <a:lnTo>
                    <a:pt x="67" y="100"/>
                  </a:lnTo>
                  <a:lnTo>
                    <a:pt x="84" y="118"/>
                  </a:lnTo>
                  <a:lnTo>
                    <a:pt x="101" y="132"/>
                  </a:lnTo>
                  <a:lnTo>
                    <a:pt x="117" y="143"/>
                  </a:lnTo>
                  <a:lnTo>
                    <a:pt x="117" y="143"/>
                  </a:lnTo>
                  <a:lnTo>
                    <a:pt x="135" y="151"/>
                  </a:lnTo>
                  <a:lnTo>
                    <a:pt x="154" y="157"/>
                  </a:lnTo>
                  <a:lnTo>
                    <a:pt x="175" y="166"/>
                  </a:lnTo>
                  <a:lnTo>
                    <a:pt x="193" y="172"/>
                  </a:lnTo>
                  <a:lnTo>
                    <a:pt x="214" y="178"/>
                  </a:lnTo>
                  <a:lnTo>
                    <a:pt x="236" y="183"/>
                  </a:lnTo>
                  <a:lnTo>
                    <a:pt x="257" y="187"/>
                  </a:lnTo>
                  <a:lnTo>
                    <a:pt x="276" y="192"/>
                  </a:lnTo>
                  <a:lnTo>
                    <a:pt x="297" y="192"/>
                  </a:lnTo>
                  <a:lnTo>
                    <a:pt x="316" y="19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7" name="Freeform 1271"/>
            <p:cNvSpPr>
              <a:spLocks/>
            </p:cNvSpPr>
            <p:nvPr/>
          </p:nvSpPr>
          <p:spPr bwMode="auto">
            <a:xfrm>
              <a:off x="2243" y="2858"/>
              <a:ext cx="220" cy="96"/>
            </a:xfrm>
            <a:custGeom>
              <a:avLst/>
              <a:gdLst/>
              <a:ahLst/>
              <a:cxnLst>
                <a:cxn ang="0">
                  <a:pos x="218" y="85"/>
                </a:cxn>
                <a:cxn ang="0">
                  <a:pos x="187" y="76"/>
                </a:cxn>
                <a:cxn ang="0">
                  <a:pos x="159" y="67"/>
                </a:cxn>
                <a:cxn ang="0">
                  <a:pos x="132" y="59"/>
                </a:cxn>
                <a:cxn ang="0">
                  <a:pos x="107" y="48"/>
                </a:cxn>
                <a:cxn ang="0">
                  <a:pos x="86" y="40"/>
                </a:cxn>
                <a:cxn ang="0">
                  <a:pos x="63" y="32"/>
                </a:cxn>
                <a:cxn ang="0">
                  <a:pos x="43" y="23"/>
                </a:cxn>
                <a:cxn ang="0">
                  <a:pos x="27" y="15"/>
                </a:cxn>
                <a:cxn ang="0">
                  <a:pos x="13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6"/>
                </a:cxn>
                <a:cxn ang="0">
                  <a:pos x="27" y="15"/>
                </a:cxn>
                <a:cxn ang="0">
                  <a:pos x="43" y="25"/>
                </a:cxn>
                <a:cxn ang="0">
                  <a:pos x="63" y="36"/>
                </a:cxn>
                <a:cxn ang="0">
                  <a:pos x="84" y="46"/>
                </a:cxn>
                <a:cxn ang="0">
                  <a:pos x="105" y="57"/>
                </a:cxn>
                <a:cxn ang="0">
                  <a:pos x="130" y="67"/>
                </a:cxn>
                <a:cxn ang="0">
                  <a:pos x="155" y="76"/>
                </a:cxn>
                <a:cxn ang="0">
                  <a:pos x="182" y="87"/>
                </a:cxn>
                <a:cxn ang="0">
                  <a:pos x="214" y="95"/>
                </a:cxn>
                <a:cxn ang="0">
                  <a:pos x="218" y="85"/>
                </a:cxn>
              </a:cxnLst>
              <a:rect l="0" t="0" r="r" b="b"/>
              <a:pathLst>
                <a:path w="219" h="96">
                  <a:moveTo>
                    <a:pt x="218" y="85"/>
                  </a:moveTo>
                  <a:lnTo>
                    <a:pt x="187" y="76"/>
                  </a:lnTo>
                  <a:lnTo>
                    <a:pt x="159" y="67"/>
                  </a:lnTo>
                  <a:lnTo>
                    <a:pt x="132" y="59"/>
                  </a:lnTo>
                  <a:lnTo>
                    <a:pt x="107" y="48"/>
                  </a:lnTo>
                  <a:lnTo>
                    <a:pt x="86" y="40"/>
                  </a:lnTo>
                  <a:lnTo>
                    <a:pt x="63" y="32"/>
                  </a:lnTo>
                  <a:lnTo>
                    <a:pt x="43" y="23"/>
                  </a:lnTo>
                  <a:lnTo>
                    <a:pt x="27" y="15"/>
                  </a:lnTo>
                  <a:lnTo>
                    <a:pt x="13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6"/>
                  </a:lnTo>
                  <a:lnTo>
                    <a:pt x="27" y="15"/>
                  </a:lnTo>
                  <a:lnTo>
                    <a:pt x="43" y="25"/>
                  </a:lnTo>
                  <a:lnTo>
                    <a:pt x="63" y="36"/>
                  </a:lnTo>
                  <a:lnTo>
                    <a:pt x="84" y="46"/>
                  </a:lnTo>
                  <a:lnTo>
                    <a:pt x="105" y="57"/>
                  </a:lnTo>
                  <a:lnTo>
                    <a:pt x="130" y="67"/>
                  </a:lnTo>
                  <a:lnTo>
                    <a:pt x="155" y="76"/>
                  </a:lnTo>
                  <a:lnTo>
                    <a:pt x="182" y="87"/>
                  </a:lnTo>
                  <a:lnTo>
                    <a:pt x="214" y="95"/>
                  </a:lnTo>
                  <a:lnTo>
                    <a:pt x="218" y="85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" name="Freeform 1272"/>
            <p:cNvSpPr>
              <a:spLocks/>
            </p:cNvSpPr>
            <p:nvPr/>
          </p:nvSpPr>
          <p:spPr bwMode="auto">
            <a:xfrm>
              <a:off x="2260" y="2675"/>
              <a:ext cx="326" cy="276"/>
            </a:xfrm>
            <a:custGeom>
              <a:avLst/>
              <a:gdLst/>
              <a:ahLst/>
              <a:cxnLst>
                <a:cxn ang="0">
                  <a:pos x="295" y="277"/>
                </a:cxn>
                <a:cxn ang="0">
                  <a:pos x="277" y="274"/>
                </a:cxn>
                <a:cxn ang="0">
                  <a:pos x="258" y="271"/>
                </a:cxn>
                <a:cxn ang="0">
                  <a:pos x="235" y="264"/>
                </a:cxn>
                <a:cxn ang="0">
                  <a:pos x="214" y="256"/>
                </a:cxn>
                <a:cxn ang="0">
                  <a:pos x="189" y="247"/>
                </a:cxn>
                <a:cxn ang="0">
                  <a:pos x="164" y="237"/>
                </a:cxn>
                <a:cxn ang="0">
                  <a:pos x="141" y="223"/>
                </a:cxn>
                <a:cxn ang="0">
                  <a:pos x="115" y="205"/>
                </a:cxn>
                <a:cxn ang="0">
                  <a:pos x="94" y="186"/>
                </a:cxn>
                <a:cxn ang="0">
                  <a:pos x="73" y="165"/>
                </a:cxn>
                <a:cxn ang="0">
                  <a:pos x="73" y="165"/>
                </a:cxn>
                <a:cxn ang="0">
                  <a:pos x="56" y="142"/>
                </a:cxn>
                <a:cxn ang="0">
                  <a:pos x="41" y="122"/>
                </a:cxn>
                <a:cxn ang="0">
                  <a:pos x="30" y="104"/>
                </a:cxn>
                <a:cxn ang="0">
                  <a:pos x="23" y="85"/>
                </a:cxn>
                <a:cxn ang="0">
                  <a:pos x="16" y="69"/>
                </a:cxn>
                <a:cxn ang="0">
                  <a:pos x="9" y="53"/>
                </a:cxn>
                <a:cxn ang="0">
                  <a:pos x="7" y="39"/>
                </a:cxn>
                <a:cxn ang="0">
                  <a:pos x="3" y="27"/>
                </a:cxn>
                <a:cxn ang="0">
                  <a:pos x="1" y="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7" y="2"/>
                </a:cxn>
                <a:cxn ang="0">
                  <a:pos x="18" y="2"/>
                </a:cxn>
                <a:cxn ang="0">
                  <a:pos x="33" y="0"/>
                </a:cxn>
                <a:cxn ang="0">
                  <a:pos x="48" y="2"/>
                </a:cxn>
                <a:cxn ang="0">
                  <a:pos x="67" y="2"/>
                </a:cxn>
                <a:cxn ang="0">
                  <a:pos x="83" y="5"/>
                </a:cxn>
                <a:cxn ang="0">
                  <a:pos x="102" y="9"/>
                </a:cxn>
                <a:cxn ang="0">
                  <a:pos x="120" y="18"/>
                </a:cxn>
                <a:cxn ang="0">
                  <a:pos x="136" y="27"/>
                </a:cxn>
                <a:cxn ang="0">
                  <a:pos x="136" y="27"/>
                </a:cxn>
                <a:cxn ang="0">
                  <a:pos x="153" y="39"/>
                </a:cxn>
                <a:cxn ang="0">
                  <a:pos x="170" y="51"/>
                </a:cxn>
                <a:cxn ang="0">
                  <a:pos x="189" y="69"/>
                </a:cxn>
                <a:cxn ang="0">
                  <a:pos x="208" y="85"/>
                </a:cxn>
                <a:cxn ang="0">
                  <a:pos x="226" y="106"/>
                </a:cxn>
                <a:cxn ang="0">
                  <a:pos x="248" y="127"/>
                </a:cxn>
                <a:cxn ang="0">
                  <a:pos x="267" y="152"/>
                </a:cxn>
                <a:cxn ang="0">
                  <a:pos x="286" y="182"/>
                </a:cxn>
                <a:cxn ang="0">
                  <a:pos x="305" y="216"/>
                </a:cxn>
                <a:cxn ang="0">
                  <a:pos x="325" y="249"/>
                </a:cxn>
                <a:cxn ang="0">
                  <a:pos x="295" y="277"/>
                </a:cxn>
              </a:cxnLst>
              <a:rect l="0" t="0" r="r" b="b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  <a:lnTo>
                    <a:pt x="295" y="277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" name="Freeform 1273"/>
            <p:cNvSpPr>
              <a:spLocks/>
            </p:cNvSpPr>
            <p:nvPr/>
          </p:nvSpPr>
          <p:spPr bwMode="auto">
            <a:xfrm>
              <a:off x="2260" y="2675"/>
              <a:ext cx="326" cy="276"/>
            </a:xfrm>
            <a:custGeom>
              <a:avLst/>
              <a:gdLst/>
              <a:ahLst/>
              <a:cxnLst>
                <a:cxn ang="0">
                  <a:pos x="295" y="277"/>
                </a:cxn>
                <a:cxn ang="0">
                  <a:pos x="277" y="274"/>
                </a:cxn>
                <a:cxn ang="0">
                  <a:pos x="258" y="271"/>
                </a:cxn>
                <a:cxn ang="0">
                  <a:pos x="235" y="264"/>
                </a:cxn>
                <a:cxn ang="0">
                  <a:pos x="214" y="256"/>
                </a:cxn>
                <a:cxn ang="0">
                  <a:pos x="189" y="247"/>
                </a:cxn>
                <a:cxn ang="0">
                  <a:pos x="164" y="237"/>
                </a:cxn>
                <a:cxn ang="0">
                  <a:pos x="141" y="223"/>
                </a:cxn>
                <a:cxn ang="0">
                  <a:pos x="115" y="205"/>
                </a:cxn>
                <a:cxn ang="0">
                  <a:pos x="94" y="186"/>
                </a:cxn>
                <a:cxn ang="0">
                  <a:pos x="73" y="165"/>
                </a:cxn>
                <a:cxn ang="0">
                  <a:pos x="73" y="165"/>
                </a:cxn>
                <a:cxn ang="0">
                  <a:pos x="56" y="142"/>
                </a:cxn>
                <a:cxn ang="0">
                  <a:pos x="41" y="122"/>
                </a:cxn>
                <a:cxn ang="0">
                  <a:pos x="30" y="104"/>
                </a:cxn>
                <a:cxn ang="0">
                  <a:pos x="23" y="85"/>
                </a:cxn>
                <a:cxn ang="0">
                  <a:pos x="16" y="69"/>
                </a:cxn>
                <a:cxn ang="0">
                  <a:pos x="9" y="53"/>
                </a:cxn>
                <a:cxn ang="0">
                  <a:pos x="7" y="39"/>
                </a:cxn>
                <a:cxn ang="0">
                  <a:pos x="3" y="27"/>
                </a:cxn>
                <a:cxn ang="0">
                  <a:pos x="1" y="1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7" y="2"/>
                </a:cxn>
                <a:cxn ang="0">
                  <a:pos x="18" y="2"/>
                </a:cxn>
                <a:cxn ang="0">
                  <a:pos x="33" y="0"/>
                </a:cxn>
                <a:cxn ang="0">
                  <a:pos x="48" y="2"/>
                </a:cxn>
                <a:cxn ang="0">
                  <a:pos x="67" y="2"/>
                </a:cxn>
                <a:cxn ang="0">
                  <a:pos x="83" y="5"/>
                </a:cxn>
                <a:cxn ang="0">
                  <a:pos x="102" y="9"/>
                </a:cxn>
                <a:cxn ang="0">
                  <a:pos x="120" y="18"/>
                </a:cxn>
                <a:cxn ang="0">
                  <a:pos x="136" y="27"/>
                </a:cxn>
                <a:cxn ang="0">
                  <a:pos x="136" y="27"/>
                </a:cxn>
                <a:cxn ang="0">
                  <a:pos x="153" y="39"/>
                </a:cxn>
                <a:cxn ang="0">
                  <a:pos x="170" y="51"/>
                </a:cxn>
                <a:cxn ang="0">
                  <a:pos x="189" y="69"/>
                </a:cxn>
                <a:cxn ang="0">
                  <a:pos x="208" y="85"/>
                </a:cxn>
                <a:cxn ang="0">
                  <a:pos x="226" y="106"/>
                </a:cxn>
                <a:cxn ang="0">
                  <a:pos x="248" y="127"/>
                </a:cxn>
                <a:cxn ang="0">
                  <a:pos x="267" y="152"/>
                </a:cxn>
                <a:cxn ang="0">
                  <a:pos x="286" y="182"/>
                </a:cxn>
                <a:cxn ang="0">
                  <a:pos x="305" y="216"/>
                </a:cxn>
                <a:cxn ang="0">
                  <a:pos x="325" y="249"/>
                </a:cxn>
              </a:cxnLst>
              <a:rect l="0" t="0" r="r" b="b"/>
              <a:pathLst>
                <a:path w="326" h="278">
                  <a:moveTo>
                    <a:pt x="295" y="277"/>
                  </a:moveTo>
                  <a:lnTo>
                    <a:pt x="277" y="274"/>
                  </a:lnTo>
                  <a:lnTo>
                    <a:pt x="258" y="271"/>
                  </a:lnTo>
                  <a:lnTo>
                    <a:pt x="235" y="264"/>
                  </a:lnTo>
                  <a:lnTo>
                    <a:pt x="214" y="256"/>
                  </a:lnTo>
                  <a:lnTo>
                    <a:pt x="189" y="247"/>
                  </a:lnTo>
                  <a:lnTo>
                    <a:pt x="164" y="237"/>
                  </a:lnTo>
                  <a:lnTo>
                    <a:pt x="141" y="223"/>
                  </a:lnTo>
                  <a:lnTo>
                    <a:pt x="115" y="205"/>
                  </a:lnTo>
                  <a:lnTo>
                    <a:pt x="94" y="186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56" y="142"/>
                  </a:lnTo>
                  <a:lnTo>
                    <a:pt x="41" y="122"/>
                  </a:lnTo>
                  <a:lnTo>
                    <a:pt x="30" y="104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7" y="39"/>
                  </a:lnTo>
                  <a:lnTo>
                    <a:pt x="3" y="27"/>
                  </a:lnTo>
                  <a:lnTo>
                    <a:pt x="1" y="14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7" y="2"/>
                  </a:lnTo>
                  <a:lnTo>
                    <a:pt x="18" y="2"/>
                  </a:lnTo>
                  <a:lnTo>
                    <a:pt x="33" y="0"/>
                  </a:lnTo>
                  <a:lnTo>
                    <a:pt x="48" y="2"/>
                  </a:lnTo>
                  <a:lnTo>
                    <a:pt x="67" y="2"/>
                  </a:lnTo>
                  <a:lnTo>
                    <a:pt x="83" y="5"/>
                  </a:lnTo>
                  <a:lnTo>
                    <a:pt x="102" y="9"/>
                  </a:lnTo>
                  <a:lnTo>
                    <a:pt x="120" y="18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53" y="39"/>
                  </a:lnTo>
                  <a:lnTo>
                    <a:pt x="170" y="51"/>
                  </a:lnTo>
                  <a:lnTo>
                    <a:pt x="189" y="69"/>
                  </a:lnTo>
                  <a:lnTo>
                    <a:pt x="208" y="85"/>
                  </a:lnTo>
                  <a:lnTo>
                    <a:pt x="226" y="106"/>
                  </a:lnTo>
                  <a:lnTo>
                    <a:pt x="248" y="127"/>
                  </a:lnTo>
                  <a:lnTo>
                    <a:pt x="267" y="152"/>
                  </a:lnTo>
                  <a:lnTo>
                    <a:pt x="286" y="182"/>
                  </a:lnTo>
                  <a:lnTo>
                    <a:pt x="305" y="216"/>
                  </a:lnTo>
                  <a:lnTo>
                    <a:pt x="325" y="249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0" name="Freeform 1274"/>
            <p:cNvSpPr>
              <a:spLocks/>
            </p:cNvSpPr>
            <p:nvPr/>
          </p:nvSpPr>
          <p:spPr bwMode="auto">
            <a:xfrm>
              <a:off x="2320" y="2718"/>
              <a:ext cx="193" cy="174"/>
            </a:xfrm>
            <a:custGeom>
              <a:avLst/>
              <a:gdLst/>
              <a:ahLst/>
              <a:cxnLst>
                <a:cxn ang="0">
                  <a:pos x="190" y="168"/>
                </a:cxn>
                <a:cxn ang="0">
                  <a:pos x="169" y="154"/>
                </a:cxn>
                <a:cxn ang="0">
                  <a:pos x="144" y="138"/>
                </a:cxn>
                <a:cxn ang="0">
                  <a:pos x="124" y="119"/>
                </a:cxn>
                <a:cxn ang="0">
                  <a:pos x="101" y="103"/>
                </a:cxn>
                <a:cxn ang="0">
                  <a:pos x="80" y="83"/>
                </a:cxn>
                <a:cxn ang="0">
                  <a:pos x="59" y="64"/>
                </a:cxn>
                <a:cxn ang="0">
                  <a:pos x="40" y="46"/>
                </a:cxn>
                <a:cxn ang="0">
                  <a:pos x="25" y="29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2"/>
                </a:cxn>
                <a:cxn ang="0">
                  <a:pos x="23" y="29"/>
                </a:cxn>
                <a:cxn ang="0">
                  <a:pos x="38" y="48"/>
                </a:cxn>
                <a:cxn ang="0">
                  <a:pos x="57" y="67"/>
                </a:cxn>
                <a:cxn ang="0">
                  <a:pos x="75" y="85"/>
                </a:cxn>
                <a:cxn ang="0">
                  <a:pos x="96" y="106"/>
                </a:cxn>
                <a:cxn ang="0">
                  <a:pos x="118" y="126"/>
                </a:cxn>
                <a:cxn ang="0">
                  <a:pos x="139" y="145"/>
                </a:cxn>
                <a:cxn ang="0">
                  <a:pos x="160" y="159"/>
                </a:cxn>
                <a:cxn ang="0">
                  <a:pos x="181" y="175"/>
                </a:cxn>
                <a:cxn ang="0">
                  <a:pos x="190" y="168"/>
                </a:cxn>
              </a:cxnLst>
              <a:rect l="0" t="0" r="r" b="b"/>
              <a:pathLst>
                <a:path w="191" h="176">
                  <a:moveTo>
                    <a:pt x="190" y="168"/>
                  </a:moveTo>
                  <a:lnTo>
                    <a:pt x="169" y="154"/>
                  </a:lnTo>
                  <a:lnTo>
                    <a:pt x="144" y="138"/>
                  </a:lnTo>
                  <a:lnTo>
                    <a:pt x="124" y="119"/>
                  </a:lnTo>
                  <a:lnTo>
                    <a:pt x="101" y="103"/>
                  </a:lnTo>
                  <a:lnTo>
                    <a:pt x="80" y="83"/>
                  </a:lnTo>
                  <a:lnTo>
                    <a:pt x="59" y="64"/>
                  </a:lnTo>
                  <a:lnTo>
                    <a:pt x="40" y="46"/>
                  </a:lnTo>
                  <a:lnTo>
                    <a:pt x="25" y="29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23" y="29"/>
                  </a:lnTo>
                  <a:lnTo>
                    <a:pt x="38" y="48"/>
                  </a:lnTo>
                  <a:lnTo>
                    <a:pt x="57" y="67"/>
                  </a:lnTo>
                  <a:lnTo>
                    <a:pt x="75" y="85"/>
                  </a:lnTo>
                  <a:lnTo>
                    <a:pt x="96" y="106"/>
                  </a:lnTo>
                  <a:lnTo>
                    <a:pt x="118" y="126"/>
                  </a:lnTo>
                  <a:lnTo>
                    <a:pt x="139" y="145"/>
                  </a:lnTo>
                  <a:lnTo>
                    <a:pt x="160" y="159"/>
                  </a:lnTo>
                  <a:lnTo>
                    <a:pt x="181" y="175"/>
                  </a:lnTo>
                  <a:lnTo>
                    <a:pt x="190" y="168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1" name="Freeform 1275"/>
            <p:cNvSpPr>
              <a:spLocks/>
            </p:cNvSpPr>
            <p:nvPr/>
          </p:nvSpPr>
          <p:spPr bwMode="auto">
            <a:xfrm>
              <a:off x="2425" y="2552"/>
              <a:ext cx="236" cy="412"/>
            </a:xfrm>
            <a:custGeom>
              <a:avLst/>
              <a:gdLst/>
              <a:ahLst/>
              <a:cxnLst>
                <a:cxn ang="0">
                  <a:pos x="210" y="412"/>
                </a:cxn>
                <a:cxn ang="0">
                  <a:pos x="194" y="401"/>
                </a:cxn>
                <a:cxn ang="0">
                  <a:pos x="175" y="391"/>
                </a:cxn>
                <a:cxn ang="0">
                  <a:pos x="152" y="375"/>
                </a:cxn>
                <a:cxn ang="0">
                  <a:pos x="131" y="361"/>
                </a:cxn>
                <a:cxn ang="0">
                  <a:pos x="108" y="343"/>
                </a:cxn>
                <a:cxn ang="0">
                  <a:pos x="86" y="327"/>
                </a:cxn>
                <a:cxn ang="0">
                  <a:pos x="67" y="308"/>
                </a:cxn>
                <a:cxn ang="0">
                  <a:pos x="50" y="290"/>
                </a:cxn>
                <a:cxn ang="0">
                  <a:pos x="35" y="269"/>
                </a:cxn>
                <a:cxn ang="0">
                  <a:pos x="25" y="247"/>
                </a:cxn>
                <a:cxn ang="0">
                  <a:pos x="25" y="247"/>
                </a:cxn>
                <a:cxn ang="0">
                  <a:pos x="16" y="224"/>
                </a:cxn>
                <a:cxn ang="0">
                  <a:pos x="9" y="201"/>
                </a:cxn>
                <a:cxn ang="0">
                  <a:pos x="6" y="173"/>
                </a:cxn>
                <a:cxn ang="0">
                  <a:pos x="4" y="148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0" y="67"/>
                </a:cxn>
                <a:cxn ang="0">
                  <a:pos x="2" y="41"/>
                </a:cxn>
                <a:cxn ang="0">
                  <a:pos x="2" y="18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8" y="12"/>
                </a:cxn>
                <a:cxn ang="0">
                  <a:pos x="33" y="28"/>
                </a:cxn>
                <a:cxn ang="0">
                  <a:pos x="50" y="48"/>
                </a:cxn>
                <a:cxn ang="0">
                  <a:pos x="67" y="71"/>
                </a:cxn>
                <a:cxn ang="0">
                  <a:pos x="88" y="94"/>
                </a:cxn>
                <a:cxn ang="0">
                  <a:pos x="105" y="119"/>
                </a:cxn>
                <a:cxn ang="0">
                  <a:pos x="122" y="142"/>
                </a:cxn>
                <a:cxn ang="0">
                  <a:pos x="134" y="163"/>
                </a:cxn>
                <a:cxn ang="0">
                  <a:pos x="143" y="180"/>
                </a:cxn>
                <a:cxn ang="0">
                  <a:pos x="143" y="180"/>
                </a:cxn>
                <a:cxn ang="0">
                  <a:pos x="150" y="196"/>
                </a:cxn>
                <a:cxn ang="0">
                  <a:pos x="158" y="216"/>
                </a:cxn>
                <a:cxn ang="0">
                  <a:pos x="166" y="237"/>
                </a:cxn>
                <a:cxn ang="0">
                  <a:pos x="177" y="258"/>
                </a:cxn>
                <a:cxn ang="0">
                  <a:pos x="187" y="279"/>
                </a:cxn>
                <a:cxn ang="0">
                  <a:pos x="198" y="297"/>
                </a:cxn>
                <a:cxn ang="0">
                  <a:pos x="208" y="318"/>
                </a:cxn>
                <a:cxn ang="0">
                  <a:pos x="217" y="336"/>
                </a:cxn>
                <a:cxn ang="0">
                  <a:pos x="226" y="352"/>
                </a:cxn>
                <a:cxn ang="0">
                  <a:pos x="234" y="366"/>
                </a:cxn>
                <a:cxn ang="0">
                  <a:pos x="210" y="412"/>
                </a:cxn>
              </a:cxnLst>
              <a:rect l="0" t="0" r="r" b="b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  <a:lnTo>
                    <a:pt x="210" y="41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" name="Freeform 1276"/>
            <p:cNvSpPr>
              <a:spLocks/>
            </p:cNvSpPr>
            <p:nvPr/>
          </p:nvSpPr>
          <p:spPr bwMode="auto">
            <a:xfrm>
              <a:off x="2425" y="2552"/>
              <a:ext cx="236" cy="412"/>
            </a:xfrm>
            <a:custGeom>
              <a:avLst/>
              <a:gdLst/>
              <a:ahLst/>
              <a:cxnLst>
                <a:cxn ang="0">
                  <a:pos x="210" y="412"/>
                </a:cxn>
                <a:cxn ang="0">
                  <a:pos x="194" y="401"/>
                </a:cxn>
                <a:cxn ang="0">
                  <a:pos x="175" y="391"/>
                </a:cxn>
                <a:cxn ang="0">
                  <a:pos x="152" y="375"/>
                </a:cxn>
                <a:cxn ang="0">
                  <a:pos x="131" y="361"/>
                </a:cxn>
                <a:cxn ang="0">
                  <a:pos x="108" y="343"/>
                </a:cxn>
                <a:cxn ang="0">
                  <a:pos x="86" y="327"/>
                </a:cxn>
                <a:cxn ang="0">
                  <a:pos x="67" y="308"/>
                </a:cxn>
                <a:cxn ang="0">
                  <a:pos x="50" y="290"/>
                </a:cxn>
                <a:cxn ang="0">
                  <a:pos x="35" y="269"/>
                </a:cxn>
                <a:cxn ang="0">
                  <a:pos x="25" y="247"/>
                </a:cxn>
                <a:cxn ang="0">
                  <a:pos x="25" y="247"/>
                </a:cxn>
                <a:cxn ang="0">
                  <a:pos x="16" y="224"/>
                </a:cxn>
                <a:cxn ang="0">
                  <a:pos x="9" y="201"/>
                </a:cxn>
                <a:cxn ang="0">
                  <a:pos x="6" y="173"/>
                </a:cxn>
                <a:cxn ang="0">
                  <a:pos x="4" y="148"/>
                </a:cxn>
                <a:cxn ang="0">
                  <a:pos x="2" y="121"/>
                </a:cxn>
                <a:cxn ang="0">
                  <a:pos x="0" y="94"/>
                </a:cxn>
                <a:cxn ang="0">
                  <a:pos x="0" y="67"/>
                </a:cxn>
                <a:cxn ang="0">
                  <a:pos x="2" y="41"/>
                </a:cxn>
                <a:cxn ang="0">
                  <a:pos x="2" y="18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9" y="1"/>
                </a:cxn>
                <a:cxn ang="0">
                  <a:pos x="18" y="12"/>
                </a:cxn>
                <a:cxn ang="0">
                  <a:pos x="33" y="28"/>
                </a:cxn>
                <a:cxn ang="0">
                  <a:pos x="50" y="48"/>
                </a:cxn>
                <a:cxn ang="0">
                  <a:pos x="67" y="71"/>
                </a:cxn>
                <a:cxn ang="0">
                  <a:pos x="88" y="94"/>
                </a:cxn>
                <a:cxn ang="0">
                  <a:pos x="105" y="119"/>
                </a:cxn>
                <a:cxn ang="0">
                  <a:pos x="122" y="142"/>
                </a:cxn>
                <a:cxn ang="0">
                  <a:pos x="134" y="163"/>
                </a:cxn>
                <a:cxn ang="0">
                  <a:pos x="143" y="180"/>
                </a:cxn>
                <a:cxn ang="0">
                  <a:pos x="143" y="180"/>
                </a:cxn>
                <a:cxn ang="0">
                  <a:pos x="150" y="196"/>
                </a:cxn>
                <a:cxn ang="0">
                  <a:pos x="158" y="216"/>
                </a:cxn>
                <a:cxn ang="0">
                  <a:pos x="166" y="237"/>
                </a:cxn>
                <a:cxn ang="0">
                  <a:pos x="177" y="258"/>
                </a:cxn>
                <a:cxn ang="0">
                  <a:pos x="187" y="279"/>
                </a:cxn>
                <a:cxn ang="0">
                  <a:pos x="198" y="297"/>
                </a:cxn>
                <a:cxn ang="0">
                  <a:pos x="208" y="318"/>
                </a:cxn>
                <a:cxn ang="0">
                  <a:pos x="217" y="336"/>
                </a:cxn>
                <a:cxn ang="0">
                  <a:pos x="226" y="352"/>
                </a:cxn>
                <a:cxn ang="0">
                  <a:pos x="234" y="366"/>
                </a:cxn>
              </a:cxnLst>
              <a:rect l="0" t="0" r="r" b="b"/>
              <a:pathLst>
                <a:path w="235" h="413">
                  <a:moveTo>
                    <a:pt x="210" y="412"/>
                  </a:moveTo>
                  <a:lnTo>
                    <a:pt x="194" y="401"/>
                  </a:lnTo>
                  <a:lnTo>
                    <a:pt x="175" y="391"/>
                  </a:lnTo>
                  <a:lnTo>
                    <a:pt x="152" y="375"/>
                  </a:lnTo>
                  <a:lnTo>
                    <a:pt x="131" y="361"/>
                  </a:lnTo>
                  <a:lnTo>
                    <a:pt x="108" y="343"/>
                  </a:lnTo>
                  <a:lnTo>
                    <a:pt x="86" y="327"/>
                  </a:lnTo>
                  <a:lnTo>
                    <a:pt x="67" y="308"/>
                  </a:lnTo>
                  <a:lnTo>
                    <a:pt x="50" y="290"/>
                  </a:lnTo>
                  <a:lnTo>
                    <a:pt x="35" y="269"/>
                  </a:lnTo>
                  <a:lnTo>
                    <a:pt x="25" y="247"/>
                  </a:lnTo>
                  <a:lnTo>
                    <a:pt x="25" y="247"/>
                  </a:lnTo>
                  <a:lnTo>
                    <a:pt x="16" y="224"/>
                  </a:lnTo>
                  <a:lnTo>
                    <a:pt x="9" y="201"/>
                  </a:lnTo>
                  <a:lnTo>
                    <a:pt x="6" y="173"/>
                  </a:lnTo>
                  <a:lnTo>
                    <a:pt x="4" y="148"/>
                  </a:lnTo>
                  <a:lnTo>
                    <a:pt x="2" y="121"/>
                  </a:lnTo>
                  <a:lnTo>
                    <a:pt x="0" y="94"/>
                  </a:lnTo>
                  <a:lnTo>
                    <a:pt x="0" y="67"/>
                  </a:lnTo>
                  <a:lnTo>
                    <a:pt x="2" y="41"/>
                  </a:lnTo>
                  <a:lnTo>
                    <a:pt x="2" y="18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8" y="12"/>
                  </a:lnTo>
                  <a:lnTo>
                    <a:pt x="33" y="28"/>
                  </a:lnTo>
                  <a:lnTo>
                    <a:pt x="50" y="48"/>
                  </a:lnTo>
                  <a:lnTo>
                    <a:pt x="67" y="71"/>
                  </a:lnTo>
                  <a:lnTo>
                    <a:pt x="88" y="94"/>
                  </a:lnTo>
                  <a:lnTo>
                    <a:pt x="105" y="119"/>
                  </a:lnTo>
                  <a:lnTo>
                    <a:pt x="122" y="142"/>
                  </a:lnTo>
                  <a:lnTo>
                    <a:pt x="134" y="16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50" y="196"/>
                  </a:lnTo>
                  <a:lnTo>
                    <a:pt x="158" y="216"/>
                  </a:lnTo>
                  <a:lnTo>
                    <a:pt x="166" y="237"/>
                  </a:lnTo>
                  <a:lnTo>
                    <a:pt x="177" y="258"/>
                  </a:lnTo>
                  <a:lnTo>
                    <a:pt x="187" y="279"/>
                  </a:lnTo>
                  <a:lnTo>
                    <a:pt x="198" y="297"/>
                  </a:lnTo>
                  <a:lnTo>
                    <a:pt x="208" y="318"/>
                  </a:lnTo>
                  <a:lnTo>
                    <a:pt x="217" y="336"/>
                  </a:lnTo>
                  <a:lnTo>
                    <a:pt x="226" y="352"/>
                  </a:lnTo>
                  <a:lnTo>
                    <a:pt x="234" y="36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" name="Freeform 1277"/>
            <p:cNvSpPr>
              <a:spLocks/>
            </p:cNvSpPr>
            <p:nvPr/>
          </p:nvSpPr>
          <p:spPr bwMode="auto">
            <a:xfrm>
              <a:off x="2459" y="2668"/>
              <a:ext cx="163" cy="270"/>
            </a:xfrm>
            <a:custGeom>
              <a:avLst/>
              <a:gdLst/>
              <a:ahLst/>
              <a:cxnLst>
                <a:cxn ang="0">
                  <a:pos x="162" y="261"/>
                </a:cxn>
                <a:cxn ang="0">
                  <a:pos x="145" y="249"/>
                </a:cxn>
                <a:cxn ang="0">
                  <a:pos x="130" y="238"/>
                </a:cxn>
                <a:cxn ang="0">
                  <a:pos x="115" y="225"/>
                </a:cxn>
                <a:cxn ang="0">
                  <a:pos x="103" y="214"/>
                </a:cxn>
                <a:cxn ang="0">
                  <a:pos x="90" y="200"/>
                </a:cxn>
                <a:cxn ang="0">
                  <a:pos x="79" y="187"/>
                </a:cxn>
                <a:cxn ang="0">
                  <a:pos x="69" y="175"/>
                </a:cxn>
                <a:cxn ang="0">
                  <a:pos x="60" y="162"/>
                </a:cxn>
                <a:cxn ang="0">
                  <a:pos x="52" y="149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37" y="124"/>
                </a:cxn>
                <a:cxn ang="0">
                  <a:pos x="33" y="113"/>
                </a:cxn>
                <a:cxn ang="0">
                  <a:pos x="27" y="101"/>
                </a:cxn>
                <a:cxn ang="0">
                  <a:pos x="20" y="88"/>
                </a:cxn>
                <a:cxn ang="0">
                  <a:pos x="16" y="73"/>
                </a:cxn>
                <a:cxn ang="0">
                  <a:pos x="12" y="58"/>
                </a:cxn>
                <a:cxn ang="0">
                  <a:pos x="7" y="46"/>
                </a:cxn>
                <a:cxn ang="0">
                  <a:pos x="3" y="29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16"/>
                </a:cxn>
                <a:cxn ang="0">
                  <a:pos x="3" y="31"/>
                </a:cxn>
                <a:cxn ang="0">
                  <a:pos x="5" y="46"/>
                </a:cxn>
                <a:cxn ang="0">
                  <a:pos x="7" y="62"/>
                </a:cxn>
                <a:cxn ang="0">
                  <a:pos x="12" y="78"/>
                </a:cxn>
                <a:cxn ang="0">
                  <a:pos x="14" y="92"/>
                </a:cxn>
                <a:cxn ang="0">
                  <a:pos x="18" y="105"/>
                </a:cxn>
                <a:cxn ang="0">
                  <a:pos x="23" y="120"/>
                </a:cxn>
                <a:cxn ang="0">
                  <a:pos x="27" y="132"/>
                </a:cxn>
                <a:cxn ang="0">
                  <a:pos x="33" y="143"/>
                </a:cxn>
                <a:cxn ang="0">
                  <a:pos x="33" y="143"/>
                </a:cxn>
                <a:cxn ang="0">
                  <a:pos x="39" y="157"/>
                </a:cxn>
                <a:cxn ang="0">
                  <a:pos x="50" y="170"/>
                </a:cxn>
                <a:cxn ang="0">
                  <a:pos x="58" y="182"/>
                </a:cxn>
                <a:cxn ang="0">
                  <a:pos x="67" y="196"/>
                </a:cxn>
                <a:cxn ang="0">
                  <a:pos x="79" y="208"/>
                </a:cxn>
                <a:cxn ang="0">
                  <a:pos x="92" y="221"/>
                </a:cxn>
                <a:cxn ang="0">
                  <a:pos x="104" y="233"/>
                </a:cxn>
                <a:cxn ang="0">
                  <a:pos x="117" y="244"/>
                </a:cxn>
                <a:cxn ang="0">
                  <a:pos x="134" y="256"/>
                </a:cxn>
                <a:cxn ang="0">
                  <a:pos x="152" y="270"/>
                </a:cxn>
                <a:cxn ang="0">
                  <a:pos x="162" y="261"/>
                </a:cxn>
              </a:cxnLst>
              <a:rect l="0" t="0" r="r" b="b"/>
              <a:pathLst>
                <a:path w="163" h="271">
                  <a:moveTo>
                    <a:pt x="162" y="261"/>
                  </a:moveTo>
                  <a:lnTo>
                    <a:pt x="145" y="249"/>
                  </a:lnTo>
                  <a:lnTo>
                    <a:pt x="130" y="238"/>
                  </a:lnTo>
                  <a:lnTo>
                    <a:pt x="115" y="225"/>
                  </a:lnTo>
                  <a:lnTo>
                    <a:pt x="103" y="214"/>
                  </a:lnTo>
                  <a:lnTo>
                    <a:pt x="90" y="200"/>
                  </a:lnTo>
                  <a:lnTo>
                    <a:pt x="79" y="187"/>
                  </a:lnTo>
                  <a:lnTo>
                    <a:pt x="69" y="175"/>
                  </a:lnTo>
                  <a:lnTo>
                    <a:pt x="60" y="162"/>
                  </a:lnTo>
                  <a:lnTo>
                    <a:pt x="52" y="149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7" y="124"/>
                  </a:lnTo>
                  <a:lnTo>
                    <a:pt x="33" y="113"/>
                  </a:lnTo>
                  <a:lnTo>
                    <a:pt x="27" y="101"/>
                  </a:lnTo>
                  <a:lnTo>
                    <a:pt x="20" y="88"/>
                  </a:lnTo>
                  <a:lnTo>
                    <a:pt x="16" y="73"/>
                  </a:lnTo>
                  <a:lnTo>
                    <a:pt x="12" y="58"/>
                  </a:lnTo>
                  <a:lnTo>
                    <a:pt x="7" y="46"/>
                  </a:lnTo>
                  <a:lnTo>
                    <a:pt x="3" y="29"/>
                  </a:lnTo>
                  <a:lnTo>
                    <a:pt x="2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3" y="31"/>
                  </a:lnTo>
                  <a:lnTo>
                    <a:pt x="5" y="46"/>
                  </a:lnTo>
                  <a:lnTo>
                    <a:pt x="7" y="62"/>
                  </a:lnTo>
                  <a:lnTo>
                    <a:pt x="12" y="78"/>
                  </a:lnTo>
                  <a:lnTo>
                    <a:pt x="14" y="92"/>
                  </a:lnTo>
                  <a:lnTo>
                    <a:pt x="18" y="105"/>
                  </a:lnTo>
                  <a:lnTo>
                    <a:pt x="23" y="120"/>
                  </a:lnTo>
                  <a:lnTo>
                    <a:pt x="27" y="132"/>
                  </a:lnTo>
                  <a:lnTo>
                    <a:pt x="33" y="143"/>
                  </a:lnTo>
                  <a:lnTo>
                    <a:pt x="33" y="143"/>
                  </a:lnTo>
                  <a:lnTo>
                    <a:pt x="39" y="157"/>
                  </a:lnTo>
                  <a:lnTo>
                    <a:pt x="50" y="170"/>
                  </a:lnTo>
                  <a:lnTo>
                    <a:pt x="58" y="182"/>
                  </a:lnTo>
                  <a:lnTo>
                    <a:pt x="67" y="196"/>
                  </a:lnTo>
                  <a:lnTo>
                    <a:pt x="79" y="208"/>
                  </a:lnTo>
                  <a:lnTo>
                    <a:pt x="92" y="221"/>
                  </a:lnTo>
                  <a:lnTo>
                    <a:pt x="104" y="233"/>
                  </a:lnTo>
                  <a:lnTo>
                    <a:pt x="117" y="244"/>
                  </a:lnTo>
                  <a:lnTo>
                    <a:pt x="134" y="256"/>
                  </a:lnTo>
                  <a:lnTo>
                    <a:pt x="152" y="270"/>
                  </a:lnTo>
                  <a:lnTo>
                    <a:pt x="162" y="261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4" name="Freeform 1278"/>
            <p:cNvSpPr>
              <a:spLocks/>
            </p:cNvSpPr>
            <p:nvPr/>
          </p:nvSpPr>
          <p:spPr bwMode="auto">
            <a:xfrm>
              <a:off x="2320" y="2925"/>
              <a:ext cx="389" cy="142"/>
            </a:xfrm>
            <a:custGeom>
              <a:avLst/>
              <a:gdLst/>
              <a:ahLst/>
              <a:cxnLst>
                <a:cxn ang="0">
                  <a:pos x="389" y="42"/>
                </a:cxn>
                <a:cxn ang="0">
                  <a:pos x="374" y="34"/>
                </a:cxn>
                <a:cxn ang="0">
                  <a:pos x="357" y="27"/>
                </a:cxn>
                <a:cxn ang="0">
                  <a:pos x="342" y="22"/>
                </a:cxn>
                <a:cxn ang="0">
                  <a:pos x="324" y="17"/>
                </a:cxn>
                <a:cxn ang="0">
                  <a:pos x="306" y="13"/>
                </a:cxn>
                <a:cxn ang="0">
                  <a:pos x="290" y="8"/>
                </a:cxn>
                <a:cxn ang="0">
                  <a:pos x="273" y="6"/>
                </a:cxn>
                <a:cxn ang="0">
                  <a:pos x="256" y="4"/>
                </a:cxn>
                <a:cxn ang="0">
                  <a:pos x="239" y="2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09" y="0"/>
                </a:cxn>
                <a:cxn ang="0">
                  <a:pos x="197" y="0"/>
                </a:cxn>
                <a:cxn ang="0">
                  <a:pos x="182" y="2"/>
                </a:cxn>
                <a:cxn ang="0">
                  <a:pos x="170" y="4"/>
                </a:cxn>
                <a:cxn ang="0">
                  <a:pos x="157" y="4"/>
                </a:cxn>
                <a:cxn ang="0">
                  <a:pos x="145" y="8"/>
                </a:cxn>
                <a:cxn ang="0">
                  <a:pos x="131" y="11"/>
                </a:cxn>
                <a:cxn ang="0">
                  <a:pos x="121" y="15"/>
                </a:cxn>
                <a:cxn ang="0">
                  <a:pos x="108" y="19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87" y="27"/>
                </a:cxn>
                <a:cxn ang="0">
                  <a:pos x="78" y="34"/>
                </a:cxn>
                <a:cxn ang="0">
                  <a:pos x="67" y="40"/>
                </a:cxn>
                <a:cxn ang="0">
                  <a:pos x="56" y="47"/>
                </a:cxn>
                <a:cxn ang="0">
                  <a:pos x="46" y="52"/>
                </a:cxn>
                <a:cxn ang="0">
                  <a:pos x="35" y="59"/>
                </a:cxn>
                <a:cxn ang="0">
                  <a:pos x="25" y="63"/>
                </a:cxn>
                <a:cxn ang="0">
                  <a:pos x="16" y="70"/>
                </a:cxn>
                <a:cxn ang="0">
                  <a:pos x="5" y="73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" y="80"/>
                </a:cxn>
                <a:cxn ang="0">
                  <a:pos x="9" y="84"/>
                </a:cxn>
                <a:cxn ang="0">
                  <a:pos x="20" y="91"/>
                </a:cxn>
                <a:cxn ang="0">
                  <a:pos x="30" y="99"/>
                </a:cxn>
                <a:cxn ang="0">
                  <a:pos x="43" y="105"/>
                </a:cxn>
                <a:cxn ang="0">
                  <a:pos x="56" y="112"/>
                </a:cxn>
                <a:cxn ang="0">
                  <a:pos x="69" y="119"/>
                </a:cxn>
                <a:cxn ang="0">
                  <a:pos x="83" y="126"/>
                </a:cxn>
                <a:cxn ang="0">
                  <a:pos x="98" y="130"/>
                </a:cxn>
                <a:cxn ang="0">
                  <a:pos x="98" y="130"/>
                </a:cxn>
                <a:cxn ang="0">
                  <a:pos x="115" y="135"/>
                </a:cxn>
                <a:cxn ang="0">
                  <a:pos x="136" y="139"/>
                </a:cxn>
                <a:cxn ang="0">
                  <a:pos x="159" y="142"/>
                </a:cxn>
                <a:cxn ang="0">
                  <a:pos x="186" y="142"/>
                </a:cxn>
                <a:cxn ang="0">
                  <a:pos x="216" y="142"/>
                </a:cxn>
                <a:cxn ang="0">
                  <a:pos x="246" y="139"/>
                </a:cxn>
                <a:cxn ang="0">
                  <a:pos x="275" y="137"/>
                </a:cxn>
                <a:cxn ang="0">
                  <a:pos x="304" y="130"/>
                </a:cxn>
                <a:cxn ang="0">
                  <a:pos x="334" y="122"/>
                </a:cxn>
                <a:cxn ang="0">
                  <a:pos x="363" y="112"/>
                </a:cxn>
                <a:cxn ang="0">
                  <a:pos x="389" y="42"/>
                </a:cxn>
              </a:cxnLst>
              <a:rect l="0" t="0" r="r" b="b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  <a:lnTo>
                    <a:pt x="389" y="42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5" name="Freeform 1279"/>
            <p:cNvSpPr>
              <a:spLocks/>
            </p:cNvSpPr>
            <p:nvPr/>
          </p:nvSpPr>
          <p:spPr bwMode="auto">
            <a:xfrm>
              <a:off x="2320" y="2925"/>
              <a:ext cx="389" cy="142"/>
            </a:xfrm>
            <a:custGeom>
              <a:avLst/>
              <a:gdLst/>
              <a:ahLst/>
              <a:cxnLst>
                <a:cxn ang="0">
                  <a:pos x="389" y="42"/>
                </a:cxn>
                <a:cxn ang="0">
                  <a:pos x="374" y="34"/>
                </a:cxn>
                <a:cxn ang="0">
                  <a:pos x="357" y="27"/>
                </a:cxn>
                <a:cxn ang="0">
                  <a:pos x="342" y="22"/>
                </a:cxn>
                <a:cxn ang="0">
                  <a:pos x="324" y="17"/>
                </a:cxn>
                <a:cxn ang="0">
                  <a:pos x="306" y="13"/>
                </a:cxn>
                <a:cxn ang="0">
                  <a:pos x="290" y="8"/>
                </a:cxn>
                <a:cxn ang="0">
                  <a:pos x="273" y="6"/>
                </a:cxn>
                <a:cxn ang="0">
                  <a:pos x="256" y="4"/>
                </a:cxn>
                <a:cxn ang="0">
                  <a:pos x="239" y="2"/>
                </a:cxn>
                <a:cxn ang="0">
                  <a:pos x="225" y="0"/>
                </a:cxn>
                <a:cxn ang="0">
                  <a:pos x="225" y="0"/>
                </a:cxn>
                <a:cxn ang="0">
                  <a:pos x="209" y="0"/>
                </a:cxn>
                <a:cxn ang="0">
                  <a:pos x="197" y="0"/>
                </a:cxn>
                <a:cxn ang="0">
                  <a:pos x="182" y="2"/>
                </a:cxn>
                <a:cxn ang="0">
                  <a:pos x="170" y="4"/>
                </a:cxn>
                <a:cxn ang="0">
                  <a:pos x="157" y="4"/>
                </a:cxn>
                <a:cxn ang="0">
                  <a:pos x="145" y="8"/>
                </a:cxn>
                <a:cxn ang="0">
                  <a:pos x="131" y="11"/>
                </a:cxn>
                <a:cxn ang="0">
                  <a:pos x="121" y="15"/>
                </a:cxn>
                <a:cxn ang="0">
                  <a:pos x="108" y="19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87" y="27"/>
                </a:cxn>
                <a:cxn ang="0">
                  <a:pos x="78" y="34"/>
                </a:cxn>
                <a:cxn ang="0">
                  <a:pos x="67" y="40"/>
                </a:cxn>
                <a:cxn ang="0">
                  <a:pos x="56" y="47"/>
                </a:cxn>
                <a:cxn ang="0">
                  <a:pos x="46" y="52"/>
                </a:cxn>
                <a:cxn ang="0">
                  <a:pos x="35" y="59"/>
                </a:cxn>
                <a:cxn ang="0">
                  <a:pos x="25" y="63"/>
                </a:cxn>
                <a:cxn ang="0">
                  <a:pos x="16" y="70"/>
                </a:cxn>
                <a:cxn ang="0">
                  <a:pos x="5" y="73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4" y="80"/>
                </a:cxn>
                <a:cxn ang="0">
                  <a:pos x="9" y="84"/>
                </a:cxn>
                <a:cxn ang="0">
                  <a:pos x="20" y="91"/>
                </a:cxn>
                <a:cxn ang="0">
                  <a:pos x="30" y="99"/>
                </a:cxn>
                <a:cxn ang="0">
                  <a:pos x="43" y="105"/>
                </a:cxn>
                <a:cxn ang="0">
                  <a:pos x="56" y="112"/>
                </a:cxn>
                <a:cxn ang="0">
                  <a:pos x="69" y="119"/>
                </a:cxn>
                <a:cxn ang="0">
                  <a:pos x="83" y="126"/>
                </a:cxn>
                <a:cxn ang="0">
                  <a:pos x="98" y="130"/>
                </a:cxn>
                <a:cxn ang="0">
                  <a:pos x="98" y="130"/>
                </a:cxn>
                <a:cxn ang="0">
                  <a:pos x="115" y="135"/>
                </a:cxn>
                <a:cxn ang="0">
                  <a:pos x="136" y="139"/>
                </a:cxn>
                <a:cxn ang="0">
                  <a:pos x="159" y="142"/>
                </a:cxn>
                <a:cxn ang="0">
                  <a:pos x="186" y="142"/>
                </a:cxn>
                <a:cxn ang="0">
                  <a:pos x="216" y="142"/>
                </a:cxn>
                <a:cxn ang="0">
                  <a:pos x="246" y="139"/>
                </a:cxn>
                <a:cxn ang="0">
                  <a:pos x="275" y="137"/>
                </a:cxn>
                <a:cxn ang="0">
                  <a:pos x="304" y="130"/>
                </a:cxn>
                <a:cxn ang="0">
                  <a:pos x="334" y="122"/>
                </a:cxn>
                <a:cxn ang="0">
                  <a:pos x="363" y="112"/>
                </a:cxn>
              </a:cxnLst>
              <a:rect l="0" t="0" r="r" b="b"/>
              <a:pathLst>
                <a:path w="390" h="143">
                  <a:moveTo>
                    <a:pt x="389" y="42"/>
                  </a:moveTo>
                  <a:lnTo>
                    <a:pt x="374" y="34"/>
                  </a:lnTo>
                  <a:lnTo>
                    <a:pt x="357" y="27"/>
                  </a:lnTo>
                  <a:lnTo>
                    <a:pt x="342" y="22"/>
                  </a:lnTo>
                  <a:lnTo>
                    <a:pt x="324" y="17"/>
                  </a:lnTo>
                  <a:lnTo>
                    <a:pt x="306" y="13"/>
                  </a:lnTo>
                  <a:lnTo>
                    <a:pt x="290" y="8"/>
                  </a:lnTo>
                  <a:lnTo>
                    <a:pt x="273" y="6"/>
                  </a:lnTo>
                  <a:lnTo>
                    <a:pt x="256" y="4"/>
                  </a:lnTo>
                  <a:lnTo>
                    <a:pt x="239" y="2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09" y="0"/>
                  </a:lnTo>
                  <a:lnTo>
                    <a:pt x="197" y="0"/>
                  </a:lnTo>
                  <a:lnTo>
                    <a:pt x="182" y="2"/>
                  </a:lnTo>
                  <a:lnTo>
                    <a:pt x="170" y="4"/>
                  </a:lnTo>
                  <a:lnTo>
                    <a:pt x="157" y="4"/>
                  </a:lnTo>
                  <a:lnTo>
                    <a:pt x="145" y="8"/>
                  </a:lnTo>
                  <a:lnTo>
                    <a:pt x="131" y="11"/>
                  </a:lnTo>
                  <a:lnTo>
                    <a:pt x="121" y="15"/>
                  </a:lnTo>
                  <a:lnTo>
                    <a:pt x="108" y="19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87" y="27"/>
                  </a:lnTo>
                  <a:lnTo>
                    <a:pt x="78" y="34"/>
                  </a:lnTo>
                  <a:lnTo>
                    <a:pt x="67" y="40"/>
                  </a:lnTo>
                  <a:lnTo>
                    <a:pt x="56" y="47"/>
                  </a:lnTo>
                  <a:lnTo>
                    <a:pt x="46" y="52"/>
                  </a:lnTo>
                  <a:lnTo>
                    <a:pt x="35" y="59"/>
                  </a:lnTo>
                  <a:lnTo>
                    <a:pt x="25" y="63"/>
                  </a:lnTo>
                  <a:lnTo>
                    <a:pt x="16" y="70"/>
                  </a:lnTo>
                  <a:lnTo>
                    <a:pt x="5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4" y="80"/>
                  </a:lnTo>
                  <a:lnTo>
                    <a:pt x="9" y="84"/>
                  </a:lnTo>
                  <a:lnTo>
                    <a:pt x="20" y="91"/>
                  </a:lnTo>
                  <a:lnTo>
                    <a:pt x="30" y="99"/>
                  </a:lnTo>
                  <a:lnTo>
                    <a:pt x="43" y="105"/>
                  </a:lnTo>
                  <a:lnTo>
                    <a:pt x="56" y="112"/>
                  </a:lnTo>
                  <a:lnTo>
                    <a:pt x="69" y="119"/>
                  </a:lnTo>
                  <a:lnTo>
                    <a:pt x="83" y="126"/>
                  </a:lnTo>
                  <a:lnTo>
                    <a:pt x="98" y="130"/>
                  </a:lnTo>
                  <a:lnTo>
                    <a:pt x="98" y="130"/>
                  </a:lnTo>
                  <a:lnTo>
                    <a:pt x="115" y="135"/>
                  </a:lnTo>
                  <a:lnTo>
                    <a:pt x="136" y="139"/>
                  </a:lnTo>
                  <a:lnTo>
                    <a:pt x="159" y="142"/>
                  </a:lnTo>
                  <a:lnTo>
                    <a:pt x="186" y="142"/>
                  </a:lnTo>
                  <a:lnTo>
                    <a:pt x="216" y="142"/>
                  </a:lnTo>
                  <a:lnTo>
                    <a:pt x="246" y="139"/>
                  </a:lnTo>
                  <a:lnTo>
                    <a:pt x="275" y="137"/>
                  </a:lnTo>
                  <a:lnTo>
                    <a:pt x="304" y="130"/>
                  </a:lnTo>
                  <a:lnTo>
                    <a:pt x="334" y="122"/>
                  </a:lnTo>
                  <a:lnTo>
                    <a:pt x="363" y="1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" name="Freeform 1280"/>
            <p:cNvSpPr>
              <a:spLocks/>
            </p:cNvSpPr>
            <p:nvPr/>
          </p:nvSpPr>
          <p:spPr bwMode="auto">
            <a:xfrm>
              <a:off x="2387" y="2990"/>
              <a:ext cx="303" cy="25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263" y="7"/>
                </a:cxn>
                <a:cxn ang="0">
                  <a:pos x="227" y="11"/>
                </a:cxn>
                <a:cxn ang="0">
                  <a:pos x="192" y="16"/>
                </a:cxn>
                <a:cxn ang="0">
                  <a:pos x="155" y="18"/>
                </a:cxn>
                <a:cxn ang="0">
                  <a:pos x="124" y="20"/>
                </a:cxn>
                <a:cxn ang="0">
                  <a:pos x="93" y="20"/>
                </a:cxn>
                <a:cxn ang="0">
                  <a:pos x="63" y="20"/>
                </a:cxn>
                <a:cxn ang="0">
                  <a:pos x="38" y="18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7" y="16"/>
                </a:cxn>
                <a:cxn ang="0">
                  <a:pos x="38" y="20"/>
                </a:cxn>
                <a:cxn ang="0">
                  <a:pos x="65" y="22"/>
                </a:cxn>
                <a:cxn ang="0">
                  <a:pos x="93" y="24"/>
                </a:cxn>
                <a:cxn ang="0">
                  <a:pos x="124" y="27"/>
                </a:cxn>
                <a:cxn ang="0">
                  <a:pos x="158" y="27"/>
                </a:cxn>
                <a:cxn ang="0">
                  <a:pos x="194" y="24"/>
                </a:cxn>
                <a:cxn ang="0">
                  <a:pos x="231" y="22"/>
                </a:cxn>
                <a:cxn ang="0">
                  <a:pos x="267" y="18"/>
                </a:cxn>
                <a:cxn ang="0">
                  <a:pos x="303" y="11"/>
                </a:cxn>
                <a:cxn ang="0">
                  <a:pos x="298" y="0"/>
                </a:cxn>
              </a:cxnLst>
              <a:rect l="0" t="0" r="r" b="b"/>
              <a:pathLst>
                <a:path w="304" h="28">
                  <a:moveTo>
                    <a:pt x="298" y="0"/>
                  </a:moveTo>
                  <a:lnTo>
                    <a:pt x="263" y="7"/>
                  </a:lnTo>
                  <a:lnTo>
                    <a:pt x="227" y="11"/>
                  </a:lnTo>
                  <a:lnTo>
                    <a:pt x="192" y="16"/>
                  </a:lnTo>
                  <a:lnTo>
                    <a:pt x="155" y="18"/>
                  </a:lnTo>
                  <a:lnTo>
                    <a:pt x="124" y="20"/>
                  </a:lnTo>
                  <a:lnTo>
                    <a:pt x="93" y="20"/>
                  </a:lnTo>
                  <a:lnTo>
                    <a:pt x="63" y="20"/>
                  </a:lnTo>
                  <a:lnTo>
                    <a:pt x="38" y="18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7" y="16"/>
                  </a:lnTo>
                  <a:lnTo>
                    <a:pt x="38" y="20"/>
                  </a:lnTo>
                  <a:lnTo>
                    <a:pt x="65" y="22"/>
                  </a:lnTo>
                  <a:lnTo>
                    <a:pt x="93" y="24"/>
                  </a:lnTo>
                  <a:lnTo>
                    <a:pt x="124" y="27"/>
                  </a:lnTo>
                  <a:lnTo>
                    <a:pt x="158" y="27"/>
                  </a:lnTo>
                  <a:lnTo>
                    <a:pt x="194" y="24"/>
                  </a:lnTo>
                  <a:lnTo>
                    <a:pt x="231" y="22"/>
                  </a:lnTo>
                  <a:lnTo>
                    <a:pt x="267" y="18"/>
                  </a:lnTo>
                  <a:lnTo>
                    <a:pt x="303" y="11"/>
                  </a:lnTo>
                  <a:lnTo>
                    <a:pt x="298" y="0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" name="Freeform 1281"/>
            <p:cNvSpPr>
              <a:spLocks/>
            </p:cNvSpPr>
            <p:nvPr/>
          </p:nvSpPr>
          <p:spPr bwMode="auto">
            <a:xfrm>
              <a:off x="2526" y="2668"/>
              <a:ext cx="177" cy="315"/>
            </a:xfrm>
            <a:custGeom>
              <a:avLst/>
              <a:gdLst/>
              <a:ahLst/>
              <a:cxnLst>
                <a:cxn ang="0">
                  <a:pos x="175" y="265"/>
                </a:cxn>
                <a:cxn ang="0">
                  <a:pos x="172" y="253"/>
                </a:cxn>
                <a:cxn ang="0">
                  <a:pos x="168" y="237"/>
                </a:cxn>
                <a:cxn ang="0">
                  <a:pos x="166" y="223"/>
                </a:cxn>
                <a:cxn ang="0">
                  <a:pos x="163" y="206"/>
                </a:cxn>
                <a:cxn ang="0">
                  <a:pos x="159" y="191"/>
                </a:cxn>
                <a:cxn ang="0">
                  <a:pos x="158" y="175"/>
                </a:cxn>
                <a:cxn ang="0">
                  <a:pos x="156" y="161"/>
                </a:cxn>
                <a:cxn ang="0">
                  <a:pos x="151" y="147"/>
                </a:cxn>
                <a:cxn ang="0">
                  <a:pos x="147" y="132"/>
                </a:cxn>
                <a:cxn ang="0">
                  <a:pos x="140" y="120"/>
                </a:cxn>
                <a:cxn ang="0">
                  <a:pos x="140" y="120"/>
                </a:cxn>
                <a:cxn ang="0">
                  <a:pos x="134" y="107"/>
                </a:cxn>
                <a:cxn ang="0">
                  <a:pos x="126" y="92"/>
                </a:cxn>
                <a:cxn ang="0">
                  <a:pos x="113" y="80"/>
                </a:cxn>
                <a:cxn ang="0">
                  <a:pos x="101" y="65"/>
                </a:cxn>
                <a:cxn ang="0">
                  <a:pos x="85" y="52"/>
                </a:cxn>
                <a:cxn ang="0">
                  <a:pos x="71" y="39"/>
                </a:cxn>
                <a:cxn ang="0">
                  <a:pos x="52" y="27"/>
                </a:cxn>
                <a:cxn ang="0">
                  <a:pos x="35" y="16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5"/>
                </a:cxn>
                <a:cxn ang="0">
                  <a:pos x="2" y="37"/>
                </a:cxn>
                <a:cxn ang="0">
                  <a:pos x="4" y="50"/>
                </a:cxn>
                <a:cxn ang="0">
                  <a:pos x="4" y="62"/>
                </a:cxn>
                <a:cxn ang="0">
                  <a:pos x="6" y="76"/>
                </a:cxn>
                <a:cxn ang="0">
                  <a:pos x="6" y="85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8" y="109"/>
                </a:cxn>
                <a:cxn ang="0">
                  <a:pos x="9" y="120"/>
                </a:cxn>
                <a:cxn ang="0">
                  <a:pos x="14" y="132"/>
                </a:cxn>
                <a:cxn ang="0">
                  <a:pos x="16" y="147"/>
                </a:cxn>
                <a:cxn ang="0">
                  <a:pos x="20" y="159"/>
                </a:cxn>
                <a:cxn ang="0">
                  <a:pos x="25" y="172"/>
                </a:cxn>
                <a:cxn ang="0">
                  <a:pos x="31" y="185"/>
                </a:cxn>
                <a:cxn ang="0">
                  <a:pos x="35" y="198"/>
                </a:cxn>
                <a:cxn ang="0">
                  <a:pos x="41" y="208"/>
                </a:cxn>
                <a:cxn ang="0">
                  <a:pos x="48" y="217"/>
                </a:cxn>
                <a:cxn ang="0">
                  <a:pos x="48" y="217"/>
                </a:cxn>
                <a:cxn ang="0">
                  <a:pos x="57" y="225"/>
                </a:cxn>
                <a:cxn ang="0">
                  <a:pos x="64" y="235"/>
                </a:cxn>
                <a:cxn ang="0">
                  <a:pos x="75" y="246"/>
                </a:cxn>
                <a:cxn ang="0">
                  <a:pos x="88" y="256"/>
                </a:cxn>
                <a:cxn ang="0">
                  <a:pos x="101" y="267"/>
                </a:cxn>
                <a:cxn ang="0">
                  <a:pos x="113" y="278"/>
                </a:cxn>
                <a:cxn ang="0">
                  <a:pos x="128" y="290"/>
                </a:cxn>
                <a:cxn ang="0">
                  <a:pos x="140" y="299"/>
                </a:cxn>
                <a:cxn ang="0">
                  <a:pos x="156" y="307"/>
                </a:cxn>
                <a:cxn ang="0">
                  <a:pos x="168" y="314"/>
                </a:cxn>
                <a:cxn ang="0">
                  <a:pos x="175" y="265"/>
                </a:cxn>
              </a:cxnLst>
              <a:rect l="0" t="0" r="r" b="b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  <a:lnTo>
                    <a:pt x="175" y="26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" name="Freeform 1282"/>
            <p:cNvSpPr>
              <a:spLocks/>
            </p:cNvSpPr>
            <p:nvPr/>
          </p:nvSpPr>
          <p:spPr bwMode="auto">
            <a:xfrm>
              <a:off x="2526" y="2668"/>
              <a:ext cx="177" cy="315"/>
            </a:xfrm>
            <a:custGeom>
              <a:avLst/>
              <a:gdLst/>
              <a:ahLst/>
              <a:cxnLst>
                <a:cxn ang="0">
                  <a:pos x="175" y="265"/>
                </a:cxn>
                <a:cxn ang="0">
                  <a:pos x="172" y="253"/>
                </a:cxn>
                <a:cxn ang="0">
                  <a:pos x="168" y="237"/>
                </a:cxn>
                <a:cxn ang="0">
                  <a:pos x="166" y="223"/>
                </a:cxn>
                <a:cxn ang="0">
                  <a:pos x="163" y="206"/>
                </a:cxn>
                <a:cxn ang="0">
                  <a:pos x="159" y="191"/>
                </a:cxn>
                <a:cxn ang="0">
                  <a:pos x="158" y="175"/>
                </a:cxn>
                <a:cxn ang="0">
                  <a:pos x="156" y="161"/>
                </a:cxn>
                <a:cxn ang="0">
                  <a:pos x="151" y="147"/>
                </a:cxn>
                <a:cxn ang="0">
                  <a:pos x="147" y="132"/>
                </a:cxn>
                <a:cxn ang="0">
                  <a:pos x="140" y="120"/>
                </a:cxn>
                <a:cxn ang="0">
                  <a:pos x="140" y="120"/>
                </a:cxn>
                <a:cxn ang="0">
                  <a:pos x="134" y="107"/>
                </a:cxn>
                <a:cxn ang="0">
                  <a:pos x="126" y="92"/>
                </a:cxn>
                <a:cxn ang="0">
                  <a:pos x="113" y="80"/>
                </a:cxn>
                <a:cxn ang="0">
                  <a:pos x="101" y="65"/>
                </a:cxn>
                <a:cxn ang="0">
                  <a:pos x="85" y="52"/>
                </a:cxn>
                <a:cxn ang="0">
                  <a:pos x="71" y="39"/>
                </a:cxn>
                <a:cxn ang="0">
                  <a:pos x="52" y="27"/>
                </a:cxn>
                <a:cxn ang="0">
                  <a:pos x="35" y="16"/>
                </a:cxn>
                <a:cxn ang="0">
                  <a:pos x="18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2" y="25"/>
                </a:cxn>
                <a:cxn ang="0">
                  <a:pos x="2" y="37"/>
                </a:cxn>
                <a:cxn ang="0">
                  <a:pos x="4" y="50"/>
                </a:cxn>
                <a:cxn ang="0">
                  <a:pos x="4" y="62"/>
                </a:cxn>
                <a:cxn ang="0">
                  <a:pos x="6" y="76"/>
                </a:cxn>
                <a:cxn ang="0">
                  <a:pos x="6" y="85"/>
                </a:cxn>
                <a:cxn ang="0">
                  <a:pos x="8" y="96"/>
                </a:cxn>
                <a:cxn ang="0">
                  <a:pos x="8" y="96"/>
                </a:cxn>
                <a:cxn ang="0">
                  <a:pos x="8" y="109"/>
                </a:cxn>
                <a:cxn ang="0">
                  <a:pos x="9" y="120"/>
                </a:cxn>
                <a:cxn ang="0">
                  <a:pos x="14" y="132"/>
                </a:cxn>
                <a:cxn ang="0">
                  <a:pos x="16" y="147"/>
                </a:cxn>
                <a:cxn ang="0">
                  <a:pos x="20" y="159"/>
                </a:cxn>
                <a:cxn ang="0">
                  <a:pos x="25" y="172"/>
                </a:cxn>
                <a:cxn ang="0">
                  <a:pos x="31" y="185"/>
                </a:cxn>
                <a:cxn ang="0">
                  <a:pos x="35" y="198"/>
                </a:cxn>
                <a:cxn ang="0">
                  <a:pos x="41" y="208"/>
                </a:cxn>
                <a:cxn ang="0">
                  <a:pos x="48" y="217"/>
                </a:cxn>
                <a:cxn ang="0">
                  <a:pos x="48" y="217"/>
                </a:cxn>
                <a:cxn ang="0">
                  <a:pos x="57" y="225"/>
                </a:cxn>
                <a:cxn ang="0">
                  <a:pos x="64" y="235"/>
                </a:cxn>
                <a:cxn ang="0">
                  <a:pos x="75" y="246"/>
                </a:cxn>
                <a:cxn ang="0">
                  <a:pos x="88" y="256"/>
                </a:cxn>
                <a:cxn ang="0">
                  <a:pos x="101" y="267"/>
                </a:cxn>
                <a:cxn ang="0">
                  <a:pos x="113" y="278"/>
                </a:cxn>
                <a:cxn ang="0">
                  <a:pos x="128" y="290"/>
                </a:cxn>
                <a:cxn ang="0">
                  <a:pos x="140" y="299"/>
                </a:cxn>
                <a:cxn ang="0">
                  <a:pos x="156" y="307"/>
                </a:cxn>
                <a:cxn ang="0">
                  <a:pos x="168" y="314"/>
                </a:cxn>
              </a:cxnLst>
              <a:rect l="0" t="0" r="r" b="b"/>
              <a:pathLst>
                <a:path w="176" h="315">
                  <a:moveTo>
                    <a:pt x="175" y="265"/>
                  </a:moveTo>
                  <a:lnTo>
                    <a:pt x="172" y="253"/>
                  </a:lnTo>
                  <a:lnTo>
                    <a:pt x="168" y="237"/>
                  </a:lnTo>
                  <a:lnTo>
                    <a:pt x="166" y="223"/>
                  </a:lnTo>
                  <a:lnTo>
                    <a:pt x="163" y="206"/>
                  </a:lnTo>
                  <a:lnTo>
                    <a:pt x="159" y="191"/>
                  </a:lnTo>
                  <a:lnTo>
                    <a:pt x="158" y="175"/>
                  </a:lnTo>
                  <a:lnTo>
                    <a:pt x="156" y="161"/>
                  </a:lnTo>
                  <a:lnTo>
                    <a:pt x="151" y="147"/>
                  </a:lnTo>
                  <a:lnTo>
                    <a:pt x="147" y="132"/>
                  </a:lnTo>
                  <a:lnTo>
                    <a:pt x="140" y="120"/>
                  </a:lnTo>
                  <a:lnTo>
                    <a:pt x="140" y="120"/>
                  </a:lnTo>
                  <a:lnTo>
                    <a:pt x="134" y="107"/>
                  </a:lnTo>
                  <a:lnTo>
                    <a:pt x="126" y="92"/>
                  </a:lnTo>
                  <a:lnTo>
                    <a:pt x="113" y="80"/>
                  </a:lnTo>
                  <a:lnTo>
                    <a:pt x="101" y="65"/>
                  </a:lnTo>
                  <a:lnTo>
                    <a:pt x="85" y="52"/>
                  </a:lnTo>
                  <a:lnTo>
                    <a:pt x="71" y="39"/>
                  </a:lnTo>
                  <a:lnTo>
                    <a:pt x="52" y="27"/>
                  </a:lnTo>
                  <a:lnTo>
                    <a:pt x="35" y="16"/>
                  </a:lnTo>
                  <a:lnTo>
                    <a:pt x="1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6"/>
                  </a:lnTo>
                  <a:lnTo>
                    <a:pt x="2" y="25"/>
                  </a:lnTo>
                  <a:lnTo>
                    <a:pt x="2" y="37"/>
                  </a:lnTo>
                  <a:lnTo>
                    <a:pt x="4" y="50"/>
                  </a:lnTo>
                  <a:lnTo>
                    <a:pt x="4" y="62"/>
                  </a:lnTo>
                  <a:lnTo>
                    <a:pt x="6" y="76"/>
                  </a:lnTo>
                  <a:lnTo>
                    <a:pt x="6" y="85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109"/>
                  </a:lnTo>
                  <a:lnTo>
                    <a:pt x="9" y="120"/>
                  </a:lnTo>
                  <a:lnTo>
                    <a:pt x="14" y="132"/>
                  </a:lnTo>
                  <a:lnTo>
                    <a:pt x="16" y="147"/>
                  </a:lnTo>
                  <a:lnTo>
                    <a:pt x="20" y="159"/>
                  </a:lnTo>
                  <a:lnTo>
                    <a:pt x="25" y="172"/>
                  </a:lnTo>
                  <a:lnTo>
                    <a:pt x="31" y="185"/>
                  </a:lnTo>
                  <a:lnTo>
                    <a:pt x="35" y="198"/>
                  </a:lnTo>
                  <a:lnTo>
                    <a:pt x="41" y="208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7" y="225"/>
                  </a:lnTo>
                  <a:lnTo>
                    <a:pt x="64" y="235"/>
                  </a:lnTo>
                  <a:lnTo>
                    <a:pt x="75" y="246"/>
                  </a:lnTo>
                  <a:lnTo>
                    <a:pt x="88" y="256"/>
                  </a:lnTo>
                  <a:lnTo>
                    <a:pt x="101" y="267"/>
                  </a:lnTo>
                  <a:lnTo>
                    <a:pt x="113" y="278"/>
                  </a:lnTo>
                  <a:lnTo>
                    <a:pt x="128" y="290"/>
                  </a:lnTo>
                  <a:lnTo>
                    <a:pt x="140" y="299"/>
                  </a:lnTo>
                  <a:lnTo>
                    <a:pt x="156" y="307"/>
                  </a:lnTo>
                  <a:lnTo>
                    <a:pt x="168" y="31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" name="Freeform 1283"/>
            <p:cNvSpPr>
              <a:spLocks/>
            </p:cNvSpPr>
            <p:nvPr/>
          </p:nvSpPr>
          <p:spPr bwMode="auto">
            <a:xfrm>
              <a:off x="2579" y="2745"/>
              <a:ext cx="120" cy="204"/>
            </a:xfrm>
            <a:custGeom>
              <a:avLst/>
              <a:gdLst/>
              <a:ahLst/>
              <a:cxnLst>
                <a:cxn ang="0">
                  <a:pos x="108" y="203"/>
                </a:cxn>
                <a:cxn ang="0">
                  <a:pos x="101" y="195"/>
                </a:cxn>
                <a:cxn ang="0">
                  <a:pos x="92" y="186"/>
                </a:cxn>
                <a:cxn ang="0">
                  <a:pos x="83" y="176"/>
                </a:cxn>
                <a:cxn ang="0">
                  <a:pos x="75" y="165"/>
                </a:cxn>
                <a:cxn ang="0">
                  <a:pos x="67" y="154"/>
                </a:cxn>
                <a:cxn ang="0">
                  <a:pos x="60" y="147"/>
                </a:cxn>
                <a:cxn ang="0">
                  <a:pos x="52" y="136"/>
                </a:cxn>
                <a:cxn ang="0">
                  <a:pos x="46" y="126"/>
                </a:cxn>
                <a:cxn ang="0">
                  <a:pos x="39" y="117"/>
                </a:cxn>
                <a:cxn ang="0">
                  <a:pos x="35" y="110"/>
                </a:cxn>
                <a:cxn ang="0">
                  <a:pos x="35" y="110"/>
                </a:cxn>
                <a:cxn ang="0">
                  <a:pos x="31" y="103"/>
                </a:cxn>
                <a:cxn ang="0">
                  <a:pos x="27" y="94"/>
                </a:cxn>
                <a:cxn ang="0">
                  <a:pos x="23" y="85"/>
                </a:cxn>
                <a:cxn ang="0">
                  <a:pos x="20" y="73"/>
                </a:cxn>
                <a:cxn ang="0">
                  <a:pos x="16" y="62"/>
                </a:cxn>
                <a:cxn ang="0">
                  <a:pos x="12" y="50"/>
                </a:cxn>
                <a:cxn ang="0">
                  <a:pos x="9" y="37"/>
                </a:cxn>
                <a:cxn ang="0">
                  <a:pos x="6" y="25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2"/>
                </a:cxn>
                <a:cxn ang="0">
                  <a:pos x="6" y="25"/>
                </a:cxn>
                <a:cxn ang="0">
                  <a:pos x="12" y="37"/>
                </a:cxn>
                <a:cxn ang="0">
                  <a:pos x="16" y="50"/>
                </a:cxn>
                <a:cxn ang="0">
                  <a:pos x="20" y="62"/>
                </a:cxn>
                <a:cxn ang="0">
                  <a:pos x="27" y="73"/>
                </a:cxn>
                <a:cxn ang="0">
                  <a:pos x="31" y="85"/>
                </a:cxn>
                <a:cxn ang="0">
                  <a:pos x="37" y="94"/>
                </a:cxn>
                <a:cxn ang="0">
                  <a:pos x="41" y="103"/>
                </a:cxn>
                <a:cxn ang="0">
                  <a:pos x="46" y="110"/>
                </a:cxn>
                <a:cxn ang="0">
                  <a:pos x="46" y="110"/>
                </a:cxn>
                <a:cxn ang="0">
                  <a:pos x="50" y="117"/>
                </a:cxn>
                <a:cxn ang="0">
                  <a:pos x="57" y="126"/>
                </a:cxn>
                <a:cxn ang="0">
                  <a:pos x="62" y="136"/>
                </a:cxn>
                <a:cxn ang="0">
                  <a:pos x="71" y="147"/>
                </a:cxn>
                <a:cxn ang="0">
                  <a:pos x="80" y="154"/>
                </a:cxn>
                <a:cxn ang="0">
                  <a:pos x="88" y="165"/>
                </a:cxn>
                <a:cxn ang="0">
                  <a:pos x="96" y="176"/>
                </a:cxn>
                <a:cxn ang="0">
                  <a:pos x="105" y="186"/>
                </a:cxn>
                <a:cxn ang="0">
                  <a:pos x="113" y="195"/>
                </a:cxn>
                <a:cxn ang="0">
                  <a:pos x="120" y="203"/>
                </a:cxn>
                <a:cxn ang="0">
                  <a:pos x="108" y="203"/>
                </a:cxn>
              </a:cxnLst>
              <a:rect l="0" t="0" r="r" b="b"/>
              <a:pathLst>
                <a:path w="121" h="204">
                  <a:moveTo>
                    <a:pt x="108" y="203"/>
                  </a:moveTo>
                  <a:lnTo>
                    <a:pt x="101" y="195"/>
                  </a:lnTo>
                  <a:lnTo>
                    <a:pt x="92" y="186"/>
                  </a:lnTo>
                  <a:lnTo>
                    <a:pt x="83" y="176"/>
                  </a:lnTo>
                  <a:lnTo>
                    <a:pt x="75" y="165"/>
                  </a:lnTo>
                  <a:lnTo>
                    <a:pt x="67" y="154"/>
                  </a:lnTo>
                  <a:lnTo>
                    <a:pt x="60" y="147"/>
                  </a:lnTo>
                  <a:lnTo>
                    <a:pt x="52" y="136"/>
                  </a:lnTo>
                  <a:lnTo>
                    <a:pt x="46" y="126"/>
                  </a:lnTo>
                  <a:lnTo>
                    <a:pt x="39" y="117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1" y="103"/>
                  </a:lnTo>
                  <a:lnTo>
                    <a:pt x="27" y="94"/>
                  </a:lnTo>
                  <a:lnTo>
                    <a:pt x="23" y="85"/>
                  </a:lnTo>
                  <a:lnTo>
                    <a:pt x="20" y="73"/>
                  </a:lnTo>
                  <a:lnTo>
                    <a:pt x="16" y="62"/>
                  </a:lnTo>
                  <a:lnTo>
                    <a:pt x="12" y="50"/>
                  </a:lnTo>
                  <a:lnTo>
                    <a:pt x="9" y="37"/>
                  </a:lnTo>
                  <a:lnTo>
                    <a:pt x="6" y="25"/>
                  </a:lnTo>
                  <a:lnTo>
                    <a:pt x="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2"/>
                  </a:lnTo>
                  <a:lnTo>
                    <a:pt x="6" y="25"/>
                  </a:lnTo>
                  <a:lnTo>
                    <a:pt x="12" y="37"/>
                  </a:lnTo>
                  <a:lnTo>
                    <a:pt x="16" y="50"/>
                  </a:lnTo>
                  <a:lnTo>
                    <a:pt x="20" y="62"/>
                  </a:lnTo>
                  <a:lnTo>
                    <a:pt x="27" y="73"/>
                  </a:lnTo>
                  <a:lnTo>
                    <a:pt x="31" y="85"/>
                  </a:lnTo>
                  <a:lnTo>
                    <a:pt x="37" y="94"/>
                  </a:lnTo>
                  <a:lnTo>
                    <a:pt x="41" y="103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50" y="117"/>
                  </a:lnTo>
                  <a:lnTo>
                    <a:pt x="57" y="126"/>
                  </a:lnTo>
                  <a:lnTo>
                    <a:pt x="62" y="136"/>
                  </a:lnTo>
                  <a:lnTo>
                    <a:pt x="71" y="147"/>
                  </a:lnTo>
                  <a:lnTo>
                    <a:pt x="80" y="154"/>
                  </a:lnTo>
                  <a:lnTo>
                    <a:pt x="88" y="165"/>
                  </a:lnTo>
                  <a:lnTo>
                    <a:pt x="96" y="176"/>
                  </a:lnTo>
                  <a:lnTo>
                    <a:pt x="105" y="186"/>
                  </a:lnTo>
                  <a:lnTo>
                    <a:pt x="113" y="195"/>
                  </a:lnTo>
                  <a:lnTo>
                    <a:pt x="120" y="203"/>
                  </a:lnTo>
                  <a:lnTo>
                    <a:pt x="108" y="203"/>
                  </a:lnTo>
                </a:path>
              </a:pathLst>
            </a:custGeom>
            <a:solidFill>
              <a:srgbClr val="7C6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" name="Freeform 1284"/>
            <p:cNvSpPr>
              <a:spLocks/>
            </p:cNvSpPr>
            <p:nvPr/>
          </p:nvSpPr>
          <p:spPr bwMode="auto">
            <a:xfrm>
              <a:off x="2906" y="3015"/>
              <a:ext cx="240" cy="225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67" y="7"/>
                </a:cxn>
                <a:cxn ang="0">
                  <a:pos x="94" y="16"/>
                </a:cxn>
                <a:cxn ang="0">
                  <a:pos x="117" y="29"/>
                </a:cxn>
                <a:cxn ang="0">
                  <a:pos x="134" y="46"/>
                </a:cxn>
                <a:cxn ang="0">
                  <a:pos x="141" y="57"/>
                </a:cxn>
                <a:cxn ang="0">
                  <a:pos x="147" y="77"/>
                </a:cxn>
                <a:cxn ang="0">
                  <a:pos x="153" y="98"/>
                </a:cxn>
                <a:cxn ang="0">
                  <a:pos x="155" y="117"/>
                </a:cxn>
                <a:cxn ang="0">
                  <a:pos x="161" y="129"/>
                </a:cxn>
                <a:cxn ang="0">
                  <a:pos x="170" y="138"/>
                </a:cxn>
                <a:cxn ang="0">
                  <a:pos x="177" y="140"/>
                </a:cxn>
                <a:cxn ang="0">
                  <a:pos x="191" y="144"/>
                </a:cxn>
                <a:cxn ang="0">
                  <a:pos x="206" y="144"/>
                </a:cxn>
                <a:cxn ang="0">
                  <a:pos x="221" y="144"/>
                </a:cxn>
                <a:cxn ang="0">
                  <a:pos x="233" y="144"/>
                </a:cxn>
                <a:cxn ang="0">
                  <a:pos x="238" y="142"/>
                </a:cxn>
                <a:cxn ang="0">
                  <a:pos x="229" y="153"/>
                </a:cxn>
                <a:cxn ang="0">
                  <a:pos x="217" y="174"/>
                </a:cxn>
                <a:cxn ang="0">
                  <a:pos x="212" y="182"/>
                </a:cxn>
                <a:cxn ang="0">
                  <a:pos x="206" y="201"/>
                </a:cxn>
                <a:cxn ang="0">
                  <a:pos x="203" y="216"/>
                </a:cxn>
                <a:cxn ang="0">
                  <a:pos x="203" y="222"/>
                </a:cxn>
                <a:cxn ang="0">
                  <a:pos x="198" y="225"/>
                </a:cxn>
                <a:cxn ang="0">
                  <a:pos x="182" y="225"/>
                </a:cxn>
                <a:cxn ang="0">
                  <a:pos x="161" y="222"/>
                </a:cxn>
                <a:cxn ang="0">
                  <a:pos x="136" y="222"/>
                </a:cxn>
                <a:cxn ang="0">
                  <a:pos x="115" y="216"/>
                </a:cxn>
                <a:cxn ang="0">
                  <a:pos x="104" y="211"/>
                </a:cxn>
                <a:cxn ang="0">
                  <a:pos x="88" y="201"/>
                </a:cxn>
                <a:cxn ang="0">
                  <a:pos x="77" y="188"/>
                </a:cxn>
                <a:cxn ang="0">
                  <a:pos x="71" y="172"/>
                </a:cxn>
                <a:cxn ang="0">
                  <a:pos x="67" y="151"/>
                </a:cxn>
                <a:cxn ang="0">
                  <a:pos x="67" y="142"/>
                </a:cxn>
                <a:cxn ang="0">
                  <a:pos x="65" y="121"/>
                </a:cxn>
                <a:cxn ang="0">
                  <a:pos x="62" y="98"/>
                </a:cxn>
                <a:cxn ang="0">
                  <a:pos x="58" y="80"/>
                </a:cxn>
                <a:cxn ang="0">
                  <a:pos x="51" y="62"/>
                </a:cxn>
                <a:cxn ang="0">
                  <a:pos x="39" y="52"/>
                </a:cxn>
                <a:cxn ang="0">
                  <a:pos x="26" y="46"/>
                </a:cxn>
                <a:cxn ang="0">
                  <a:pos x="7" y="27"/>
                </a:cxn>
                <a:cxn ang="0">
                  <a:pos x="0" y="18"/>
                </a:cxn>
              </a:cxnLst>
              <a:rect l="0" t="0" r="r" b="b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1" name="Freeform 1285"/>
            <p:cNvSpPr>
              <a:spLocks/>
            </p:cNvSpPr>
            <p:nvPr/>
          </p:nvSpPr>
          <p:spPr bwMode="auto">
            <a:xfrm>
              <a:off x="2906" y="3015"/>
              <a:ext cx="240" cy="225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67" y="7"/>
                </a:cxn>
                <a:cxn ang="0">
                  <a:pos x="94" y="16"/>
                </a:cxn>
                <a:cxn ang="0">
                  <a:pos x="117" y="29"/>
                </a:cxn>
                <a:cxn ang="0">
                  <a:pos x="134" y="46"/>
                </a:cxn>
                <a:cxn ang="0">
                  <a:pos x="141" y="57"/>
                </a:cxn>
                <a:cxn ang="0">
                  <a:pos x="147" y="77"/>
                </a:cxn>
                <a:cxn ang="0">
                  <a:pos x="153" y="98"/>
                </a:cxn>
                <a:cxn ang="0">
                  <a:pos x="155" y="117"/>
                </a:cxn>
                <a:cxn ang="0">
                  <a:pos x="161" y="129"/>
                </a:cxn>
                <a:cxn ang="0">
                  <a:pos x="170" y="138"/>
                </a:cxn>
                <a:cxn ang="0">
                  <a:pos x="177" y="140"/>
                </a:cxn>
                <a:cxn ang="0">
                  <a:pos x="191" y="144"/>
                </a:cxn>
                <a:cxn ang="0">
                  <a:pos x="206" y="144"/>
                </a:cxn>
                <a:cxn ang="0">
                  <a:pos x="221" y="144"/>
                </a:cxn>
                <a:cxn ang="0">
                  <a:pos x="233" y="144"/>
                </a:cxn>
                <a:cxn ang="0">
                  <a:pos x="238" y="142"/>
                </a:cxn>
                <a:cxn ang="0">
                  <a:pos x="229" y="153"/>
                </a:cxn>
                <a:cxn ang="0">
                  <a:pos x="217" y="174"/>
                </a:cxn>
                <a:cxn ang="0">
                  <a:pos x="212" y="182"/>
                </a:cxn>
                <a:cxn ang="0">
                  <a:pos x="206" y="201"/>
                </a:cxn>
                <a:cxn ang="0">
                  <a:pos x="203" y="216"/>
                </a:cxn>
                <a:cxn ang="0">
                  <a:pos x="203" y="222"/>
                </a:cxn>
                <a:cxn ang="0">
                  <a:pos x="198" y="225"/>
                </a:cxn>
                <a:cxn ang="0">
                  <a:pos x="182" y="225"/>
                </a:cxn>
                <a:cxn ang="0">
                  <a:pos x="161" y="222"/>
                </a:cxn>
                <a:cxn ang="0">
                  <a:pos x="136" y="222"/>
                </a:cxn>
                <a:cxn ang="0">
                  <a:pos x="115" y="216"/>
                </a:cxn>
                <a:cxn ang="0">
                  <a:pos x="104" y="211"/>
                </a:cxn>
                <a:cxn ang="0">
                  <a:pos x="88" y="201"/>
                </a:cxn>
                <a:cxn ang="0">
                  <a:pos x="77" y="188"/>
                </a:cxn>
                <a:cxn ang="0">
                  <a:pos x="71" y="172"/>
                </a:cxn>
                <a:cxn ang="0">
                  <a:pos x="67" y="151"/>
                </a:cxn>
                <a:cxn ang="0">
                  <a:pos x="67" y="142"/>
                </a:cxn>
                <a:cxn ang="0">
                  <a:pos x="65" y="121"/>
                </a:cxn>
                <a:cxn ang="0">
                  <a:pos x="62" y="98"/>
                </a:cxn>
                <a:cxn ang="0">
                  <a:pos x="58" y="80"/>
                </a:cxn>
                <a:cxn ang="0">
                  <a:pos x="51" y="62"/>
                </a:cxn>
                <a:cxn ang="0">
                  <a:pos x="39" y="52"/>
                </a:cxn>
                <a:cxn ang="0">
                  <a:pos x="26" y="46"/>
                </a:cxn>
                <a:cxn ang="0">
                  <a:pos x="7" y="27"/>
                </a:cxn>
                <a:cxn ang="0">
                  <a:pos x="0" y="18"/>
                </a:cxn>
              </a:cxnLst>
              <a:rect l="0" t="0" r="r" b="b"/>
              <a:pathLst>
                <a:path w="239" h="226">
                  <a:moveTo>
                    <a:pt x="33" y="0"/>
                  </a:moveTo>
                  <a:lnTo>
                    <a:pt x="44" y="4"/>
                  </a:lnTo>
                  <a:lnTo>
                    <a:pt x="53" y="6"/>
                  </a:lnTo>
                  <a:lnTo>
                    <a:pt x="67" y="7"/>
                  </a:lnTo>
                  <a:lnTo>
                    <a:pt x="79" y="12"/>
                  </a:lnTo>
                  <a:lnTo>
                    <a:pt x="94" y="16"/>
                  </a:lnTo>
                  <a:lnTo>
                    <a:pt x="104" y="23"/>
                  </a:lnTo>
                  <a:lnTo>
                    <a:pt x="117" y="29"/>
                  </a:lnTo>
                  <a:lnTo>
                    <a:pt x="127" y="37"/>
                  </a:lnTo>
                  <a:lnTo>
                    <a:pt x="134" y="4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45" y="69"/>
                  </a:lnTo>
                  <a:lnTo>
                    <a:pt x="147" y="77"/>
                  </a:lnTo>
                  <a:lnTo>
                    <a:pt x="149" y="90"/>
                  </a:lnTo>
                  <a:lnTo>
                    <a:pt x="153" y="98"/>
                  </a:lnTo>
                  <a:lnTo>
                    <a:pt x="153" y="108"/>
                  </a:lnTo>
                  <a:lnTo>
                    <a:pt x="155" y="117"/>
                  </a:lnTo>
                  <a:lnTo>
                    <a:pt x="157" y="124"/>
                  </a:lnTo>
                  <a:lnTo>
                    <a:pt x="161" y="129"/>
                  </a:lnTo>
                  <a:lnTo>
                    <a:pt x="166" y="136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7" y="140"/>
                  </a:lnTo>
                  <a:lnTo>
                    <a:pt x="182" y="142"/>
                  </a:lnTo>
                  <a:lnTo>
                    <a:pt x="191" y="144"/>
                  </a:lnTo>
                  <a:lnTo>
                    <a:pt x="198" y="144"/>
                  </a:lnTo>
                  <a:lnTo>
                    <a:pt x="206" y="144"/>
                  </a:lnTo>
                  <a:lnTo>
                    <a:pt x="212" y="144"/>
                  </a:lnTo>
                  <a:lnTo>
                    <a:pt x="221" y="144"/>
                  </a:lnTo>
                  <a:lnTo>
                    <a:pt x="226" y="144"/>
                  </a:lnTo>
                  <a:lnTo>
                    <a:pt x="233" y="144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35" y="144"/>
                  </a:lnTo>
                  <a:lnTo>
                    <a:pt x="229" y="153"/>
                  </a:lnTo>
                  <a:lnTo>
                    <a:pt x="223" y="163"/>
                  </a:lnTo>
                  <a:lnTo>
                    <a:pt x="217" y="174"/>
                  </a:lnTo>
                  <a:lnTo>
                    <a:pt x="212" y="182"/>
                  </a:lnTo>
                  <a:lnTo>
                    <a:pt x="212" y="182"/>
                  </a:lnTo>
                  <a:lnTo>
                    <a:pt x="208" y="193"/>
                  </a:lnTo>
                  <a:lnTo>
                    <a:pt x="206" y="201"/>
                  </a:lnTo>
                  <a:lnTo>
                    <a:pt x="203" y="207"/>
                  </a:lnTo>
                  <a:lnTo>
                    <a:pt x="203" y="216"/>
                  </a:lnTo>
                  <a:lnTo>
                    <a:pt x="203" y="222"/>
                  </a:lnTo>
                  <a:lnTo>
                    <a:pt x="203" y="222"/>
                  </a:lnTo>
                  <a:lnTo>
                    <a:pt x="202" y="225"/>
                  </a:lnTo>
                  <a:lnTo>
                    <a:pt x="198" y="225"/>
                  </a:lnTo>
                  <a:lnTo>
                    <a:pt x="191" y="225"/>
                  </a:lnTo>
                  <a:lnTo>
                    <a:pt x="182" y="225"/>
                  </a:lnTo>
                  <a:lnTo>
                    <a:pt x="172" y="225"/>
                  </a:lnTo>
                  <a:lnTo>
                    <a:pt x="161" y="222"/>
                  </a:lnTo>
                  <a:lnTo>
                    <a:pt x="149" y="222"/>
                  </a:lnTo>
                  <a:lnTo>
                    <a:pt x="136" y="222"/>
                  </a:lnTo>
                  <a:lnTo>
                    <a:pt x="126" y="218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4" y="211"/>
                  </a:lnTo>
                  <a:lnTo>
                    <a:pt x="96" y="207"/>
                  </a:lnTo>
                  <a:lnTo>
                    <a:pt x="88" y="201"/>
                  </a:lnTo>
                  <a:lnTo>
                    <a:pt x="83" y="195"/>
                  </a:lnTo>
                  <a:lnTo>
                    <a:pt x="77" y="188"/>
                  </a:lnTo>
                  <a:lnTo>
                    <a:pt x="73" y="180"/>
                  </a:lnTo>
                  <a:lnTo>
                    <a:pt x="71" y="172"/>
                  </a:lnTo>
                  <a:lnTo>
                    <a:pt x="67" y="161"/>
                  </a:lnTo>
                  <a:lnTo>
                    <a:pt x="67" y="151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7" y="131"/>
                  </a:lnTo>
                  <a:lnTo>
                    <a:pt x="65" y="121"/>
                  </a:lnTo>
                  <a:lnTo>
                    <a:pt x="65" y="110"/>
                  </a:lnTo>
                  <a:lnTo>
                    <a:pt x="62" y="98"/>
                  </a:lnTo>
                  <a:lnTo>
                    <a:pt x="62" y="90"/>
                  </a:lnTo>
                  <a:lnTo>
                    <a:pt x="58" y="80"/>
                  </a:lnTo>
                  <a:lnTo>
                    <a:pt x="56" y="71"/>
                  </a:lnTo>
                  <a:lnTo>
                    <a:pt x="51" y="62"/>
                  </a:lnTo>
                  <a:lnTo>
                    <a:pt x="46" y="57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26" y="46"/>
                  </a:lnTo>
                  <a:lnTo>
                    <a:pt x="16" y="35"/>
                  </a:lnTo>
                  <a:lnTo>
                    <a:pt x="7" y="27"/>
                  </a:lnTo>
                  <a:lnTo>
                    <a:pt x="1" y="20"/>
                  </a:lnTo>
                  <a:lnTo>
                    <a:pt x="0" y="1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2" name="Freeform 1286"/>
            <p:cNvSpPr>
              <a:spLocks/>
            </p:cNvSpPr>
            <p:nvPr/>
          </p:nvSpPr>
          <p:spPr bwMode="auto">
            <a:xfrm>
              <a:off x="2939" y="2854"/>
              <a:ext cx="212" cy="258"/>
            </a:xfrm>
            <a:custGeom>
              <a:avLst/>
              <a:gdLst/>
              <a:ahLst/>
              <a:cxnLst>
                <a:cxn ang="0">
                  <a:pos x="15" y="68"/>
                </a:cxn>
                <a:cxn ang="0">
                  <a:pos x="36" y="50"/>
                </a:cxn>
                <a:cxn ang="0">
                  <a:pos x="59" y="29"/>
                </a:cxn>
                <a:cxn ang="0">
                  <a:pos x="72" y="19"/>
                </a:cxn>
                <a:cxn ang="0">
                  <a:pos x="98" y="4"/>
                </a:cxn>
                <a:cxn ang="0">
                  <a:pos x="122" y="0"/>
                </a:cxn>
                <a:cxn ang="0">
                  <a:pos x="135" y="2"/>
                </a:cxn>
                <a:cxn ang="0">
                  <a:pos x="162" y="19"/>
                </a:cxn>
                <a:cxn ang="0">
                  <a:pos x="178" y="48"/>
                </a:cxn>
                <a:cxn ang="0">
                  <a:pos x="178" y="57"/>
                </a:cxn>
                <a:cxn ang="0">
                  <a:pos x="178" y="75"/>
                </a:cxn>
                <a:cxn ang="0">
                  <a:pos x="174" y="94"/>
                </a:cxn>
                <a:cxn ang="0">
                  <a:pos x="173" y="111"/>
                </a:cxn>
                <a:cxn ang="0">
                  <a:pos x="173" y="124"/>
                </a:cxn>
                <a:cxn ang="0">
                  <a:pos x="174" y="130"/>
                </a:cxn>
                <a:cxn ang="0">
                  <a:pos x="183" y="141"/>
                </a:cxn>
                <a:cxn ang="0">
                  <a:pos x="194" y="153"/>
                </a:cxn>
                <a:cxn ang="0">
                  <a:pos x="204" y="167"/>
                </a:cxn>
                <a:cxn ang="0">
                  <a:pos x="213" y="183"/>
                </a:cxn>
                <a:cxn ang="0">
                  <a:pos x="213" y="199"/>
                </a:cxn>
                <a:cxn ang="0">
                  <a:pos x="206" y="216"/>
                </a:cxn>
                <a:cxn ang="0">
                  <a:pos x="189" y="241"/>
                </a:cxn>
                <a:cxn ang="0">
                  <a:pos x="160" y="256"/>
                </a:cxn>
                <a:cxn ang="0">
                  <a:pos x="149" y="259"/>
                </a:cxn>
                <a:cxn ang="0">
                  <a:pos x="130" y="256"/>
                </a:cxn>
                <a:cxn ang="0">
                  <a:pos x="109" y="250"/>
                </a:cxn>
                <a:cxn ang="0">
                  <a:pos x="88" y="241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36" y="215"/>
                </a:cxn>
                <a:cxn ang="0">
                  <a:pos x="13" y="212"/>
                </a:cxn>
                <a:cxn ang="0">
                  <a:pos x="0" y="71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3" name="Freeform 1287"/>
            <p:cNvSpPr>
              <a:spLocks/>
            </p:cNvSpPr>
            <p:nvPr/>
          </p:nvSpPr>
          <p:spPr bwMode="auto">
            <a:xfrm>
              <a:off x="2939" y="2854"/>
              <a:ext cx="212" cy="258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5" y="68"/>
                </a:cxn>
                <a:cxn ang="0">
                  <a:pos x="25" y="59"/>
                </a:cxn>
                <a:cxn ang="0">
                  <a:pos x="36" y="50"/>
                </a:cxn>
                <a:cxn ang="0">
                  <a:pos x="47" y="42"/>
                </a:cxn>
                <a:cxn ang="0">
                  <a:pos x="59" y="29"/>
                </a:cxn>
                <a:cxn ang="0">
                  <a:pos x="59" y="29"/>
                </a:cxn>
                <a:cxn ang="0">
                  <a:pos x="72" y="19"/>
                </a:cxn>
                <a:cxn ang="0">
                  <a:pos x="86" y="10"/>
                </a:cxn>
                <a:cxn ang="0">
                  <a:pos x="98" y="4"/>
                </a:cxn>
                <a:cxn ang="0">
                  <a:pos x="111" y="2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5" y="2"/>
                </a:cxn>
                <a:cxn ang="0">
                  <a:pos x="149" y="8"/>
                </a:cxn>
                <a:cxn ang="0">
                  <a:pos x="162" y="19"/>
                </a:cxn>
                <a:cxn ang="0">
                  <a:pos x="173" y="31"/>
                </a:cxn>
                <a:cxn ang="0">
                  <a:pos x="178" y="48"/>
                </a:cxn>
                <a:cxn ang="0">
                  <a:pos x="178" y="48"/>
                </a:cxn>
                <a:cxn ang="0">
                  <a:pos x="178" y="57"/>
                </a:cxn>
                <a:cxn ang="0">
                  <a:pos x="178" y="68"/>
                </a:cxn>
                <a:cxn ang="0">
                  <a:pos x="178" y="75"/>
                </a:cxn>
                <a:cxn ang="0">
                  <a:pos x="176" y="86"/>
                </a:cxn>
                <a:cxn ang="0">
                  <a:pos x="174" y="94"/>
                </a:cxn>
                <a:cxn ang="0">
                  <a:pos x="174" y="103"/>
                </a:cxn>
                <a:cxn ang="0">
                  <a:pos x="173" y="111"/>
                </a:cxn>
                <a:cxn ang="0">
                  <a:pos x="173" y="118"/>
                </a:cxn>
                <a:cxn ang="0">
                  <a:pos x="173" y="124"/>
                </a:cxn>
                <a:cxn ang="0">
                  <a:pos x="174" y="130"/>
                </a:cxn>
                <a:cxn ang="0">
                  <a:pos x="174" y="130"/>
                </a:cxn>
                <a:cxn ang="0">
                  <a:pos x="178" y="134"/>
                </a:cxn>
                <a:cxn ang="0">
                  <a:pos x="183" y="141"/>
                </a:cxn>
                <a:cxn ang="0">
                  <a:pos x="187" y="147"/>
                </a:cxn>
                <a:cxn ang="0">
                  <a:pos x="194" y="153"/>
                </a:cxn>
                <a:cxn ang="0">
                  <a:pos x="199" y="160"/>
                </a:cxn>
                <a:cxn ang="0">
                  <a:pos x="204" y="167"/>
                </a:cxn>
                <a:cxn ang="0">
                  <a:pos x="208" y="174"/>
                </a:cxn>
                <a:cxn ang="0">
                  <a:pos x="213" y="183"/>
                </a:cxn>
                <a:cxn ang="0">
                  <a:pos x="213" y="190"/>
                </a:cxn>
                <a:cxn ang="0">
                  <a:pos x="213" y="199"/>
                </a:cxn>
                <a:cxn ang="0">
                  <a:pos x="213" y="199"/>
                </a:cxn>
                <a:cxn ang="0">
                  <a:pos x="206" y="216"/>
                </a:cxn>
                <a:cxn ang="0">
                  <a:pos x="199" y="231"/>
                </a:cxn>
                <a:cxn ang="0">
                  <a:pos x="189" y="241"/>
                </a:cxn>
                <a:cxn ang="0">
                  <a:pos x="174" y="250"/>
                </a:cxn>
                <a:cxn ang="0">
                  <a:pos x="160" y="256"/>
                </a:cxn>
                <a:cxn ang="0">
                  <a:pos x="160" y="256"/>
                </a:cxn>
                <a:cxn ang="0">
                  <a:pos x="149" y="259"/>
                </a:cxn>
                <a:cxn ang="0">
                  <a:pos x="141" y="259"/>
                </a:cxn>
                <a:cxn ang="0">
                  <a:pos x="130" y="256"/>
                </a:cxn>
                <a:cxn ang="0">
                  <a:pos x="120" y="254"/>
                </a:cxn>
                <a:cxn ang="0">
                  <a:pos x="109" y="250"/>
                </a:cxn>
                <a:cxn ang="0">
                  <a:pos x="98" y="245"/>
                </a:cxn>
                <a:cxn ang="0">
                  <a:pos x="88" y="241"/>
                </a:cxn>
                <a:cxn ang="0">
                  <a:pos x="80" y="235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63" y="227"/>
                </a:cxn>
                <a:cxn ang="0">
                  <a:pos x="50" y="218"/>
                </a:cxn>
                <a:cxn ang="0">
                  <a:pos x="36" y="215"/>
                </a:cxn>
                <a:cxn ang="0">
                  <a:pos x="23" y="212"/>
                </a:cxn>
                <a:cxn ang="0">
                  <a:pos x="13" y="212"/>
                </a:cxn>
                <a:cxn ang="0">
                  <a:pos x="4" y="212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8"/>
                  </a:lnTo>
                  <a:lnTo>
                    <a:pt x="25" y="59"/>
                  </a:lnTo>
                  <a:lnTo>
                    <a:pt x="36" y="50"/>
                  </a:lnTo>
                  <a:lnTo>
                    <a:pt x="47" y="42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72" y="19"/>
                  </a:lnTo>
                  <a:lnTo>
                    <a:pt x="86" y="10"/>
                  </a:lnTo>
                  <a:lnTo>
                    <a:pt x="98" y="4"/>
                  </a:lnTo>
                  <a:lnTo>
                    <a:pt x="111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2"/>
                  </a:lnTo>
                  <a:lnTo>
                    <a:pt x="149" y="8"/>
                  </a:lnTo>
                  <a:lnTo>
                    <a:pt x="162" y="19"/>
                  </a:lnTo>
                  <a:lnTo>
                    <a:pt x="173" y="31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7"/>
                  </a:lnTo>
                  <a:lnTo>
                    <a:pt x="178" y="68"/>
                  </a:lnTo>
                  <a:lnTo>
                    <a:pt x="178" y="75"/>
                  </a:lnTo>
                  <a:lnTo>
                    <a:pt x="176" y="86"/>
                  </a:lnTo>
                  <a:lnTo>
                    <a:pt x="174" y="94"/>
                  </a:lnTo>
                  <a:lnTo>
                    <a:pt x="174" y="103"/>
                  </a:lnTo>
                  <a:lnTo>
                    <a:pt x="173" y="111"/>
                  </a:lnTo>
                  <a:lnTo>
                    <a:pt x="173" y="118"/>
                  </a:lnTo>
                  <a:lnTo>
                    <a:pt x="173" y="124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4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60"/>
                  </a:lnTo>
                  <a:lnTo>
                    <a:pt x="204" y="167"/>
                  </a:lnTo>
                  <a:lnTo>
                    <a:pt x="208" y="174"/>
                  </a:lnTo>
                  <a:lnTo>
                    <a:pt x="213" y="183"/>
                  </a:lnTo>
                  <a:lnTo>
                    <a:pt x="213" y="190"/>
                  </a:lnTo>
                  <a:lnTo>
                    <a:pt x="213" y="199"/>
                  </a:lnTo>
                  <a:lnTo>
                    <a:pt x="213" y="199"/>
                  </a:lnTo>
                  <a:lnTo>
                    <a:pt x="206" y="216"/>
                  </a:lnTo>
                  <a:lnTo>
                    <a:pt x="199" y="231"/>
                  </a:lnTo>
                  <a:lnTo>
                    <a:pt x="189" y="241"/>
                  </a:lnTo>
                  <a:lnTo>
                    <a:pt x="174" y="250"/>
                  </a:lnTo>
                  <a:lnTo>
                    <a:pt x="160" y="256"/>
                  </a:lnTo>
                  <a:lnTo>
                    <a:pt x="160" y="256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5"/>
                  </a:lnTo>
                  <a:lnTo>
                    <a:pt x="88" y="241"/>
                  </a:lnTo>
                  <a:lnTo>
                    <a:pt x="80" y="235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18"/>
                  </a:lnTo>
                  <a:lnTo>
                    <a:pt x="36" y="215"/>
                  </a:lnTo>
                  <a:lnTo>
                    <a:pt x="23" y="212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4" name="Freeform 1288"/>
            <p:cNvSpPr>
              <a:spLocks/>
            </p:cNvSpPr>
            <p:nvPr/>
          </p:nvSpPr>
          <p:spPr bwMode="auto">
            <a:xfrm>
              <a:off x="2916" y="2842"/>
              <a:ext cx="211" cy="257"/>
            </a:xfrm>
            <a:custGeom>
              <a:avLst/>
              <a:gdLst/>
              <a:ahLst/>
              <a:cxnLst>
                <a:cxn ang="0">
                  <a:pos x="15" y="67"/>
                </a:cxn>
                <a:cxn ang="0">
                  <a:pos x="36" y="51"/>
                </a:cxn>
                <a:cxn ang="0">
                  <a:pos x="59" y="28"/>
                </a:cxn>
                <a:cxn ang="0">
                  <a:pos x="72" y="20"/>
                </a:cxn>
                <a:cxn ang="0">
                  <a:pos x="98" y="5"/>
                </a:cxn>
                <a:cxn ang="0">
                  <a:pos x="122" y="0"/>
                </a:cxn>
                <a:cxn ang="0">
                  <a:pos x="135" y="1"/>
                </a:cxn>
                <a:cxn ang="0">
                  <a:pos x="162" y="18"/>
                </a:cxn>
                <a:cxn ang="0">
                  <a:pos x="178" y="48"/>
                </a:cxn>
                <a:cxn ang="0">
                  <a:pos x="178" y="58"/>
                </a:cxn>
                <a:cxn ang="0">
                  <a:pos x="178" y="77"/>
                </a:cxn>
                <a:cxn ang="0">
                  <a:pos x="174" y="94"/>
                </a:cxn>
                <a:cxn ang="0">
                  <a:pos x="173" y="111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83" y="141"/>
                </a:cxn>
                <a:cxn ang="0">
                  <a:pos x="194" y="153"/>
                </a:cxn>
                <a:cxn ang="0">
                  <a:pos x="204" y="168"/>
                </a:cxn>
                <a:cxn ang="0">
                  <a:pos x="213" y="185"/>
                </a:cxn>
                <a:cxn ang="0">
                  <a:pos x="213" y="201"/>
                </a:cxn>
                <a:cxn ang="0">
                  <a:pos x="206" y="219"/>
                </a:cxn>
                <a:cxn ang="0">
                  <a:pos x="189" y="244"/>
                </a:cxn>
                <a:cxn ang="0">
                  <a:pos x="160" y="259"/>
                </a:cxn>
                <a:cxn ang="0">
                  <a:pos x="149" y="259"/>
                </a:cxn>
                <a:cxn ang="0">
                  <a:pos x="130" y="256"/>
                </a:cxn>
                <a:cxn ang="0">
                  <a:pos x="109" y="250"/>
                </a:cxn>
                <a:cxn ang="0">
                  <a:pos x="88" y="242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36" y="217"/>
                </a:cxn>
                <a:cxn ang="0">
                  <a:pos x="13" y="212"/>
                </a:cxn>
                <a:cxn ang="0">
                  <a:pos x="0" y="71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  <a:lnTo>
                    <a:pt x="0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" name="Freeform 1289"/>
            <p:cNvSpPr>
              <a:spLocks/>
            </p:cNvSpPr>
            <p:nvPr/>
          </p:nvSpPr>
          <p:spPr bwMode="auto">
            <a:xfrm>
              <a:off x="2916" y="2842"/>
              <a:ext cx="211" cy="257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5" y="67"/>
                </a:cxn>
                <a:cxn ang="0">
                  <a:pos x="25" y="60"/>
                </a:cxn>
                <a:cxn ang="0">
                  <a:pos x="36" y="51"/>
                </a:cxn>
                <a:cxn ang="0">
                  <a:pos x="47" y="41"/>
                </a:cxn>
                <a:cxn ang="0">
                  <a:pos x="59" y="28"/>
                </a:cxn>
                <a:cxn ang="0">
                  <a:pos x="59" y="28"/>
                </a:cxn>
                <a:cxn ang="0">
                  <a:pos x="72" y="20"/>
                </a:cxn>
                <a:cxn ang="0">
                  <a:pos x="86" y="12"/>
                </a:cxn>
                <a:cxn ang="0">
                  <a:pos x="98" y="5"/>
                </a:cxn>
                <a:cxn ang="0">
                  <a:pos x="111" y="1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5" y="1"/>
                </a:cxn>
                <a:cxn ang="0">
                  <a:pos x="149" y="7"/>
                </a:cxn>
                <a:cxn ang="0">
                  <a:pos x="162" y="18"/>
                </a:cxn>
                <a:cxn ang="0">
                  <a:pos x="173" y="33"/>
                </a:cxn>
                <a:cxn ang="0">
                  <a:pos x="178" y="48"/>
                </a:cxn>
                <a:cxn ang="0">
                  <a:pos x="178" y="48"/>
                </a:cxn>
                <a:cxn ang="0">
                  <a:pos x="178" y="58"/>
                </a:cxn>
                <a:cxn ang="0">
                  <a:pos x="178" y="67"/>
                </a:cxn>
                <a:cxn ang="0">
                  <a:pos x="178" y="77"/>
                </a:cxn>
                <a:cxn ang="0">
                  <a:pos x="176" y="85"/>
                </a:cxn>
                <a:cxn ang="0">
                  <a:pos x="174" y="94"/>
                </a:cxn>
                <a:cxn ang="0">
                  <a:pos x="174" y="102"/>
                </a:cxn>
                <a:cxn ang="0">
                  <a:pos x="173" y="111"/>
                </a:cxn>
                <a:cxn ang="0">
                  <a:pos x="173" y="120"/>
                </a:cxn>
                <a:cxn ang="0">
                  <a:pos x="173" y="125"/>
                </a:cxn>
                <a:cxn ang="0">
                  <a:pos x="174" y="130"/>
                </a:cxn>
                <a:cxn ang="0">
                  <a:pos x="174" y="130"/>
                </a:cxn>
                <a:cxn ang="0">
                  <a:pos x="178" y="136"/>
                </a:cxn>
                <a:cxn ang="0">
                  <a:pos x="183" y="141"/>
                </a:cxn>
                <a:cxn ang="0">
                  <a:pos x="187" y="147"/>
                </a:cxn>
                <a:cxn ang="0">
                  <a:pos x="194" y="153"/>
                </a:cxn>
                <a:cxn ang="0">
                  <a:pos x="199" y="159"/>
                </a:cxn>
                <a:cxn ang="0">
                  <a:pos x="204" y="168"/>
                </a:cxn>
                <a:cxn ang="0">
                  <a:pos x="208" y="176"/>
                </a:cxn>
                <a:cxn ang="0">
                  <a:pos x="213" y="185"/>
                </a:cxn>
                <a:cxn ang="0">
                  <a:pos x="213" y="193"/>
                </a:cxn>
                <a:cxn ang="0">
                  <a:pos x="213" y="201"/>
                </a:cxn>
                <a:cxn ang="0">
                  <a:pos x="213" y="201"/>
                </a:cxn>
                <a:cxn ang="0">
                  <a:pos x="206" y="219"/>
                </a:cxn>
                <a:cxn ang="0">
                  <a:pos x="199" y="231"/>
                </a:cxn>
                <a:cxn ang="0">
                  <a:pos x="189" y="244"/>
                </a:cxn>
                <a:cxn ang="0">
                  <a:pos x="174" y="252"/>
                </a:cxn>
                <a:cxn ang="0">
                  <a:pos x="160" y="259"/>
                </a:cxn>
                <a:cxn ang="0">
                  <a:pos x="160" y="259"/>
                </a:cxn>
                <a:cxn ang="0">
                  <a:pos x="149" y="259"/>
                </a:cxn>
                <a:cxn ang="0">
                  <a:pos x="141" y="259"/>
                </a:cxn>
                <a:cxn ang="0">
                  <a:pos x="130" y="256"/>
                </a:cxn>
                <a:cxn ang="0">
                  <a:pos x="120" y="254"/>
                </a:cxn>
                <a:cxn ang="0">
                  <a:pos x="109" y="250"/>
                </a:cxn>
                <a:cxn ang="0">
                  <a:pos x="98" y="246"/>
                </a:cxn>
                <a:cxn ang="0">
                  <a:pos x="88" y="242"/>
                </a:cxn>
                <a:cxn ang="0">
                  <a:pos x="80" y="238"/>
                </a:cxn>
                <a:cxn ang="0">
                  <a:pos x="72" y="231"/>
                </a:cxn>
                <a:cxn ang="0">
                  <a:pos x="63" y="227"/>
                </a:cxn>
                <a:cxn ang="0">
                  <a:pos x="63" y="227"/>
                </a:cxn>
                <a:cxn ang="0">
                  <a:pos x="50" y="221"/>
                </a:cxn>
                <a:cxn ang="0">
                  <a:pos x="36" y="217"/>
                </a:cxn>
                <a:cxn ang="0">
                  <a:pos x="23" y="214"/>
                </a:cxn>
                <a:cxn ang="0">
                  <a:pos x="13" y="212"/>
                </a:cxn>
                <a:cxn ang="0">
                  <a:pos x="4" y="212"/>
                </a:cxn>
              </a:cxnLst>
              <a:rect l="0" t="0" r="r" b="b"/>
              <a:pathLst>
                <a:path w="214" h="260">
                  <a:moveTo>
                    <a:pt x="0" y="71"/>
                  </a:moveTo>
                  <a:lnTo>
                    <a:pt x="15" y="67"/>
                  </a:lnTo>
                  <a:lnTo>
                    <a:pt x="25" y="60"/>
                  </a:lnTo>
                  <a:lnTo>
                    <a:pt x="36" y="51"/>
                  </a:lnTo>
                  <a:lnTo>
                    <a:pt x="47" y="41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72" y="20"/>
                  </a:lnTo>
                  <a:lnTo>
                    <a:pt x="86" y="12"/>
                  </a:lnTo>
                  <a:lnTo>
                    <a:pt x="98" y="5"/>
                  </a:lnTo>
                  <a:lnTo>
                    <a:pt x="111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7"/>
                  </a:lnTo>
                  <a:lnTo>
                    <a:pt x="162" y="18"/>
                  </a:lnTo>
                  <a:lnTo>
                    <a:pt x="173" y="33"/>
                  </a:lnTo>
                  <a:lnTo>
                    <a:pt x="178" y="48"/>
                  </a:lnTo>
                  <a:lnTo>
                    <a:pt x="178" y="48"/>
                  </a:lnTo>
                  <a:lnTo>
                    <a:pt x="178" y="58"/>
                  </a:lnTo>
                  <a:lnTo>
                    <a:pt x="178" y="67"/>
                  </a:lnTo>
                  <a:lnTo>
                    <a:pt x="178" y="77"/>
                  </a:lnTo>
                  <a:lnTo>
                    <a:pt x="176" y="85"/>
                  </a:lnTo>
                  <a:lnTo>
                    <a:pt x="174" y="94"/>
                  </a:lnTo>
                  <a:lnTo>
                    <a:pt x="174" y="102"/>
                  </a:lnTo>
                  <a:lnTo>
                    <a:pt x="173" y="111"/>
                  </a:lnTo>
                  <a:lnTo>
                    <a:pt x="173" y="120"/>
                  </a:lnTo>
                  <a:lnTo>
                    <a:pt x="173" y="125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8" y="136"/>
                  </a:lnTo>
                  <a:lnTo>
                    <a:pt x="183" y="141"/>
                  </a:lnTo>
                  <a:lnTo>
                    <a:pt x="187" y="147"/>
                  </a:lnTo>
                  <a:lnTo>
                    <a:pt x="194" y="153"/>
                  </a:lnTo>
                  <a:lnTo>
                    <a:pt x="199" y="159"/>
                  </a:lnTo>
                  <a:lnTo>
                    <a:pt x="204" y="168"/>
                  </a:lnTo>
                  <a:lnTo>
                    <a:pt x="208" y="176"/>
                  </a:lnTo>
                  <a:lnTo>
                    <a:pt x="213" y="185"/>
                  </a:lnTo>
                  <a:lnTo>
                    <a:pt x="213" y="193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6" y="219"/>
                  </a:lnTo>
                  <a:lnTo>
                    <a:pt x="199" y="231"/>
                  </a:lnTo>
                  <a:lnTo>
                    <a:pt x="189" y="244"/>
                  </a:lnTo>
                  <a:lnTo>
                    <a:pt x="174" y="252"/>
                  </a:lnTo>
                  <a:lnTo>
                    <a:pt x="160" y="259"/>
                  </a:lnTo>
                  <a:lnTo>
                    <a:pt x="160" y="259"/>
                  </a:lnTo>
                  <a:lnTo>
                    <a:pt x="149" y="259"/>
                  </a:lnTo>
                  <a:lnTo>
                    <a:pt x="141" y="259"/>
                  </a:lnTo>
                  <a:lnTo>
                    <a:pt x="130" y="256"/>
                  </a:lnTo>
                  <a:lnTo>
                    <a:pt x="120" y="254"/>
                  </a:lnTo>
                  <a:lnTo>
                    <a:pt x="109" y="250"/>
                  </a:lnTo>
                  <a:lnTo>
                    <a:pt x="98" y="246"/>
                  </a:lnTo>
                  <a:lnTo>
                    <a:pt x="88" y="242"/>
                  </a:lnTo>
                  <a:lnTo>
                    <a:pt x="80" y="238"/>
                  </a:lnTo>
                  <a:lnTo>
                    <a:pt x="72" y="231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50" y="221"/>
                  </a:lnTo>
                  <a:lnTo>
                    <a:pt x="36" y="217"/>
                  </a:lnTo>
                  <a:lnTo>
                    <a:pt x="23" y="214"/>
                  </a:lnTo>
                  <a:lnTo>
                    <a:pt x="13" y="212"/>
                  </a:lnTo>
                  <a:lnTo>
                    <a:pt x="4" y="2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" name="Freeform 1290"/>
            <p:cNvSpPr>
              <a:spLocks/>
            </p:cNvSpPr>
            <p:nvPr/>
          </p:nvSpPr>
          <p:spPr bwMode="auto">
            <a:xfrm>
              <a:off x="2896" y="2887"/>
              <a:ext cx="77" cy="19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0"/>
                </a:cxn>
                <a:cxn ang="0">
                  <a:pos x="11" y="16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7"/>
                </a:cxn>
                <a:cxn ang="0">
                  <a:pos x="61" y="51"/>
                </a:cxn>
                <a:cxn ang="0">
                  <a:pos x="61" y="51"/>
                </a:cxn>
                <a:cxn ang="0">
                  <a:pos x="61" y="67"/>
                </a:cxn>
                <a:cxn ang="0">
                  <a:pos x="64" y="79"/>
                </a:cxn>
                <a:cxn ang="0">
                  <a:pos x="67" y="92"/>
                </a:cxn>
                <a:cxn ang="0">
                  <a:pos x="69" y="102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3"/>
                </a:cxn>
                <a:cxn ang="0">
                  <a:pos x="74" y="134"/>
                </a:cxn>
                <a:cxn ang="0">
                  <a:pos x="74" y="143"/>
                </a:cxn>
                <a:cxn ang="0">
                  <a:pos x="71" y="151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8"/>
                </a:cxn>
                <a:cxn ang="0">
                  <a:pos x="64" y="185"/>
                </a:cxn>
                <a:cxn ang="0">
                  <a:pos x="57" y="191"/>
                </a:cxn>
                <a:cxn ang="0">
                  <a:pos x="57" y="191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6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6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7" name="Freeform 1291"/>
            <p:cNvSpPr>
              <a:spLocks/>
            </p:cNvSpPr>
            <p:nvPr/>
          </p:nvSpPr>
          <p:spPr bwMode="auto">
            <a:xfrm>
              <a:off x="2896" y="2887"/>
              <a:ext cx="77" cy="19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0"/>
                </a:cxn>
                <a:cxn ang="0">
                  <a:pos x="11" y="16"/>
                </a:cxn>
                <a:cxn ang="0">
                  <a:pos x="16" y="5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7"/>
                </a:cxn>
                <a:cxn ang="0">
                  <a:pos x="61" y="51"/>
                </a:cxn>
                <a:cxn ang="0">
                  <a:pos x="61" y="51"/>
                </a:cxn>
                <a:cxn ang="0">
                  <a:pos x="61" y="67"/>
                </a:cxn>
                <a:cxn ang="0">
                  <a:pos x="64" y="79"/>
                </a:cxn>
                <a:cxn ang="0">
                  <a:pos x="67" y="92"/>
                </a:cxn>
                <a:cxn ang="0">
                  <a:pos x="69" y="102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3"/>
                </a:cxn>
                <a:cxn ang="0">
                  <a:pos x="74" y="134"/>
                </a:cxn>
                <a:cxn ang="0">
                  <a:pos x="74" y="143"/>
                </a:cxn>
                <a:cxn ang="0">
                  <a:pos x="71" y="151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8"/>
                </a:cxn>
                <a:cxn ang="0">
                  <a:pos x="64" y="185"/>
                </a:cxn>
                <a:cxn ang="0">
                  <a:pos x="57" y="191"/>
                </a:cxn>
                <a:cxn ang="0">
                  <a:pos x="57" y="191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6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6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4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0"/>
                  </a:lnTo>
                  <a:lnTo>
                    <a:pt x="11" y="16"/>
                  </a:lnTo>
                  <a:lnTo>
                    <a:pt x="16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61" y="67"/>
                  </a:lnTo>
                  <a:lnTo>
                    <a:pt x="64" y="79"/>
                  </a:lnTo>
                  <a:lnTo>
                    <a:pt x="67" y="92"/>
                  </a:lnTo>
                  <a:lnTo>
                    <a:pt x="69" y="10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3"/>
                  </a:lnTo>
                  <a:lnTo>
                    <a:pt x="74" y="134"/>
                  </a:lnTo>
                  <a:lnTo>
                    <a:pt x="74" y="143"/>
                  </a:lnTo>
                  <a:lnTo>
                    <a:pt x="71" y="151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8"/>
                  </a:lnTo>
                  <a:lnTo>
                    <a:pt x="64" y="185"/>
                  </a:lnTo>
                  <a:lnTo>
                    <a:pt x="57" y="191"/>
                  </a:lnTo>
                  <a:lnTo>
                    <a:pt x="57" y="191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6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6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" name="Freeform 1292"/>
            <p:cNvSpPr>
              <a:spLocks/>
            </p:cNvSpPr>
            <p:nvPr/>
          </p:nvSpPr>
          <p:spPr bwMode="auto">
            <a:xfrm>
              <a:off x="2899" y="2887"/>
              <a:ext cx="75" cy="19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1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5"/>
                </a:cxn>
                <a:cxn ang="0">
                  <a:pos x="61" y="52"/>
                </a:cxn>
                <a:cxn ang="0">
                  <a:pos x="61" y="52"/>
                </a:cxn>
                <a:cxn ang="0">
                  <a:pos x="61" y="65"/>
                </a:cxn>
                <a:cxn ang="0">
                  <a:pos x="64" y="80"/>
                </a:cxn>
                <a:cxn ang="0">
                  <a:pos x="67" y="90"/>
                </a:cxn>
                <a:cxn ang="0">
                  <a:pos x="69" y="101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4"/>
                </a:cxn>
                <a:cxn ang="0">
                  <a:pos x="74" y="132"/>
                </a:cxn>
                <a:cxn ang="0">
                  <a:pos x="74" y="143"/>
                </a:cxn>
                <a:cxn ang="0">
                  <a:pos x="71" y="152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9"/>
                </a:cxn>
                <a:cxn ang="0">
                  <a:pos x="64" y="185"/>
                </a:cxn>
                <a:cxn ang="0">
                  <a:pos x="57" y="189"/>
                </a:cxn>
                <a:cxn ang="0">
                  <a:pos x="57" y="189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7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5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9" name="Freeform 1293"/>
            <p:cNvSpPr>
              <a:spLocks/>
            </p:cNvSpPr>
            <p:nvPr/>
          </p:nvSpPr>
          <p:spPr bwMode="auto">
            <a:xfrm>
              <a:off x="2899" y="2887"/>
              <a:ext cx="75" cy="193"/>
            </a:xfrm>
            <a:custGeom>
              <a:avLst/>
              <a:gdLst/>
              <a:ahLst/>
              <a:cxnLst>
                <a:cxn ang="0">
                  <a:pos x="2" y="60"/>
                </a:cxn>
                <a:cxn ang="0">
                  <a:pos x="4" y="48"/>
                </a:cxn>
                <a:cxn ang="0">
                  <a:pos x="6" y="31"/>
                </a:cxn>
                <a:cxn ang="0">
                  <a:pos x="11" y="14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9"/>
                </a:cxn>
                <a:cxn ang="0">
                  <a:pos x="55" y="23"/>
                </a:cxn>
                <a:cxn ang="0">
                  <a:pos x="59" y="35"/>
                </a:cxn>
                <a:cxn ang="0">
                  <a:pos x="61" y="52"/>
                </a:cxn>
                <a:cxn ang="0">
                  <a:pos x="61" y="52"/>
                </a:cxn>
                <a:cxn ang="0">
                  <a:pos x="61" y="65"/>
                </a:cxn>
                <a:cxn ang="0">
                  <a:pos x="64" y="80"/>
                </a:cxn>
                <a:cxn ang="0">
                  <a:pos x="67" y="90"/>
                </a:cxn>
                <a:cxn ang="0">
                  <a:pos x="69" y="101"/>
                </a:cxn>
                <a:cxn ang="0">
                  <a:pos x="71" y="111"/>
                </a:cxn>
                <a:cxn ang="0">
                  <a:pos x="71" y="111"/>
                </a:cxn>
                <a:cxn ang="0">
                  <a:pos x="71" y="117"/>
                </a:cxn>
                <a:cxn ang="0">
                  <a:pos x="74" y="124"/>
                </a:cxn>
                <a:cxn ang="0">
                  <a:pos x="74" y="132"/>
                </a:cxn>
                <a:cxn ang="0">
                  <a:pos x="74" y="143"/>
                </a:cxn>
                <a:cxn ang="0">
                  <a:pos x="71" y="152"/>
                </a:cxn>
                <a:cxn ang="0">
                  <a:pos x="71" y="162"/>
                </a:cxn>
                <a:cxn ang="0">
                  <a:pos x="69" y="170"/>
                </a:cxn>
                <a:cxn ang="0">
                  <a:pos x="65" y="179"/>
                </a:cxn>
                <a:cxn ang="0">
                  <a:pos x="64" y="185"/>
                </a:cxn>
                <a:cxn ang="0">
                  <a:pos x="57" y="189"/>
                </a:cxn>
                <a:cxn ang="0">
                  <a:pos x="57" y="189"/>
                </a:cxn>
                <a:cxn ang="0">
                  <a:pos x="44" y="194"/>
                </a:cxn>
                <a:cxn ang="0">
                  <a:pos x="32" y="191"/>
                </a:cxn>
                <a:cxn ang="0">
                  <a:pos x="18" y="185"/>
                </a:cxn>
                <a:cxn ang="0">
                  <a:pos x="11" y="177"/>
                </a:cxn>
                <a:cxn ang="0">
                  <a:pos x="4" y="164"/>
                </a:cxn>
                <a:cxn ang="0">
                  <a:pos x="4" y="164"/>
                </a:cxn>
                <a:cxn ang="0">
                  <a:pos x="4" y="155"/>
                </a:cxn>
                <a:cxn ang="0">
                  <a:pos x="2" y="145"/>
                </a:cxn>
                <a:cxn ang="0">
                  <a:pos x="2" y="134"/>
                </a:cxn>
                <a:cxn ang="0">
                  <a:pos x="0" y="122"/>
                </a:cxn>
                <a:cxn ang="0">
                  <a:pos x="0" y="109"/>
                </a:cxn>
                <a:cxn ang="0">
                  <a:pos x="0" y="97"/>
                </a:cxn>
                <a:cxn ang="0">
                  <a:pos x="0" y="85"/>
                </a:cxn>
                <a:cxn ang="0">
                  <a:pos x="0" y="76"/>
                </a:cxn>
                <a:cxn ang="0">
                  <a:pos x="0" y="67"/>
                </a:cxn>
                <a:cxn ang="0">
                  <a:pos x="2" y="60"/>
                </a:cxn>
                <a:cxn ang="0">
                  <a:pos x="2" y="60"/>
                </a:cxn>
              </a:cxnLst>
              <a:rect l="0" t="0" r="r" b="b"/>
              <a:pathLst>
                <a:path w="75" h="195">
                  <a:moveTo>
                    <a:pt x="2" y="60"/>
                  </a:moveTo>
                  <a:lnTo>
                    <a:pt x="4" y="48"/>
                  </a:lnTo>
                  <a:lnTo>
                    <a:pt x="6" y="31"/>
                  </a:lnTo>
                  <a:lnTo>
                    <a:pt x="11" y="14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9"/>
                  </a:lnTo>
                  <a:lnTo>
                    <a:pt x="55" y="23"/>
                  </a:lnTo>
                  <a:lnTo>
                    <a:pt x="59" y="35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65"/>
                  </a:lnTo>
                  <a:lnTo>
                    <a:pt x="64" y="80"/>
                  </a:lnTo>
                  <a:lnTo>
                    <a:pt x="67" y="90"/>
                  </a:lnTo>
                  <a:lnTo>
                    <a:pt x="69" y="10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7"/>
                  </a:lnTo>
                  <a:lnTo>
                    <a:pt x="74" y="124"/>
                  </a:lnTo>
                  <a:lnTo>
                    <a:pt x="74" y="132"/>
                  </a:lnTo>
                  <a:lnTo>
                    <a:pt x="74" y="143"/>
                  </a:lnTo>
                  <a:lnTo>
                    <a:pt x="71" y="152"/>
                  </a:lnTo>
                  <a:lnTo>
                    <a:pt x="71" y="162"/>
                  </a:lnTo>
                  <a:lnTo>
                    <a:pt x="69" y="170"/>
                  </a:lnTo>
                  <a:lnTo>
                    <a:pt x="65" y="179"/>
                  </a:lnTo>
                  <a:lnTo>
                    <a:pt x="64" y="185"/>
                  </a:lnTo>
                  <a:lnTo>
                    <a:pt x="57" y="189"/>
                  </a:lnTo>
                  <a:lnTo>
                    <a:pt x="57" y="189"/>
                  </a:lnTo>
                  <a:lnTo>
                    <a:pt x="44" y="194"/>
                  </a:lnTo>
                  <a:lnTo>
                    <a:pt x="32" y="191"/>
                  </a:lnTo>
                  <a:lnTo>
                    <a:pt x="18" y="185"/>
                  </a:lnTo>
                  <a:lnTo>
                    <a:pt x="11" y="177"/>
                  </a:lnTo>
                  <a:lnTo>
                    <a:pt x="4" y="164"/>
                  </a:lnTo>
                  <a:lnTo>
                    <a:pt x="4" y="164"/>
                  </a:lnTo>
                  <a:lnTo>
                    <a:pt x="4" y="155"/>
                  </a:lnTo>
                  <a:lnTo>
                    <a:pt x="2" y="145"/>
                  </a:lnTo>
                  <a:lnTo>
                    <a:pt x="2" y="134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0" y="67"/>
                  </a:lnTo>
                  <a:lnTo>
                    <a:pt x="2" y="60"/>
                  </a:lnTo>
                  <a:lnTo>
                    <a:pt x="2" y="6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0" name="Freeform 1294"/>
            <p:cNvSpPr>
              <a:spLocks/>
            </p:cNvSpPr>
            <p:nvPr/>
          </p:nvSpPr>
          <p:spPr bwMode="auto">
            <a:xfrm>
              <a:off x="2964" y="2918"/>
              <a:ext cx="101" cy="1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1" y="50"/>
                </a:cxn>
                <a:cxn ang="0">
                  <a:pos x="20" y="37"/>
                </a:cxn>
                <a:cxn ang="0">
                  <a:pos x="34" y="27"/>
                </a:cxn>
                <a:cxn ang="0">
                  <a:pos x="46" y="16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9" y="4"/>
                </a:cxn>
                <a:cxn ang="0">
                  <a:pos x="94" y="12"/>
                </a:cxn>
                <a:cxn ang="0">
                  <a:pos x="96" y="25"/>
                </a:cxn>
                <a:cxn ang="0">
                  <a:pos x="96" y="25"/>
                </a:cxn>
                <a:cxn ang="0">
                  <a:pos x="94" y="35"/>
                </a:cxn>
                <a:cxn ang="0">
                  <a:pos x="93" y="46"/>
                </a:cxn>
                <a:cxn ang="0">
                  <a:pos x="93" y="55"/>
                </a:cxn>
                <a:cxn ang="0">
                  <a:pos x="94" y="62"/>
                </a:cxn>
                <a:cxn ang="0">
                  <a:pos x="96" y="69"/>
                </a:cxn>
                <a:cxn ang="0">
                  <a:pos x="96" y="69"/>
                </a:cxn>
                <a:cxn ang="0">
                  <a:pos x="99" y="78"/>
                </a:cxn>
                <a:cxn ang="0">
                  <a:pos x="99" y="85"/>
                </a:cxn>
                <a:cxn ang="0">
                  <a:pos x="94" y="96"/>
                </a:cxn>
                <a:cxn ang="0">
                  <a:pos x="91" y="104"/>
                </a:cxn>
                <a:cxn ang="0">
                  <a:pos x="82" y="109"/>
                </a:cxn>
                <a:cxn ang="0">
                  <a:pos x="82" y="109"/>
                </a:cxn>
                <a:cxn ang="0">
                  <a:pos x="71" y="109"/>
                </a:cxn>
                <a:cxn ang="0">
                  <a:pos x="61" y="106"/>
                </a:cxn>
                <a:cxn ang="0">
                  <a:pos x="50" y="101"/>
                </a:cxn>
                <a:cxn ang="0">
                  <a:pos x="40" y="94"/>
                </a:cxn>
                <a:cxn ang="0">
                  <a:pos x="34" y="88"/>
                </a:cxn>
                <a:cxn ang="0">
                  <a:pos x="34" y="88"/>
                </a:cxn>
                <a:cxn ang="0">
                  <a:pos x="27" y="79"/>
                </a:cxn>
                <a:cxn ang="0">
                  <a:pos x="18" y="73"/>
                </a:cxn>
                <a:cxn ang="0">
                  <a:pos x="11" y="64"/>
                </a:cxn>
                <a:cxn ang="0">
                  <a:pos x="4" y="5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" name="Freeform 1295"/>
            <p:cNvSpPr>
              <a:spLocks/>
            </p:cNvSpPr>
            <p:nvPr/>
          </p:nvSpPr>
          <p:spPr bwMode="auto">
            <a:xfrm>
              <a:off x="2964" y="2918"/>
              <a:ext cx="101" cy="1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1" y="50"/>
                </a:cxn>
                <a:cxn ang="0">
                  <a:pos x="20" y="37"/>
                </a:cxn>
                <a:cxn ang="0">
                  <a:pos x="34" y="27"/>
                </a:cxn>
                <a:cxn ang="0">
                  <a:pos x="46" y="16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68" y="0"/>
                </a:cxn>
                <a:cxn ang="0">
                  <a:pos x="78" y="0"/>
                </a:cxn>
                <a:cxn ang="0">
                  <a:pos x="89" y="4"/>
                </a:cxn>
                <a:cxn ang="0">
                  <a:pos x="94" y="12"/>
                </a:cxn>
                <a:cxn ang="0">
                  <a:pos x="96" y="25"/>
                </a:cxn>
                <a:cxn ang="0">
                  <a:pos x="96" y="25"/>
                </a:cxn>
                <a:cxn ang="0">
                  <a:pos x="94" y="35"/>
                </a:cxn>
                <a:cxn ang="0">
                  <a:pos x="93" y="46"/>
                </a:cxn>
                <a:cxn ang="0">
                  <a:pos x="93" y="55"/>
                </a:cxn>
                <a:cxn ang="0">
                  <a:pos x="94" y="62"/>
                </a:cxn>
                <a:cxn ang="0">
                  <a:pos x="96" y="69"/>
                </a:cxn>
                <a:cxn ang="0">
                  <a:pos x="96" y="69"/>
                </a:cxn>
                <a:cxn ang="0">
                  <a:pos x="99" y="78"/>
                </a:cxn>
                <a:cxn ang="0">
                  <a:pos x="99" y="85"/>
                </a:cxn>
                <a:cxn ang="0">
                  <a:pos x="94" y="96"/>
                </a:cxn>
                <a:cxn ang="0">
                  <a:pos x="91" y="104"/>
                </a:cxn>
                <a:cxn ang="0">
                  <a:pos x="82" y="109"/>
                </a:cxn>
                <a:cxn ang="0">
                  <a:pos x="82" y="109"/>
                </a:cxn>
                <a:cxn ang="0">
                  <a:pos x="71" y="109"/>
                </a:cxn>
                <a:cxn ang="0">
                  <a:pos x="61" y="106"/>
                </a:cxn>
                <a:cxn ang="0">
                  <a:pos x="50" y="101"/>
                </a:cxn>
                <a:cxn ang="0">
                  <a:pos x="40" y="94"/>
                </a:cxn>
                <a:cxn ang="0">
                  <a:pos x="34" y="88"/>
                </a:cxn>
                <a:cxn ang="0">
                  <a:pos x="34" y="88"/>
                </a:cxn>
                <a:cxn ang="0">
                  <a:pos x="27" y="79"/>
                </a:cxn>
                <a:cxn ang="0">
                  <a:pos x="18" y="73"/>
                </a:cxn>
                <a:cxn ang="0">
                  <a:pos x="11" y="64"/>
                </a:cxn>
                <a:cxn ang="0">
                  <a:pos x="4" y="58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00" h="110">
                  <a:moveTo>
                    <a:pt x="0" y="56"/>
                  </a:moveTo>
                  <a:lnTo>
                    <a:pt x="11" y="50"/>
                  </a:lnTo>
                  <a:lnTo>
                    <a:pt x="20" y="37"/>
                  </a:lnTo>
                  <a:lnTo>
                    <a:pt x="34" y="27"/>
                  </a:lnTo>
                  <a:lnTo>
                    <a:pt x="46" y="16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9" y="4"/>
                  </a:lnTo>
                  <a:lnTo>
                    <a:pt x="94" y="1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4" y="35"/>
                  </a:lnTo>
                  <a:lnTo>
                    <a:pt x="93" y="46"/>
                  </a:lnTo>
                  <a:lnTo>
                    <a:pt x="93" y="55"/>
                  </a:lnTo>
                  <a:lnTo>
                    <a:pt x="94" y="62"/>
                  </a:lnTo>
                  <a:lnTo>
                    <a:pt x="96" y="69"/>
                  </a:lnTo>
                  <a:lnTo>
                    <a:pt x="96" y="69"/>
                  </a:lnTo>
                  <a:lnTo>
                    <a:pt x="99" y="78"/>
                  </a:lnTo>
                  <a:lnTo>
                    <a:pt x="99" y="85"/>
                  </a:lnTo>
                  <a:lnTo>
                    <a:pt x="94" y="96"/>
                  </a:lnTo>
                  <a:lnTo>
                    <a:pt x="91" y="104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71" y="109"/>
                  </a:lnTo>
                  <a:lnTo>
                    <a:pt x="61" y="106"/>
                  </a:lnTo>
                  <a:lnTo>
                    <a:pt x="50" y="101"/>
                  </a:lnTo>
                  <a:lnTo>
                    <a:pt x="40" y="94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27" y="79"/>
                  </a:lnTo>
                  <a:lnTo>
                    <a:pt x="18" y="73"/>
                  </a:lnTo>
                  <a:lnTo>
                    <a:pt x="11" y="64"/>
                  </a:lnTo>
                  <a:lnTo>
                    <a:pt x="4" y="58"/>
                  </a:lnTo>
                  <a:lnTo>
                    <a:pt x="0" y="56"/>
                  </a:lnTo>
                  <a:lnTo>
                    <a:pt x="0" y="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2" name="Freeform 1296"/>
            <p:cNvSpPr>
              <a:spLocks/>
            </p:cNvSpPr>
            <p:nvPr/>
          </p:nvSpPr>
          <p:spPr bwMode="auto">
            <a:xfrm>
              <a:off x="2646" y="3035"/>
              <a:ext cx="241" cy="225"/>
            </a:xfrm>
            <a:custGeom>
              <a:avLst/>
              <a:gdLst/>
              <a:ahLst/>
              <a:cxnLst>
                <a:cxn ang="0">
                  <a:pos x="195" y="4"/>
                </a:cxn>
                <a:cxn ang="0">
                  <a:pos x="169" y="7"/>
                </a:cxn>
                <a:cxn ang="0">
                  <a:pos x="144" y="16"/>
                </a:cxn>
                <a:cxn ang="0">
                  <a:pos x="119" y="29"/>
                </a:cxn>
                <a:cxn ang="0">
                  <a:pos x="103" y="46"/>
                </a:cxn>
                <a:cxn ang="0">
                  <a:pos x="98" y="57"/>
                </a:cxn>
                <a:cxn ang="0">
                  <a:pos x="89" y="77"/>
                </a:cxn>
                <a:cxn ang="0">
                  <a:pos x="86" y="98"/>
                </a:cxn>
                <a:cxn ang="0">
                  <a:pos x="82" y="117"/>
                </a:cxn>
                <a:cxn ang="0">
                  <a:pos x="75" y="129"/>
                </a:cxn>
                <a:cxn ang="0">
                  <a:pos x="66" y="138"/>
                </a:cxn>
                <a:cxn ang="0">
                  <a:pos x="61" y="140"/>
                </a:cxn>
                <a:cxn ang="0">
                  <a:pos x="48" y="144"/>
                </a:cxn>
                <a:cxn ang="0">
                  <a:pos x="33" y="144"/>
                </a:cxn>
                <a:cxn ang="0">
                  <a:pos x="18" y="144"/>
                </a:cxn>
                <a:cxn ang="0">
                  <a:pos x="6" y="144"/>
                </a:cxn>
                <a:cxn ang="0">
                  <a:pos x="0" y="142"/>
                </a:cxn>
                <a:cxn ang="0">
                  <a:pos x="8" y="153"/>
                </a:cxn>
                <a:cxn ang="0">
                  <a:pos x="23" y="174"/>
                </a:cxn>
                <a:cxn ang="0">
                  <a:pos x="27" y="182"/>
                </a:cxn>
                <a:cxn ang="0">
                  <a:pos x="31" y="201"/>
                </a:cxn>
                <a:cxn ang="0">
                  <a:pos x="33" y="216"/>
                </a:cxn>
                <a:cxn ang="0">
                  <a:pos x="33" y="222"/>
                </a:cxn>
                <a:cxn ang="0">
                  <a:pos x="39" y="225"/>
                </a:cxn>
                <a:cxn ang="0">
                  <a:pos x="57" y="225"/>
                </a:cxn>
                <a:cxn ang="0">
                  <a:pos x="77" y="222"/>
                </a:cxn>
                <a:cxn ang="0">
                  <a:pos x="100" y="222"/>
                </a:cxn>
                <a:cxn ang="0">
                  <a:pos x="123" y="216"/>
                </a:cxn>
                <a:cxn ang="0">
                  <a:pos x="132" y="211"/>
                </a:cxn>
                <a:cxn ang="0">
                  <a:pos x="149" y="201"/>
                </a:cxn>
                <a:cxn ang="0">
                  <a:pos x="160" y="188"/>
                </a:cxn>
                <a:cxn ang="0">
                  <a:pos x="167" y="172"/>
                </a:cxn>
                <a:cxn ang="0">
                  <a:pos x="169" y="151"/>
                </a:cxn>
                <a:cxn ang="0">
                  <a:pos x="172" y="142"/>
                </a:cxn>
                <a:cxn ang="0">
                  <a:pos x="172" y="121"/>
                </a:cxn>
                <a:cxn ang="0">
                  <a:pos x="174" y="98"/>
                </a:cxn>
                <a:cxn ang="0">
                  <a:pos x="178" y="80"/>
                </a:cxn>
                <a:cxn ang="0">
                  <a:pos x="187" y="62"/>
                </a:cxn>
                <a:cxn ang="0">
                  <a:pos x="197" y="52"/>
                </a:cxn>
                <a:cxn ang="0">
                  <a:pos x="210" y="46"/>
                </a:cxn>
                <a:cxn ang="0">
                  <a:pos x="231" y="27"/>
                </a:cxn>
                <a:cxn ang="0">
                  <a:pos x="239" y="18"/>
                </a:cxn>
              </a:cxnLst>
              <a:rect l="0" t="0" r="r" b="b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  <a:lnTo>
                    <a:pt x="203" y="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3" name="Freeform 1297"/>
            <p:cNvSpPr>
              <a:spLocks/>
            </p:cNvSpPr>
            <p:nvPr/>
          </p:nvSpPr>
          <p:spPr bwMode="auto">
            <a:xfrm>
              <a:off x="2646" y="3035"/>
              <a:ext cx="241" cy="225"/>
            </a:xfrm>
            <a:custGeom>
              <a:avLst/>
              <a:gdLst/>
              <a:ahLst/>
              <a:cxnLst>
                <a:cxn ang="0">
                  <a:pos x="195" y="4"/>
                </a:cxn>
                <a:cxn ang="0">
                  <a:pos x="169" y="7"/>
                </a:cxn>
                <a:cxn ang="0">
                  <a:pos x="144" y="16"/>
                </a:cxn>
                <a:cxn ang="0">
                  <a:pos x="119" y="29"/>
                </a:cxn>
                <a:cxn ang="0">
                  <a:pos x="103" y="46"/>
                </a:cxn>
                <a:cxn ang="0">
                  <a:pos x="98" y="57"/>
                </a:cxn>
                <a:cxn ang="0">
                  <a:pos x="89" y="77"/>
                </a:cxn>
                <a:cxn ang="0">
                  <a:pos x="86" y="98"/>
                </a:cxn>
                <a:cxn ang="0">
                  <a:pos x="82" y="117"/>
                </a:cxn>
                <a:cxn ang="0">
                  <a:pos x="75" y="129"/>
                </a:cxn>
                <a:cxn ang="0">
                  <a:pos x="66" y="138"/>
                </a:cxn>
                <a:cxn ang="0">
                  <a:pos x="61" y="140"/>
                </a:cxn>
                <a:cxn ang="0">
                  <a:pos x="48" y="144"/>
                </a:cxn>
                <a:cxn ang="0">
                  <a:pos x="33" y="144"/>
                </a:cxn>
                <a:cxn ang="0">
                  <a:pos x="18" y="144"/>
                </a:cxn>
                <a:cxn ang="0">
                  <a:pos x="6" y="144"/>
                </a:cxn>
                <a:cxn ang="0">
                  <a:pos x="0" y="142"/>
                </a:cxn>
                <a:cxn ang="0">
                  <a:pos x="8" y="153"/>
                </a:cxn>
                <a:cxn ang="0">
                  <a:pos x="23" y="174"/>
                </a:cxn>
                <a:cxn ang="0">
                  <a:pos x="27" y="182"/>
                </a:cxn>
                <a:cxn ang="0">
                  <a:pos x="31" y="201"/>
                </a:cxn>
                <a:cxn ang="0">
                  <a:pos x="33" y="216"/>
                </a:cxn>
                <a:cxn ang="0">
                  <a:pos x="33" y="222"/>
                </a:cxn>
                <a:cxn ang="0">
                  <a:pos x="39" y="225"/>
                </a:cxn>
                <a:cxn ang="0">
                  <a:pos x="57" y="225"/>
                </a:cxn>
                <a:cxn ang="0">
                  <a:pos x="77" y="222"/>
                </a:cxn>
                <a:cxn ang="0">
                  <a:pos x="100" y="222"/>
                </a:cxn>
                <a:cxn ang="0">
                  <a:pos x="123" y="216"/>
                </a:cxn>
                <a:cxn ang="0">
                  <a:pos x="132" y="211"/>
                </a:cxn>
                <a:cxn ang="0">
                  <a:pos x="149" y="201"/>
                </a:cxn>
                <a:cxn ang="0">
                  <a:pos x="160" y="188"/>
                </a:cxn>
                <a:cxn ang="0">
                  <a:pos x="167" y="172"/>
                </a:cxn>
                <a:cxn ang="0">
                  <a:pos x="169" y="151"/>
                </a:cxn>
                <a:cxn ang="0">
                  <a:pos x="172" y="142"/>
                </a:cxn>
                <a:cxn ang="0">
                  <a:pos x="172" y="121"/>
                </a:cxn>
                <a:cxn ang="0">
                  <a:pos x="174" y="98"/>
                </a:cxn>
                <a:cxn ang="0">
                  <a:pos x="178" y="80"/>
                </a:cxn>
                <a:cxn ang="0">
                  <a:pos x="187" y="62"/>
                </a:cxn>
                <a:cxn ang="0">
                  <a:pos x="197" y="52"/>
                </a:cxn>
                <a:cxn ang="0">
                  <a:pos x="210" y="46"/>
                </a:cxn>
                <a:cxn ang="0">
                  <a:pos x="231" y="27"/>
                </a:cxn>
                <a:cxn ang="0">
                  <a:pos x="239" y="18"/>
                </a:cxn>
              </a:cxnLst>
              <a:rect l="0" t="0" r="r" b="b"/>
              <a:pathLst>
                <a:path w="240" h="226">
                  <a:moveTo>
                    <a:pt x="203" y="0"/>
                  </a:moveTo>
                  <a:lnTo>
                    <a:pt x="195" y="4"/>
                  </a:lnTo>
                  <a:lnTo>
                    <a:pt x="183" y="6"/>
                  </a:lnTo>
                  <a:lnTo>
                    <a:pt x="169" y="7"/>
                  </a:lnTo>
                  <a:lnTo>
                    <a:pt x="157" y="12"/>
                  </a:lnTo>
                  <a:lnTo>
                    <a:pt x="144" y="16"/>
                  </a:lnTo>
                  <a:lnTo>
                    <a:pt x="132" y="23"/>
                  </a:lnTo>
                  <a:lnTo>
                    <a:pt x="119" y="29"/>
                  </a:lnTo>
                  <a:lnTo>
                    <a:pt x="111" y="37"/>
                  </a:lnTo>
                  <a:lnTo>
                    <a:pt x="103" y="46"/>
                  </a:lnTo>
                  <a:lnTo>
                    <a:pt x="98" y="57"/>
                  </a:lnTo>
                  <a:lnTo>
                    <a:pt x="98" y="57"/>
                  </a:lnTo>
                  <a:lnTo>
                    <a:pt x="94" y="69"/>
                  </a:lnTo>
                  <a:lnTo>
                    <a:pt x="89" y="77"/>
                  </a:lnTo>
                  <a:lnTo>
                    <a:pt x="87" y="90"/>
                  </a:lnTo>
                  <a:lnTo>
                    <a:pt x="86" y="98"/>
                  </a:lnTo>
                  <a:lnTo>
                    <a:pt x="84" y="108"/>
                  </a:lnTo>
                  <a:lnTo>
                    <a:pt x="82" y="117"/>
                  </a:lnTo>
                  <a:lnTo>
                    <a:pt x="80" y="124"/>
                  </a:lnTo>
                  <a:lnTo>
                    <a:pt x="75" y="129"/>
                  </a:lnTo>
                  <a:lnTo>
                    <a:pt x="71" y="136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2"/>
                  </a:lnTo>
                  <a:lnTo>
                    <a:pt x="48" y="144"/>
                  </a:lnTo>
                  <a:lnTo>
                    <a:pt x="39" y="144"/>
                  </a:lnTo>
                  <a:lnTo>
                    <a:pt x="33" y="144"/>
                  </a:lnTo>
                  <a:lnTo>
                    <a:pt x="25" y="144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6" y="144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4" y="144"/>
                  </a:lnTo>
                  <a:lnTo>
                    <a:pt x="8" y="153"/>
                  </a:lnTo>
                  <a:lnTo>
                    <a:pt x="16" y="163"/>
                  </a:lnTo>
                  <a:lnTo>
                    <a:pt x="23" y="174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9" y="193"/>
                  </a:lnTo>
                  <a:lnTo>
                    <a:pt x="31" y="201"/>
                  </a:lnTo>
                  <a:lnTo>
                    <a:pt x="33" y="207"/>
                  </a:lnTo>
                  <a:lnTo>
                    <a:pt x="33" y="216"/>
                  </a:lnTo>
                  <a:lnTo>
                    <a:pt x="33" y="222"/>
                  </a:lnTo>
                  <a:lnTo>
                    <a:pt x="33" y="222"/>
                  </a:lnTo>
                  <a:lnTo>
                    <a:pt x="36" y="225"/>
                  </a:lnTo>
                  <a:lnTo>
                    <a:pt x="39" y="225"/>
                  </a:lnTo>
                  <a:lnTo>
                    <a:pt x="46" y="225"/>
                  </a:lnTo>
                  <a:lnTo>
                    <a:pt x="57" y="225"/>
                  </a:lnTo>
                  <a:lnTo>
                    <a:pt x="66" y="225"/>
                  </a:lnTo>
                  <a:lnTo>
                    <a:pt x="77" y="222"/>
                  </a:lnTo>
                  <a:lnTo>
                    <a:pt x="89" y="222"/>
                  </a:lnTo>
                  <a:lnTo>
                    <a:pt x="100" y="222"/>
                  </a:lnTo>
                  <a:lnTo>
                    <a:pt x="112" y="218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32" y="211"/>
                  </a:lnTo>
                  <a:lnTo>
                    <a:pt x="140" y="207"/>
                  </a:lnTo>
                  <a:lnTo>
                    <a:pt x="149" y="201"/>
                  </a:lnTo>
                  <a:lnTo>
                    <a:pt x="155" y="195"/>
                  </a:lnTo>
                  <a:lnTo>
                    <a:pt x="160" y="188"/>
                  </a:lnTo>
                  <a:lnTo>
                    <a:pt x="163" y="180"/>
                  </a:lnTo>
                  <a:lnTo>
                    <a:pt x="167" y="172"/>
                  </a:lnTo>
                  <a:lnTo>
                    <a:pt x="169" y="161"/>
                  </a:lnTo>
                  <a:lnTo>
                    <a:pt x="169" y="15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31"/>
                  </a:lnTo>
                  <a:lnTo>
                    <a:pt x="172" y="121"/>
                  </a:lnTo>
                  <a:lnTo>
                    <a:pt x="172" y="110"/>
                  </a:lnTo>
                  <a:lnTo>
                    <a:pt x="174" y="98"/>
                  </a:lnTo>
                  <a:lnTo>
                    <a:pt x="176" y="90"/>
                  </a:lnTo>
                  <a:lnTo>
                    <a:pt x="178" y="80"/>
                  </a:lnTo>
                  <a:lnTo>
                    <a:pt x="183" y="71"/>
                  </a:lnTo>
                  <a:lnTo>
                    <a:pt x="187" y="62"/>
                  </a:lnTo>
                  <a:lnTo>
                    <a:pt x="190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210" y="46"/>
                  </a:lnTo>
                  <a:lnTo>
                    <a:pt x="220" y="35"/>
                  </a:lnTo>
                  <a:lnTo>
                    <a:pt x="231" y="27"/>
                  </a:lnTo>
                  <a:lnTo>
                    <a:pt x="235" y="20"/>
                  </a:lnTo>
                  <a:lnTo>
                    <a:pt x="239" y="18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4" name="Freeform 1298"/>
            <p:cNvSpPr>
              <a:spLocks/>
            </p:cNvSpPr>
            <p:nvPr/>
          </p:nvSpPr>
          <p:spPr bwMode="auto">
            <a:xfrm>
              <a:off x="2645" y="2854"/>
              <a:ext cx="215" cy="258"/>
            </a:xfrm>
            <a:custGeom>
              <a:avLst/>
              <a:gdLst/>
              <a:ahLst/>
              <a:cxnLst>
                <a:cxn ang="0">
                  <a:pos x="200" y="68"/>
                </a:cxn>
                <a:cxn ang="0">
                  <a:pos x="177" y="50"/>
                </a:cxn>
                <a:cxn ang="0">
                  <a:pos x="154" y="29"/>
                </a:cxn>
                <a:cxn ang="0">
                  <a:pos x="142" y="19"/>
                </a:cxn>
                <a:cxn ang="0">
                  <a:pos x="116" y="4"/>
                </a:cxn>
                <a:cxn ang="0">
                  <a:pos x="91" y="0"/>
                </a:cxn>
                <a:cxn ang="0">
                  <a:pos x="78" y="2"/>
                </a:cxn>
                <a:cxn ang="0">
                  <a:pos x="50" y="19"/>
                </a:cxn>
                <a:cxn ang="0">
                  <a:pos x="34" y="48"/>
                </a:cxn>
                <a:cxn ang="0">
                  <a:pos x="34" y="57"/>
                </a:cxn>
                <a:cxn ang="0">
                  <a:pos x="36" y="75"/>
                </a:cxn>
                <a:cxn ang="0">
                  <a:pos x="38" y="94"/>
                </a:cxn>
                <a:cxn ang="0">
                  <a:pos x="40" y="111"/>
                </a:cxn>
                <a:cxn ang="0">
                  <a:pos x="40" y="124"/>
                </a:cxn>
                <a:cxn ang="0">
                  <a:pos x="38" y="130"/>
                </a:cxn>
                <a:cxn ang="0">
                  <a:pos x="31" y="141"/>
                </a:cxn>
                <a:cxn ang="0">
                  <a:pos x="20" y="153"/>
                </a:cxn>
                <a:cxn ang="0">
                  <a:pos x="8" y="167"/>
                </a:cxn>
                <a:cxn ang="0">
                  <a:pos x="2" y="183"/>
                </a:cxn>
                <a:cxn ang="0">
                  <a:pos x="2" y="199"/>
                </a:cxn>
                <a:cxn ang="0">
                  <a:pos x="6" y="216"/>
                </a:cxn>
                <a:cxn ang="0">
                  <a:pos x="25" y="241"/>
                </a:cxn>
                <a:cxn ang="0">
                  <a:pos x="52" y="256"/>
                </a:cxn>
                <a:cxn ang="0">
                  <a:pos x="63" y="259"/>
                </a:cxn>
                <a:cxn ang="0">
                  <a:pos x="84" y="256"/>
                </a:cxn>
                <a:cxn ang="0">
                  <a:pos x="105" y="250"/>
                </a:cxn>
                <a:cxn ang="0">
                  <a:pos x="124" y="241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77" y="215"/>
                </a:cxn>
                <a:cxn ang="0">
                  <a:pos x="200" y="212"/>
                </a:cxn>
                <a:cxn ang="0">
                  <a:pos x="214" y="71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" name="Freeform 1299"/>
            <p:cNvSpPr>
              <a:spLocks/>
            </p:cNvSpPr>
            <p:nvPr/>
          </p:nvSpPr>
          <p:spPr bwMode="auto">
            <a:xfrm>
              <a:off x="2645" y="2854"/>
              <a:ext cx="215" cy="258"/>
            </a:xfrm>
            <a:custGeom>
              <a:avLst/>
              <a:gdLst/>
              <a:ahLst/>
              <a:cxnLst>
                <a:cxn ang="0">
                  <a:pos x="214" y="71"/>
                </a:cxn>
                <a:cxn ang="0">
                  <a:pos x="200" y="68"/>
                </a:cxn>
                <a:cxn ang="0">
                  <a:pos x="188" y="59"/>
                </a:cxn>
                <a:cxn ang="0">
                  <a:pos x="177" y="50"/>
                </a:cxn>
                <a:cxn ang="0">
                  <a:pos x="167" y="42"/>
                </a:cxn>
                <a:cxn ang="0">
                  <a:pos x="154" y="29"/>
                </a:cxn>
                <a:cxn ang="0">
                  <a:pos x="154" y="29"/>
                </a:cxn>
                <a:cxn ang="0">
                  <a:pos x="142" y="19"/>
                </a:cxn>
                <a:cxn ang="0">
                  <a:pos x="129" y="10"/>
                </a:cxn>
                <a:cxn ang="0">
                  <a:pos x="116" y="4"/>
                </a:cxn>
                <a:cxn ang="0">
                  <a:pos x="103" y="2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8" y="2"/>
                </a:cxn>
                <a:cxn ang="0">
                  <a:pos x="63" y="8"/>
                </a:cxn>
                <a:cxn ang="0">
                  <a:pos x="50" y="19"/>
                </a:cxn>
                <a:cxn ang="0">
                  <a:pos x="40" y="31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4" y="57"/>
                </a:cxn>
                <a:cxn ang="0">
                  <a:pos x="34" y="68"/>
                </a:cxn>
                <a:cxn ang="0">
                  <a:pos x="36" y="75"/>
                </a:cxn>
                <a:cxn ang="0">
                  <a:pos x="38" y="86"/>
                </a:cxn>
                <a:cxn ang="0">
                  <a:pos x="38" y="94"/>
                </a:cxn>
                <a:cxn ang="0">
                  <a:pos x="40" y="103"/>
                </a:cxn>
                <a:cxn ang="0">
                  <a:pos x="40" y="111"/>
                </a:cxn>
                <a:cxn ang="0">
                  <a:pos x="40" y="118"/>
                </a:cxn>
                <a:cxn ang="0">
                  <a:pos x="40" y="124"/>
                </a:cxn>
                <a:cxn ang="0">
                  <a:pos x="38" y="130"/>
                </a:cxn>
                <a:cxn ang="0">
                  <a:pos x="38" y="130"/>
                </a:cxn>
                <a:cxn ang="0">
                  <a:pos x="36" y="134"/>
                </a:cxn>
                <a:cxn ang="0">
                  <a:pos x="31" y="141"/>
                </a:cxn>
                <a:cxn ang="0">
                  <a:pos x="25" y="147"/>
                </a:cxn>
                <a:cxn ang="0">
                  <a:pos x="20" y="153"/>
                </a:cxn>
                <a:cxn ang="0">
                  <a:pos x="15" y="160"/>
                </a:cxn>
                <a:cxn ang="0">
                  <a:pos x="8" y="167"/>
                </a:cxn>
                <a:cxn ang="0">
                  <a:pos x="4" y="174"/>
                </a:cxn>
                <a:cxn ang="0">
                  <a:pos x="2" y="183"/>
                </a:cxn>
                <a:cxn ang="0">
                  <a:pos x="0" y="190"/>
                </a:cxn>
                <a:cxn ang="0">
                  <a:pos x="2" y="199"/>
                </a:cxn>
                <a:cxn ang="0">
                  <a:pos x="2" y="199"/>
                </a:cxn>
                <a:cxn ang="0">
                  <a:pos x="6" y="216"/>
                </a:cxn>
                <a:cxn ang="0">
                  <a:pos x="15" y="231"/>
                </a:cxn>
                <a:cxn ang="0">
                  <a:pos x="25" y="241"/>
                </a:cxn>
                <a:cxn ang="0">
                  <a:pos x="38" y="250"/>
                </a:cxn>
                <a:cxn ang="0">
                  <a:pos x="52" y="256"/>
                </a:cxn>
                <a:cxn ang="0">
                  <a:pos x="52" y="256"/>
                </a:cxn>
                <a:cxn ang="0">
                  <a:pos x="63" y="259"/>
                </a:cxn>
                <a:cxn ang="0">
                  <a:pos x="71" y="259"/>
                </a:cxn>
                <a:cxn ang="0">
                  <a:pos x="84" y="256"/>
                </a:cxn>
                <a:cxn ang="0">
                  <a:pos x="94" y="254"/>
                </a:cxn>
                <a:cxn ang="0">
                  <a:pos x="105" y="250"/>
                </a:cxn>
                <a:cxn ang="0">
                  <a:pos x="116" y="245"/>
                </a:cxn>
                <a:cxn ang="0">
                  <a:pos x="124" y="241"/>
                </a:cxn>
                <a:cxn ang="0">
                  <a:pos x="135" y="235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50" y="227"/>
                </a:cxn>
                <a:cxn ang="0">
                  <a:pos x="165" y="218"/>
                </a:cxn>
                <a:cxn ang="0">
                  <a:pos x="177" y="215"/>
                </a:cxn>
                <a:cxn ang="0">
                  <a:pos x="190" y="212"/>
                </a:cxn>
                <a:cxn ang="0">
                  <a:pos x="200" y="212"/>
                </a:cxn>
                <a:cxn ang="0">
                  <a:pos x="209" y="212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8"/>
                  </a:lnTo>
                  <a:lnTo>
                    <a:pt x="188" y="59"/>
                  </a:lnTo>
                  <a:lnTo>
                    <a:pt x="177" y="50"/>
                  </a:lnTo>
                  <a:lnTo>
                    <a:pt x="167" y="42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2" y="19"/>
                  </a:lnTo>
                  <a:lnTo>
                    <a:pt x="129" y="10"/>
                  </a:lnTo>
                  <a:lnTo>
                    <a:pt x="116" y="4"/>
                  </a:lnTo>
                  <a:lnTo>
                    <a:pt x="103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2"/>
                  </a:lnTo>
                  <a:lnTo>
                    <a:pt x="63" y="8"/>
                  </a:lnTo>
                  <a:lnTo>
                    <a:pt x="50" y="19"/>
                  </a:lnTo>
                  <a:lnTo>
                    <a:pt x="40" y="31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7"/>
                  </a:lnTo>
                  <a:lnTo>
                    <a:pt x="34" y="68"/>
                  </a:lnTo>
                  <a:lnTo>
                    <a:pt x="36" y="75"/>
                  </a:lnTo>
                  <a:lnTo>
                    <a:pt x="38" y="86"/>
                  </a:lnTo>
                  <a:lnTo>
                    <a:pt x="38" y="94"/>
                  </a:lnTo>
                  <a:lnTo>
                    <a:pt x="40" y="103"/>
                  </a:lnTo>
                  <a:lnTo>
                    <a:pt x="40" y="111"/>
                  </a:lnTo>
                  <a:lnTo>
                    <a:pt x="40" y="118"/>
                  </a:lnTo>
                  <a:lnTo>
                    <a:pt x="40" y="124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4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60"/>
                  </a:lnTo>
                  <a:lnTo>
                    <a:pt x="8" y="167"/>
                  </a:lnTo>
                  <a:lnTo>
                    <a:pt x="4" y="174"/>
                  </a:lnTo>
                  <a:lnTo>
                    <a:pt x="2" y="183"/>
                  </a:lnTo>
                  <a:lnTo>
                    <a:pt x="0" y="190"/>
                  </a:lnTo>
                  <a:lnTo>
                    <a:pt x="2" y="199"/>
                  </a:lnTo>
                  <a:lnTo>
                    <a:pt x="2" y="199"/>
                  </a:lnTo>
                  <a:lnTo>
                    <a:pt x="6" y="216"/>
                  </a:lnTo>
                  <a:lnTo>
                    <a:pt x="15" y="231"/>
                  </a:lnTo>
                  <a:lnTo>
                    <a:pt x="25" y="241"/>
                  </a:lnTo>
                  <a:lnTo>
                    <a:pt x="38" y="250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5"/>
                  </a:lnTo>
                  <a:lnTo>
                    <a:pt x="124" y="241"/>
                  </a:lnTo>
                  <a:lnTo>
                    <a:pt x="135" y="235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18"/>
                  </a:lnTo>
                  <a:lnTo>
                    <a:pt x="177" y="215"/>
                  </a:lnTo>
                  <a:lnTo>
                    <a:pt x="190" y="212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6" name="Freeform 1300"/>
            <p:cNvSpPr>
              <a:spLocks/>
            </p:cNvSpPr>
            <p:nvPr/>
          </p:nvSpPr>
          <p:spPr bwMode="auto">
            <a:xfrm>
              <a:off x="2645" y="2848"/>
              <a:ext cx="215" cy="257"/>
            </a:xfrm>
            <a:custGeom>
              <a:avLst/>
              <a:gdLst/>
              <a:ahLst/>
              <a:cxnLst>
                <a:cxn ang="0">
                  <a:pos x="200" y="67"/>
                </a:cxn>
                <a:cxn ang="0">
                  <a:pos x="177" y="51"/>
                </a:cxn>
                <a:cxn ang="0">
                  <a:pos x="154" y="28"/>
                </a:cxn>
                <a:cxn ang="0">
                  <a:pos x="142" y="20"/>
                </a:cxn>
                <a:cxn ang="0">
                  <a:pos x="116" y="5"/>
                </a:cxn>
                <a:cxn ang="0">
                  <a:pos x="91" y="0"/>
                </a:cxn>
                <a:cxn ang="0">
                  <a:pos x="78" y="1"/>
                </a:cxn>
                <a:cxn ang="0">
                  <a:pos x="50" y="18"/>
                </a:cxn>
                <a:cxn ang="0">
                  <a:pos x="34" y="48"/>
                </a:cxn>
                <a:cxn ang="0">
                  <a:pos x="34" y="58"/>
                </a:cxn>
                <a:cxn ang="0">
                  <a:pos x="36" y="77"/>
                </a:cxn>
                <a:cxn ang="0">
                  <a:pos x="38" y="94"/>
                </a:cxn>
                <a:cxn ang="0">
                  <a:pos x="40" y="111"/>
                </a:cxn>
                <a:cxn ang="0">
                  <a:pos x="40" y="125"/>
                </a:cxn>
                <a:cxn ang="0">
                  <a:pos x="38" y="130"/>
                </a:cxn>
                <a:cxn ang="0">
                  <a:pos x="31" y="141"/>
                </a:cxn>
                <a:cxn ang="0">
                  <a:pos x="20" y="153"/>
                </a:cxn>
                <a:cxn ang="0">
                  <a:pos x="8" y="168"/>
                </a:cxn>
                <a:cxn ang="0">
                  <a:pos x="2" y="185"/>
                </a:cxn>
                <a:cxn ang="0">
                  <a:pos x="2" y="201"/>
                </a:cxn>
                <a:cxn ang="0">
                  <a:pos x="6" y="219"/>
                </a:cxn>
                <a:cxn ang="0">
                  <a:pos x="25" y="244"/>
                </a:cxn>
                <a:cxn ang="0">
                  <a:pos x="52" y="259"/>
                </a:cxn>
                <a:cxn ang="0">
                  <a:pos x="63" y="259"/>
                </a:cxn>
                <a:cxn ang="0">
                  <a:pos x="84" y="256"/>
                </a:cxn>
                <a:cxn ang="0">
                  <a:pos x="105" y="250"/>
                </a:cxn>
                <a:cxn ang="0">
                  <a:pos x="124" y="242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77" y="217"/>
                </a:cxn>
                <a:cxn ang="0">
                  <a:pos x="200" y="212"/>
                </a:cxn>
                <a:cxn ang="0">
                  <a:pos x="214" y="71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  <a:lnTo>
                    <a:pt x="214" y="71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" name="Freeform 1301"/>
            <p:cNvSpPr>
              <a:spLocks/>
            </p:cNvSpPr>
            <p:nvPr/>
          </p:nvSpPr>
          <p:spPr bwMode="auto">
            <a:xfrm>
              <a:off x="2645" y="2848"/>
              <a:ext cx="215" cy="257"/>
            </a:xfrm>
            <a:custGeom>
              <a:avLst/>
              <a:gdLst/>
              <a:ahLst/>
              <a:cxnLst>
                <a:cxn ang="0">
                  <a:pos x="214" y="71"/>
                </a:cxn>
                <a:cxn ang="0">
                  <a:pos x="200" y="67"/>
                </a:cxn>
                <a:cxn ang="0">
                  <a:pos x="188" y="60"/>
                </a:cxn>
                <a:cxn ang="0">
                  <a:pos x="177" y="51"/>
                </a:cxn>
                <a:cxn ang="0">
                  <a:pos x="167" y="41"/>
                </a:cxn>
                <a:cxn ang="0">
                  <a:pos x="154" y="28"/>
                </a:cxn>
                <a:cxn ang="0">
                  <a:pos x="154" y="28"/>
                </a:cxn>
                <a:cxn ang="0">
                  <a:pos x="142" y="20"/>
                </a:cxn>
                <a:cxn ang="0">
                  <a:pos x="129" y="12"/>
                </a:cxn>
                <a:cxn ang="0">
                  <a:pos x="116" y="5"/>
                </a:cxn>
                <a:cxn ang="0">
                  <a:pos x="103" y="1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78" y="1"/>
                </a:cxn>
                <a:cxn ang="0">
                  <a:pos x="63" y="7"/>
                </a:cxn>
                <a:cxn ang="0">
                  <a:pos x="50" y="18"/>
                </a:cxn>
                <a:cxn ang="0">
                  <a:pos x="40" y="33"/>
                </a:cxn>
                <a:cxn ang="0">
                  <a:pos x="34" y="48"/>
                </a:cxn>
                <a:cxn ang="0">
                  <a:pos x="34" y="48"/>
                </a:cxn>
                <a:cxn ang="0">
                  <a:pos x="34" y="58"/>
                </a:cxn>
                <a:cxn ang="0">
                  <a:pos x="34" y="67"/>
                </a:cxn>
                <a:cxn ang="0">
                  <a:pos x="36" y="77"/>
                </a:cxn>
                <a:cxn ang="0">
                  <a:pos x="38" y="85"/>
                </a:cxn>
                <a:cxn ang="0">
                  <a:pos x="38" y="94"/>
                </a:cxn>
                <a:cxn ang="0">
                  <a:pos x="40" y="102"/>
                </a:cxn>
                <a:cxn ang="0">
                  <a:pos x="40" y="111"/>
                </a:cxn>
                <a:cxn ang="0">
                  <a:pos x="40" y="120"/>
                </a:cxn>
                <a:cxn ang="0">
                  <a:pos x="40" y="125"/>
                </a:cxn>
                <a:cxn ang="0">
                  <a:pos x="38" y="130"/>
                </a:cxn>
                <a:cxn ang="0">
                  <a:pos x="38" y="130"/>
                </a:cxn>
                <a:cxn ang="0">
                  <a:pos x="36" y="136"/>
                </a:cxn>
                <a:cxn ang="0">
                  <a:pos x="31" y="141"/>
                </a:cxn>
                <a:cxn ang="0">
                  <a:pos x="25" y="147"/>
                </a:cxn>
                <a:cxn ang="0">
                  <a:pos x="20" y="153"/>
                </a:cxn>
                <a:cxn ang="0">
                  <a:pos x="15" y="159"/>
                </a:cxn>
                <a:cxn ang="0">
                  <a:pos x="8" y="168"/>
                </a:cxn>
                <a:cxn ang="0">
                  <a:pos x="4" y="176"/>
                </a:cxn>
                <a:cxn ang="0">
                  <a:pos x="2" y="185"/>
                </a:cxn>
                <a:cxn ang="0">
                  <a:pos x="0" y="193"/>
                </a:cxn>
                <a:cxn ang="0">
                  <a:pos x="2" y="201"/>
                </a:cxn>
                <a:cxn ang="0">
                  <a:pos x="2" y="201"/>
                </a:cxn>
                <a:cxn ang="0">
                  <a:pos x="6" y="219"/>
                </a:cxn>
                <a:cxn ang="0">
                  <a:pos x="15" y="231"/>
                </a:cxn>
                <a:cxn ang="0">
                  <a:pos x="25" y="244"/>
                </a:cxn>
                <a:cxn ang="0">
                  <a:pos x="38" y="252"/>
                </a:cxn>
                <a:cxn ang="0">
                  <a:pos x="52" y="259"/>
                </a:cxn>
                <a:cxn ang="0">
                  <a:pos x="52" y="259"/>
                </a:cxn>
                <a:cxn ang="0">
                  <a:pos x="63" y="259"/>
                </a:cxn>
                <a:cxn ang="0">
                  <a:pos x="71" y="259"/>
                </a:cxn>
                <a:cxn ang="0">
                  <a:pos x="84" y="256"/>
                </a:cxn>
                <a:cxn ang="0">
                  <a:pos x="94" y="254"/>
                </a:cxn>
                <a:cxn ang="0">
                  <a:pos x="105" y="250"/>
                </a:cxn>
                <a:cxn ang="0">
                  <a:pos x="116" y="246"/>
                </a:cxn>
                <a:cxn ang="0">
                  <a:pos x="124" y="242"/>
                </a:cxn>
                <a:cxn ang="0">
                  <a:pos x="135" y="238"/>
                </a:cxn>
                <a:cxn ang="0">
                  <a:pos x="143" y="231"/>
                </a:cxn>
                <a:cxn ang="0">
                  <a:pos x="150" y="227"/>
                </a:cxn>
                <a:cxn ang="0">
                  <a:pos x="150" y="227"/>
                </a:cxn>
                <a:cxn ang="0">
                  <a:pos x="165" y="221"/>
                </a:cxn>
                <a:cxn ang="0">
                  <a:pos x="177" y="217"/>
                </a:cxn>
                <a:cxn ang="0">
                  <a:pos x="190" y="214"/>
                </a:cxn>
                <a:cxn ang="0">
                  <a:pos x="200" y="212"/>
                </a:cxn>
                <a:cxn ang="0">
                  <a:pos x="209" y="212"/>
                </a:cxn>
              </a:cxnLst>
              <a:rect l="0" t="0" r="r" b="b"/>
              <a:pathLst>
                <a:path w="215" h="260">
                  <a:moveTo>
                    <a:pt x="214" y="71"/>
                  </a:moveTo>
                  <a:lnTo>
                    <a:pt x="200" y="67"/>
                  </a:lnTo>
                  <a:lnTo>
                    <a:pt x="188" y="60"/>
                  </a:lnTo>
                  <a:lnTo>
                    <a:pt x="177" y="51"/>
                  </a:lnTo>
                  <a:lnTo>
                    <a:pt x="167" y="41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42" y="20"/>
                  </a:lnTo>
                  <a:lnTo>
                    <a:pt x="129" y="12"/>
                  </a:lnTo>
                  <a:lnTo>
                    <a:pt x="116" y="5"/>
                  </a:lnTo>
                  <a:lnTo>
                    <a:pt x="103" y="1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8" y="1"/>
                  </a:lnTo>
                  <a:lnTo>
                    <a:pt x="63" y="7"/>
                  </a:lnTo>
                  <a:lnTo>
                    <a:pt x="50" y="18"/>
                  </a:lnTo>
                  <a:lnTo>
                    <a:pt x="40" y="33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34" y="67"/>
                  </a:lnTo>
                  <a:lnTo>
                    <a:pt x="36" y="77"/>
                  </a:lnTo>
                  <a:lnTo>
                    <a:pt x="38" y="85"/>
                  </a:lnTo>
                  <a:lnTo>
                    <a:pt x="38" y="94"/>
                  </a:lnTo>
                  <a:lnTo>
                    <a:pt x="40" y="102"/>
                  </a:lnTo>
                  <a:lnTo>
                    <a:pt x="40" y="111"/>
                  </a:lnTo>
                  <a:lnTo>
                    <a:pt x="40" y="120"/>
                  </a:lnTo>
                  <a:lnTo>
                    <a:pt x="40" y="125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6" y="136"/>
                  </a:lnTo>
                  <a:lnTo>
                    <a:pt x="31" y="141"/>
                  </a:lnTo>
                  <a:lnTo>
                    <a:pt x="25" y="147"/>
                  </a:lnTo>
                  <a:lnTo>
                    <a:pt x="20" y="153"/>
                  </a:lnTo>
                  <a:lnTo>
                    <a:pt x="15" y="159"/>
                  </a:lnTo>
                  <a:lnTo>
                    <a:pt x="8" y="168"/>
                  </a:lnTo>
                  <a:lnTo>
                    <a:pt x="4" y="176"/>
                  </a:lnTo>
                  <a:lnTo>
                    <a:pt x="2" y="185"/>
                  </a:lnTo>
                  <a:lnTo>
                    <a:pt x="0" y="193"/>
                  </a:lnTo>
                  <a:lnTo>
                    <a:pt x="2" y="201"/>
                  </a:lnTo>
                  <a:lnTo>
                    <a:pt x="2" y="201"/>
                  </a:lnTo>
                  <a:lnTo>
                    <a:pt x="6" y="219"/>
                  </a:lnTo>
                  <a:lnTo>
                    <a:pt x="15" y="231"/>
                  </a:lnTo>
                  <a:lnTo>
                    <a:pt x="25" y="244"/>
                  </a:lnTo>
                  <a:lnTo>
                    <a:pt x="38" y="252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63" y="259"/>
                  </a:lnTo>
                  <a:lnTo>
                    <a:pt x="71" y="259"/>
                  </a:lnTo>
                  <a:lnTo>
                    <a:pt x="84" y="256"/>
                  </a:lnTo>
                  <a:lnTo>
                    <a:pt x="94" y="254"/>
                  </a:lnTo>
                  <a:lnTo>
                    <a:pt x="105" y="250"/>
                  </a:lnTo>
                  <a:lnTo>
                    <a:pt x="116" y="246"/>
                  </a:lnTo>
                  <a:lnTo>
                    <a:pt x="124" y="242"/>
                  </a:lnTo>
                  <a:lnTo>
                    <a:pt x="135" y="238"/>
                  </a:lnTo>
                  <a:lnTo>
                    <a:pt x="143" y="231"/>
                  </a:lnTo>
                  <a:lnTo>
                    <a:pt x="150" y="227"/>
                  </a:lnTo>
                  <a:lnTo>
                    <a:pt x="150" y="227"/>
                  </a:lnTo>
                  <a:lnTo>
                    <a:pt x="165" y="221"/>
                  </a:lnTo>
                  <a:lnTo>
                    <a:pt x="177" y="217"/>
                  </a:lnTo>
                  <a:lnTo>
                    <a:pt x="190" y="214"/>
                  </a:lnTo>
                  <a:lnTo>
                    <a:pt x="200" y="212"/>
                  </a:lnTo>
                  <a:lnTo>
                    <a:pt x="209" y="212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8" name="Freeform 1302"/>
            <p:cNvSpPr>
              <a:spLocks/>
            </p:cNvSpPr>
            <p:nvPr/>
          </p:nvSpPr>
          <p:spPr bwMode="auto">
            <a:xfrm>
              <a:off x="2803" y="2874"/>
              <a:ext cx="77" cy="193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0"/>
                </a:cxn>
                <a:cxn ang="0">
                  <a:pos x="62" y="16"/>
                </a:cxn>
                <a:cxn ang="0">
                  <a:pos x="57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3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7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2" y="67"/>
                </a:cxn>
                <a:cxn ang="0">
                  <a:pos x="11" y="79"/>
                </a:cxn>
                <a:cxn ang="0">
                  <a:pos x="8" y="92"/>
                </a:cxn>
                <a:cxn ang="0">
                  <a:pos x="6" y="102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3"/>
                </a:cxn>
                <a:cxn ang="0">
                  <a:pos x="0" y="134"/>
                </a:cxn>
                <a:cxn ang="0">
                  <a:pos x="0" y="143"/>
                </a:cxn>
                <a:cxn ang="0">
                  <a:pos x="2" y="151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8"/>
                </a:cxn>
                <a:cxn ang="0">
                  <a:pos x="12" y="185"/>
                </a:cxn>
                <a:cxn ang="0">
                  <a:pos x="16" y="191"/>
                </a:cxn>
                <a:cxn ang="0">
                  <a:pos x="16" y="191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6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6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4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solidFill>
              <a:srgbClr val="3B5959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9" name="Freeform 1303"/>
            <p:cNvSpPr>
              <a:spLocks/>
            </p:cNvSpPr>
            <p:nvPr/>
          </p:nvSpPr>
          <p:spPr bwMode="auto">
            <a:xfrm>
              <a:off x="2803" y="2874"/>
              <a:ext cx="77" cy="193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0"/>
                </a:cxn>
                <a:cxn ang="0">
                  <a:pos x="62" y="16"/>
                </a:cxn>
                <a:cxn ang="0">
                  <a:pos x="57" y="5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3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7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2" y="67"/>
                </a:cxn>
                <a:cxn ang="0">
                  <a:pos x="11" y="79"/>
                </a:cxn>
                <a:cxn ang="0">
                  <a:pos x="8" y="92"/>
                </a:cxn>
                <a:cxn ang="0">
                  <a:pos x="6" y="102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3"/>
                </a:cxn>
                <a:cxn ang="0">
                  <a:pos x="0" y="134"/>
                </a:cxn>
                <a:cxn ang="0">
                  <a:pos x="0" y="143"/>
                </a:cxn>
                <a:cxn ang="0">
                  <a:pos x="2" y="151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8"/>
                </a:cxn>
                <a:cxn ang="0">
                  <a:pos x="12" y="185"/>
                </a:cxn>
                <a:cxn ang="0">
                  <a:pos x="16" y="191"/>
                </a:cxn>
                <a:cxn ang="0">
                  <a:pos x="16" y="191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6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6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4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0"/>
                  </a:lnTo>
                  <a:lnTo>
                    <a:pt x="62" y="16"/>
                  </a:lnTo>
                  <a:lnTo>
                    <a:pt x="57" y="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3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7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2" y="67"/>
                  </a:lnTo>
                  <a:lnTo>
                    <a:pt x="11" y="79"/>
                  </a:lnTo>
                  <a:lnTo>
                    <a:pt x="8" y="92"/>
                  </a:lnTo>
                  <a:lnTo>
                    <a:pt x="6" y="10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3"/>
                  </a:lnTo>
                  <a:lnTo>
                    <a:pt x="0" y="134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8"/>
                  </a:lnTo>
                  <a:lnTo>
                    <a:pt x="12" y="185"/>
                  </a:lnTo>
                  <a:lnTo>
                    <a:pt x="16" y="191"/>
                  </a:lnTo>
                  <a:lnTo>
                    <a:pt x="16" y="191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6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6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noFill/>
            <a:ln w="12700" cap="rnd" cmpd="sng">
              <a:solidFill>
                <a:srgbClr val="3B595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0" name="Freeform 1304"/>
            <p:cNvSpPr>
              <a:spLocks/>
            </p:cNvSpPr>
            <p:nvPr/>
          </p:nvSpPr>
          <p:spPr bwMode="auto">
            <a:xfrm>
              <a:off x="2815" y="2873"/>
              <a:ext cx="77" cy="194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1"/>
                </a:cxn>
                <a:cxn ang="0">
                  <a:pos x="62" y="14"/>
                </a:cxn>
                <a:cxn ang="0">
                  <a:pos x="57" y="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5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65"/>
                </a:cxn>
                <a:cxn ang="0">
                  <a:pos x="11" y="80"/>
                </a:cxn>
                <a:cxn ang="0">
                  <a:pos x="8" y="90"/>
                </a:cxn>
                <a:cxn ang="0">
                  <a:pos x="6" y="10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4"/>
                </a:cxn>
                <a:cxn ang="0">
                  <a:pos x="0" y="132"/>
                </a:cxn>
                <a:cxn ang="0">
                  <a:pos x="0" y="143"/>
                </a:cxn>
                <a:cxn ang="0">
                  <a:pos x="2" y="152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9"/>
                </a:cxn>
                <a:cxn ang="0">
                  <a:pos x="12" y="185"/>
                </a:cxn>
                <a:cxn ang="0">
                  <a:pos x="16" y="189"/>
                </a:cxn>
                <a:cxn ang="0">
                  <a:pos x="16" y="189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7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5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6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" name="Freeform 1305"/>
            <p:cNvSpPr>
              <a:spLocks/>
            </p:cNvSpPr>
            <p:nvPr/>
          </p:nvSpPr>
          <p:spPr bwMode="auto">
            <a:xfrm>
              <a:off x="2815" y="2873"/>
              <a:ext cx="77" cy="194"/>
            </a:xfrm>
            <a:custGeom>
              <a:avLst/>
              <a:gdLst/>
              <a:ahLst/>
              <a:cxnLst>
                <a:cxn ang="0">
                  <a:pos x="73" y="60"/>
                </a:cxn>
                <a:cxn ang="0">
                  <a:pos x="71" y="48"/>
                </a:cxn>
                <a:cxn ang="0">
                  <a:pos x="67" y="31"/>
                </a:cxn>
                <a:cxn ang="0">
                  <a:pos x="62" y="14"/>
                </a:cxn>
                <a:cxn ang="0">
                  <a:pos x="57" y="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6" y="2"/>
                </a:cxn>
                <a:cxn ang="0">
                  <a:pos x="27" y="9"/>
                </a:cxn>
                <a:cxn ang="0">
                  <a:pos x="18" y="23"/>
                </a:cxn>
                <a:cxn ang="0">
                  <a:pos x="14" y="35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65"/>
                </a:cxn>
                <a:cxn ang="0">
                  <a:pos x="11" y="80"/>
                </a:cxn>
                <a:cxn ang="0">
                  <a:pos x="8" y="90"/>
                </a:cxn>
                <a:cxn ang="0">
                  <a:pos x="6" y="101"/>
                </a:cxn>
                <a:cxn ang="0">
                  <a:pos x="2" y="111"/>
                </a:cxn>
                <a:cxn ang="0">
                  <a:pos x="2" y="111"/>
                </a:cxn>
                <a:cxn ang="0">
                  <a:pos x="2" y="117"/>
                </a:cxn>
                <a:cxn ang="0">
                  <a:pos x="2" y="124"/>
                </a:cxn>
                <a:cxn ang="0">
                  <a:pos x="0" y="132"/>
                </a:cxn>
                <a:cxn ang="0">
                  <a:pos x="0" y="143"/>
                </a:cxn>
                <a:cxn ang="0">
                  <a:pos x="2" y="152"/>
                </a:cxn>
                <a:cxn ang="0">
                  <a:pos x="2" y="162"/>
                </a:cxn>
                <a:cxn ang="0">
                  <a:pos x="6" y="170"/>
                </a:cxn>
                <a:cxn ang="0">
                  <a:pos x="8" y="179"/>
                </a:cxn>
                <a:cxn ang="0">
                  <a:pos x="12" y="185"/>
                </a:cxn>
                <a:cxn ang="0">
                  <a:pos x="16" y="189"/>
                </a:cxn>
                <a:cxn ang="0">
                  <a:pos x="16" y="189"/>
                </a:cxn>
                <a:cxn ang="0">
                  <a:pos x="29" y="194"/>
                </a:cxn>
                <a:cxn ang="0">
                  <a:pos x="41" y="191"/>
                </a:cxn>
                <a:cxn ang="0">
                  <a:pos x="55" y="185"/>
                </a:cxn>
                <a:cxn ang="0">
                  <a:pos x="64" y="177"/>
                </a:cxn>
                <a:cxn ang="0">
                  <a:pos x="69" y="164"/>
                </a:cxn>
                <a:cxn ang="0">
                  <a:pos x="69" y="164"/>
                </a:cxn>
                <a:cxn ang="0">
                  <a:pos x="71" y="155"/>
                </a:cxn>
                <a:cxn ang="0">
                  <a:pos x="71" y="145"/>
                </a:cxn>
                <a:cxn ang="0">
                  <a:pos x="71" y="134"/>
                </a:cxn>
                <a:cxn ang="0">
                  <a:pos x="73" y="122"/>
                </a:cxn>
                <a:cxn ang="0">
                  <a:pos x="73" y="109"/>
                </a:cxn>
                <a:cxn ang="0">
                  <a:pos x="76" y="97"/>
                </a:cxn>
                <a:cxn ang="0">
                  <a:pos x="76" y="85"/>
                </a:cxn>
                <a:cxn ang="0">
                  <a:pos x="76" y="76"/>
                </a:cxn>
                <a:cxn ang="0">
                  <a:pos x="73" y="67"/>
                </a:cxn>
                <a:cxn ang="0">
                  <a:pos x="73" y="60"/>
                </a:cxn>
                <a:cxn ang="0">
                  <a:pos x="73" y="60"/>
                </a:cxn>
              </a:cxnLst>
              <a:rect l="0" t="0" r="r" b="b"/>
              <a:pathLst>
                <a:path w="77" h="195">
                  <a:moveTo>
                    <a:pt x="73" y="60"/>
                  </a:moveTo>
                  <a:lnTo>
                    <a:pt x="71" y="48"/>
                  </a:lnTo>
                  <a:lnTo>
                    <a:pt x="67" y="31"/>
                  </a:lnTo>
                  <a:lnTo>
                    <a:pt x="62" y="14"/>
                  </a:lnTo>
                  <a:lnTo>
                    <a:pt x="57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2"/>
                  </a:lnTo>
                  <a:lnTo>
                    <a:pt x="27" y="9"/>
                  </a:lnTo>
                  <a:lnTo>
                    <a:pt x="18" y="23"/>
                  </a:lnTo>
                  <a:lnTo>
                    <a:pt x="14" y="35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65"/>
                  </a:lnTo>
                  <a:lnTo>
                    <a:pt x="11" y="80"/>
                  </a:lnTo>
                  <a:lnTo>
                    <a:pt x="8" y="90"/>
                  </a:lnTo>
                  <a:lnTo>
                    <a:pt x="6" y="10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7"/>
                  </a:lnTo>
                  <a:lnTo>
                    <a:pt x="2" y="124"/>
                  </a:lnTo>
                  <a:lnTo>
                    <a:pt x="0" y="132"/>
                  </a:lnTo>
                  <a:lnTo>
                    <a:pt x="0" y="143"/>
                  </a:lnTo>
                  <a:lnTo>
                    <a:pt x="2" y="152"/>
                  </a:lnTo>
                  <a:lnTo>
                    <a:pt x="2" y="162"/>
                  </a:lnTo>
                  <a:lnTo>
                    <a:pt x="6" y="170"/>
                  </a:lnTo>
                  <a:lnTo>
                    <a:pt x="8" y="179"/>
                  </a:lnTo>
                  <a:lnTo>
                    <a:pt x="12" y="185"/>
                  </a:lnTo>
                  <a:lnTo>
                    <a:pt x="16" y="189"/>
                  </a:lnTo>
                  <a:lnTo>
                    <a:pt x="16" y="189"/>
                  </a:lnTo>
                  <a:lnTo>
                    <a:pt x="29" y="194"/>
                  </a:lnTo>
                  <a:lnTo>
                    <a:pt x="41" y="191"/>
                  </a:lnTo>
                  <a:lnTo>
                    <a:pt x="55" y="185"/>
                  </a:lnTo>
                  <a:lnTo>
                    <a:pt x="64" y="177"/>
                  </a:lnTo>
                  <a:lnTo>
                    <a:pt x="69" y="164"/>
                  </a:lnTo>
                  <a:lnTo>
                    <a:pt x="69" y="164"/>
                  </a:lnTo>
                  <a:lnTo>
                    <a:pt x="71" y="155"/>
                  </a:lnTo>
                  <a:lnTo>
                    <a:pt x="71" y="145"/>
                  </a:lnTo>
                  <a:lnTo>
                    <a:pt x="71" y="134"/>
                  </a:lnTo>
                  <a:lnTo>
                    <a:pt x="73" y="122"/>
                  </a:lnTo>
                  <a:lnTo>
                    <a:pt x="73" y="109"/>
                  </a:lnTo>
                  <a:lnTo>
                    <a:pt x="76" y="97"/>
                  </a:lnTo>
                  <a:lnTo>
                    <a:pt x="76" y="85"/>
                  </a:lnTo>
                  <a:lnTo>
                    <a:pt x="76" y="76"/>
                  </a:lnTo>
                  <a:lnTo>
                    <a:pt x="73" y="67"/>
                  </a:lnTo>
                  <a:lnTo>
                    <a:pt x="73" y="60"/>
                  </a:lnTo>
                  <a:lnTo>
                    <a:pt x="73" y="60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2" name="Freeform 1306"/>
            <p:cNvSpPr>
              <a:spLocks/>
            </p:cNvSpPr>
            <p:nvPr/>
          </p:nvSpPr>
          <p:spPr bwMode="auto">
            <a:xfrm>
              <a:off x="2728" y="2918"/>
              <a:ext cx="101" cy="110"/>
            </a:xfrm>
            <a:custGeom>
              <a:avLst/>
              <a:gdLst/>
              <a:ahLst/>
              <a:cxnLst>
                <a:cxn ang="0">
                  <a:pos x="99" y="56"/>
                </a:cxn>
                <a:cxn ang="0">
                  <a:pos x="90" y="50"/>
                </a:cxn>
                <a:cxn ang="0">
                  <a:pos x="78" y="37"/>
                </a:cxn>
                <a:cxn ang="0">
                  <a:pos x="64" y="27"/>
                </a:cxn>
                <a:cxn ang="0">
                  <a:pos x="52" y="16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9" y="4"/>
                </a:cxn>
                <a:cxn ang="0">
                  <a:pos x="4" y="12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6" y="46"/>
                </a:cxn>
                <a:cxn ang="0">
                  <a:pos x="6" y="55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8"/>
                </a:cxn>
                <a:cxn ang="0">
                  <a:pos x="0" y="85"/>
                </a:cxn>
                <a:cxn ang="0">
                  <a:pos x="4" y="96"/>
                </a:cxn>
                <a:cxn ang="0">
                  <a:pos x="9" y="104"/>
                </a:cxn>
                <a:cxn ang="0">
                  <a:pos x="18" y="109"/>
                </a:cxn>
                <a:cxn ang="0">
                  <a:pos x="18" y="109"/>
                </a:cxn>
                <a:cxn ang="0">
                  <a:pos x="27" y="109"/>
                </a:cxn>
                <a:cxn ang="0">
                  <a:pos x="39" y="106"/>
                </a:cxn>
                <a:cxn ang="0">
                  <a:pos x="50" y="101"/>
                </a:cxn>
                <a:cxn ang="0">
                  <a:pos x="58" y="94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71" y="79"/>
                </a:cxn>
                <a:cxn ang="0">
                  <a:pos x="82" y="73"/>
                </a:cxn>
                <a:cxn ang="0">
                  <a:pos x="90" y="64"/>
                </a:cxn>
                <a:cxn ang="0">
                  <a:pos x="96" y="58"/>
                </a:cxn>
                <a:cxn ang="0">
                  <a:pos x="99" y="56"/>
                </a:cxn>
                <a:cxn ang="0">
                  <a:pos x="99" y="56"/>
                </a:cxn>
              </a:cxnLst>
              <a:rect l="0" t="0" r="r" b="b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  <a:lnTo>
                    <a:pt x="99" y="56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3" name="Freeform 1307"/>
            <p:cNvSpPr>
              <a:spLocks/>
            </p:cNvSpPr>
            <p:nvPr/>
          </p:nvSpPr>
          <p:spPr bwMode="auto">
            <a:xfrm>
              <a:off x="2728" y="2918"/>
              <a:ext cx="101" cy="110"/>
            </a:xfrm>
            <a:custGeom>
              <a:avLst/>
              <a:gdLst/>
              <a:ahLst/>
              <a:cxnLst>
                <a:cxn ang="0">
                  <a:pos x="99" y="56"/>
                </a:cxn>
                <a:cxn ang="0">
                  <a:pos x="90" y="50"/>
                </a:cxn>
                <a:cxn ang="0">
                  <a:pos x="78" y="37"/>
                </a:cxn>
                <a:cxn ang="0">
                  <a:pos x="64" y="27"/>
                </a:cxn>
                <a:cxn ang="0">
                  <a:pos x="52" y="16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9" y="4"/>
                </a:cxn>
                <a:cxn ang="0">
                  <a:pos x="4" y="12"/>
                </a:cxn>
                <a:cxn ang="0">
                  <a:pos x="2" y="25"/>
                </a:cxn>
                <a:cxn ang="0">
                  <a:pos x="2" y="25"/>
                </a:cxn>
                <a:cxn ang="0">
                  <a:pos x="4" y="35"/>
                </a:cxn>
                <a:cxn ang="0">
                  <a:pos x="6" y="46"/>
                </a:cxn>
                <a:cxn ang="0">
                  <a:pos x="6" y="55"/>
                </a:cxn>
                <a:cxn ang="0">
                  <a:pos x="6" y="62"/>
                </a:cxn>
                <a:cxn ang="0">
                  <a:pos x="2" y="69"/>
                </a:cxn>
                <a:cxn ang="0">
                  <a:pos x="2" y="69"/>
                </a:cxn>
                <a:cxn ang="0">
                  <a:pos x="0" y="78"/>
                </a:cxn>
                <a:cxn ang="0">
                  <a:pos x="0" y="85"/>
                </a:cxn>
                <a:cxn ang="0">
                  <a:pos x="4" y="96"/>
                </a:cxn>
                <a:cxn ang="0">
                  <a:pos x="9" y="104"/>
                </a:cxn>
                <a:cxn ang="0">
                  <a:pos x="18" y="109"/>
                </a:cxn>
                <a:cxn ang="0">
                  <a:pos x="18" y="109"/>
                </a:cxn>
                <a:cxn ang="0">
                  <a:pos x="27" y="109"/>
                </a:cxn>
                <a:cxn ang="0">
                  <a:pos x="39" y="106"/>
                </a:cxn>
                <a:cxn ang="0">
                  <a:pos x="50" y="101"/>
                </a:cxn>
                <a:cxn ang="0">
                  <a:pos x="58" y="94"/>
                </a:cxn>
                <a:cxn ang="0">
                  <a:pos x="64" y="88"/>
                </a:cxn>
                <a:cxn ang="0">
                  <a:pos x="64" y="88"/>
                </a:cxn>
                <a:cxn ang="0">
                  <a:pos x="71" y="79"/>
                </a:cxn>
                <a:cxn ang="0">
                  <a:pos x="82" y="73"/>
                </a:cxn>
                <a:cxn ang="0">
                  <a:pos x="90" y="64"/>
                </a:cxn>
                <a:cxn ang="0">
                  <a:pos x="96" y="58"/>
                </a:cxn>
                <a:cxn ang="0">
                  <a:pos x="99" y="56"/>
                </a:cxn>
                <a:cxn ang="0">
                  <a:pos x="99" y="56"/>
                </a:cxn>
              </a:cxnLst>
              <a:rect l="0" t="0" r="r" b="b"/>
              <a:pathLst>
                <a:path w="100" h="110">
                  <a:moveTo>
                    <a:pt x="99" y="56"/>
                  </a:moveTo>
                  <a:lnTo>
                    <a:pt x="90" y="50"/>
                  </a:lnTo>
                  <a:lnTo>
                    <a:pt x="78" y="37"/>
                  </a:lnTo>
                  <a:lnTo>
                    <a:pt x="64" y="27"/>
                  </a:lnTo>
                  <a:lnTo>
                    <a:pt x="52" y="1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9" y="4"/>
                  </a:lnTo>
                  <a:lnTo>
                    <a:pt x="4" y="12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6" y="55"/>
                  </a:lnTo>
                  <a:lnTo>
                    <a:pt x="6" y="62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4" y="96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18" y="109"/>
                  </a:lnTo>
                  <a:lnTo>
                    <a:pt x="27" y="109"/>
                  </a:lnTo>
                  <a:lnTo>
                    <a:pt x="39" y="106"/>
                  </a:lnTo>
                  <a:lnTo>
                    <a:pt x="50" y="101"/>
                  </a:lnTo>
                  <a:lnTo>
                    <a:pt x="58" y="94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71" y="79"/>
                  </a:lnTo>
                  <a:lnTo>
                    <a:pt x="82" y="73"/>
                  </a:lnTo>
                  <a:lnTo>
                    <a:pt x="90" y="64"/>
                  </a:lnTo>
                  <a:lnTo>
                    <a:pt x="96" y="58"/>
                  </a:lnTo>
                  <a:lnTo>
                    <a:pt x="99" y="56"/>
                  </a:lnTo>
                  <a:lnTo>
                    <a:pt x="99" y="56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4" name="Freeform 1308"/>
            <p:cNvSpPr>
              <a:spLocks/>
            </p:cNvSpPr>
            <p:nvPr/>
          </p:nvSpPr>
          <p:spPr bwMode="auto">
            <a:xfrm>
              <a:off x="2391" y="2814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0" y="41"/>
                </a:cxn>
                <a:cxn ang="0">
                  <a:pos x="52" y="35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8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4" y="41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" name="Freeform 1309"/>
            <p:cNvSpPr>
              <a:spLocks/>
            </p:cNvSpPr>
            <p:nvPr/>
          </p:nvSpPr>
          <p:spPr bwMode="auto">
            <a:xfrm>
              <a:off x="2391" y="2814"/>
              <a:ext cx="56" cy="5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0" y="41"/>
                </a:cxn>
                <a:cxn ang="0">
                  <a:pos x="52" y="35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8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4" y="41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0" y="41"/>
                  </a:lnTo>
                  <a:lnTo>
                    <a:pt x="52" y="35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8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1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6" name="Freeform 1310"/>
            <p:cNvSpPr>
              <a:spLocks/>
            </p:cNvSpPr>
            <p:nvPr/>
          </p:nvSpPr>
          <p:spPr bwMode="auto">
            <a:xfrm>
              <a:off x="2469" y="2776"/>
              <a:ext cx="57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48" y="11"/>
                </a:cxn>
                <a:cxn ang="0">
                  <a:pos x="41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5"/>
                </a:cxn>
                <a:cxn ang="0">
                  <a:pos x="11" y="50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" name="Freeform 1311"/>
            <p:cNvSpPr>
              <a:spLocks/>
            </p:cNvSpPr>
            <p:nvPr/>
          </p:nvSpPr>
          <p:spPr bwMode="auto">
            <a:xfrm>
              <a:off x="2469" y="2776"/>
              <a:ext cx="57" cy="57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2"/>
                </a:cxn>
                <a:cxn ang="0">
                  <a:pos x="41" y="50"/>
                </a:cxn>
                <a:cxn ang="0">
                  <a:pos x="48" y="45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48" y="11"/>
                </a:cxn>
                <a:cxn ang="0">
                  <a:pos x="41" y="4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5"/>
                </a:cxn>
                <a:cxn ang="0">
                  <a:pos x="11" y="50"/>
                </a:cxn>
                <a:cxn ang="0">
                  <a:pos x="18" y="52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2"/>
                  </a:lnTo>
                  <a:lnTo>
                    <a:pt x="41" y="50"/>
                  </a:lnTo>
                  <a:lnTo>
                    <a:pt x="48" y="45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48" y="11"/>
                  </a:lnTo>
                  <a:lnTo>
                    <a:pt x="41" y="4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5"/>
                  </a:lnTo>
                  <a:lnTo>
                    <a:pt x="11" y="50"/>
                  </a:lnTo>
                  <a:lnTo>
                    <a:pt x="18" y="52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8" name="Freeform 1312"/>
            <p:cNvSpPr>
              <a:spLocks/>
            </p:cNvSpPr>
            <p:nvPr/>
          </p:nvSpPr>
          <p:spPr bwMode="auto">
            <a:xfrm>
              <a:off x="2215" y="2623"/>
              <a:ext cx="57" cy="5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5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2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4"/>
                </a:cxn>
                <a:cxn ang="0">
                  <a:pos x="11" y="50"/>
                </a:cxn>
                <a:cxn ang="0">
                  <a:pos x="18" y="55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" name="Freeform 1313"/>
            <p:cNvSpPr>
              <a:spLocks/>
            </p:cNvSpPr>
            <p:nvPr/>
          </p:nvSpPr>
          <p:spPr bwMode="auto">
            <a:xfrm>
              <a:off x="2215" y="2623"/>
              <a:ext cx="57" cy="5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36" y="55"/>
                </a:cxn>
                <a:cxn ang="0">
                  <a:pos x="44" y="50"/>
                </a:cxn>
                <a:cxn ang="0">
                  <a:pos x="50" y="44"/>
                </a:cxn>
                <a:cxn ang="0">
                  <a:pos x="52" y="36"/>
                </a:cxn>
                <a:cxn ang="0">
                  <a:pos x="55" y="27"/>
                </a:cxn>
                <a:cxn ang="0">
                  <a:pos x="55" y="27"/>
                </a:cxn>
                <a:cxn ang="0">
                  <a:pos x="52" y="19"/>
                </a:cxn>
                <a:cxn ang="0">
                  <a:pos x="50" y="11"/>
                </a:cxn>
                <a:cxn ang="0">
                  <a:pos x="44" y="4"/>
                </a:cxn>
                <a:cxn ang="0">
                  <a:pos x="3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18" y="2"/>
                </a:cxn>
                <a:cxn ang="0">
                  <a:pos x="11" y="4"/>
                </a:cxn>
                <a:cxn ang="0">
                  <a:pos x="4" y="11"/>
                </a:cxn>
                <a:cxn ang="0">
                  <a:pos x="0" y="19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0" y="36"/>
                </a:cxn>
                <a:cxn ang="0">
                  <a:pos x="4" y="44"/>
                </a:cxn>
                <a:cxn ang="0">
                  <a:pos x="11" y="50"/>
                </a:cxn>
                <a:cxn ang="0">
                  <a:pos x="18" y="55"/>
                </a:cxn>
                <a:cxn ang="0">
                  <a:pos x="27" y="55"/>
                </a:cxn>
                <a:cxn ang="0">
                  <a:pos x="27" y="55"/>
                </a:cxn>
              </a:cxnLst>
              <a:rect l="0" t="0" r="r" b="b"/>
              <a:pathLst>
                <a:path w="56" h="56">
                  <a:moveTo>
                    <a:pt x="27" y="55"/>
                  </a:moveTo>
                  <a:lnTo>
                    <a:pt x="36" y="55"/>
                  </a:lnTo>
                  <a:lnTo>
                    <a:pt x="44" y="50"/>
                  </a:lnTo>
                  <a:lnTo>
                    <a:pt x="50" y="44"/>
                  </a:lnTo>
                  <a:lnTo>
                    <a:pt x="52" y="36"/>
                  </a:lnTo>
                  <a:lnTo>
                    <a:pt x="55" y="27"/>
                  </a:lnTo>
                  <a:lnTo>
                    <a:pt x="55" y="27"/>
                  </a:lnTo>
                  <a:lnTo>
                    <a:pt x="52" y="19"/>
                  </a:lnTo>
                  <a:lnTo>
                    <a:pt x="50" y="11"/>
                  </a:lnTo>
                  <a:lnTo>
                    <a:pt x="44" y="4"/>
                  </a:lnTo>
                  <a:lnTo>
                    <a:pt x="36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8" y="2"/>
                  </a:lnTo>
                  <a:lnTo>
                    <a:pt x="11" y="4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6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8" y="55"/>
                  </a:lnTo>
                  <a:lnTo>
                    <a:pt x="27" y="55"/>
                  </a:lnTo>
                  <a:lnTo>
                    <a:pt x="27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0" name="Freeform 1314"/>
            <p:cNvSpPr>
              <a:spLocks/>
            </p:cNvSpPr>
            <p:nvPr/>
          </p:nvSpPr>
          <p:spPr bwMode="auto">
            <a:xfrm>
              <a:off x="2320" y="2617"/>
              <a:ext cx="57" cy="58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6" y="35"/>
                </a:cxn>
                <a:cxn ang="0">
                  <a:pos x="56" y="27"/>
                </a:cxn>
                <a:cxn ang="0">
                  <a:pos x="56" y="27"/>
                </a:cxn>
                <a:cxn ang="0">
                  <a:pos x="56" y="18"/>
                </a:cxn>
                <a:cxn ang="0">
                  <a:pos x="51" y="9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2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41"/>
                </a:cxn>
                <a:cxn ang="0">
                  <a:pos x="11" y="48"/>
                </a:cxn>
                <a:cxn ang="0">
                  <a:pos x="19" y="52"/>
                </a:cxn>
                <a:cxn ang="0">
                  <a:pos x="28" y="55"/>
                </a:cxn>
                <a:cxn ang="0">
                  <a:pos x="28" y="55"/>
                </a:cxn>
              </a:cxnLst>
              <a:rect l="0" t="0" r="r" b="b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  <a:lnTo>
                    <a:pt x="28" y="5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1" name="Freeform 1315"/>
            <p:cNvSpPr>
              <a:spLocks/>
            </p:cNvSpPr>
            <p:nvPr/>
          </p:nvSpPr>
          <p:spPr bwMode="auto">
            <a:xfrm>
              <a:off x="2320" y="2617"/>
              <a:ext cx="57" cy="58"/>
            </a:xfrm>
            <a:custGeom>
              <a:avLst/>
              <a:gdLst/>
              <a:ahLst/>
              <a:cxnLst>
                <a:cxn ang="0">
                  <a:pos x="28" y="55"/>
                </a:cxn>
                <a:cxn ang="0">
                  <a:pos x="36" y="52"/>
                </a:cxn>
                <a:cxn ang="0">
                  <a:pos x="44" y="48"/>
                </a:cxn>
                <a:cxn ang="0">
                  <a:pos x="51" y="41"/>
                </a:cxn>
                <a:cxn ang="0">
                  <a:pos x="56" y="35"/>
                </a:cxn>
                <a:cxn ang="0">
                  <a:pos x="56" y="27"/>
                </a:cxn>
                <a:cxn ang="0">
                  <a:pos x="56" y="27"/>
                </a:cxn>
                <a:cxn ang="0">
                  <a:pos x="56" y="18"/>
                </a:cxn>
                <a:cxn ang="0">
                  <a:pos x="51" y="9"/>
                </a:cxn>
                <a:cxn ang="0">
                  <a:pos x="44" y="4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1" y="4"/>
                </a:cxn>
                <a:cxn ang="0">
                  <a:pos x="6" y="9"/>
                </a:cxn>
                <a:cxn ang="0">
                  <a:pos x="2" y="18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2" y="35"/>
                </a:cxn>
                <a:cxn ang="0">
                  <a:pos x="6" y="41"/>
                </a:cxn>
                <a:cxn ang="0">
                  <a:pos x="11" y="48"/>
                </a:cxn>
                <a:cxn ang="0">
                  <a:pos x="19" y="52"/>
                </a:cxn>
                <a:cxn ang="0">
                  <a:pos x="28" y="55"/>
                </a:cxn>
                <a:cxn ang="0">
                  <a:pos x="28" y="55"/>
                </a:cxn>
              </a:cxnLst>
              <a:rect l="0" t="0" r="r" b="b"/>
              <a:pathLst>
                <a:path w="57" h="56">
                  <a:moveTo>
                    <a:pt x="28" y="55"/>
                  </a:moveTo>
                  <a:lnTo>
                    <a:pt x="36" y="52"/>
                  </a:lnTo>
                  <a:lnTo>
                    <a:pt x="44" y="48"/>
                  </a:lnTo>
                  <a:lnTo>
                    <a:pt x="51" y="41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56" y="18"/>
                  </a:lnTo>
                  <a:lnTo>
                    <a:pt x="51" y="9"/>
                  </a:lnTo>
                  <a:lnTo>
                    <a:pt x="44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35"/>
                  </a:lnTo>
                  <a:lnTo>
                    <a:pt x="6" y="41"/>
                  </a:lnTo>
                  <a:lnTo>
                    <a:pt x="11" y="48"/>
                  </a:lnTo>
                  <a:lnTo>
                    <a:pt x="19" y="52"/>
                  </a:lnTo>
                  <a:lnTo>
                    <a:pt x="28" y="55"/>
                  </a:lnTo>
                  <a:lnTo>
                    <a:pt x="28" y="55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2" name="Freeform 1316"/>
            <p:cNvSpPr>
              <a:spLocks/>
            </p:cNvSpPr>
            <p:nvPr/>
          </p:nvSpPr>
          <p:spPr bwMode="auto">
            <a:xfrm>
              <a:off x="1978" y="1239"/>
              <a:ext cx="1841" cy="1249"/>
            </a:xfrm>
            <a:custGeom>
              <a:avLst/>
              <a:gdLst/>
              <a:ahLst/>
              <a:cxnLst>
                <a:cxn ang="0">
                  <a:pos x="711" y="297"/>
                </a:cxn>
                <a:cxn ang="0">
                  <a:pos x="455" y="455"/>
                </a:cxn>
                <a:cxn ang="0">
                  <a:pos x="296" y="711"/>
                </a:cxn>
                <a:cxn ang="0">
                  <a:pos x="262" y="921"/>
                </a:cxn>
                <a:cxn ang="0">
                  <a:pos x="267" y="994"/>
                </a:cxn>
                <a:cxn ang="0">
                  <a:pos x="278" y="1068"/>
                </a:cxn>
                <a:cxn ang="0">
                  <a:pos x="296" y="1135"/>
                </a:cxn>
                <a:cxn ang="0">
                  <a:pos x="303" y="1156"/>
                </a:cxn>
                <a:cxn ang="0">
                  <a:pos x="258" y="1140"/>
                </a:cxn>
                <a:cxn ang="0">
                  <a:pos x="195" y="1108"/>
                </a:cxn>
                <a:cxn ang="0">
                  <a:pos x="138" y="1074"/>
                </a:cxn>
                <a:cxn ang="0">
                  <a:pos x="130" y="1085"/>
                </a:cxn>
                <a:cxn ang="0">
                  <a:pos x="101" y="1133"/>
                </a:cxn>
                <a:cxn ang="0">
                  <a:pos x="69" y="1202"/>
                </a:cxn>
                <a:cxn ang="0">
                  <a:pos x="58" y="1249"/>
                </a:cxn>
                <a:cxn ang="0">
                  <a:pos x="29" y="1156"/>
                </a:cxn>
                <a:cxn ang="0">
                  <a:pos x="9" y="1057"/>
                </a:cxn>
                <a:cxn ang="0">
                  <a:pos x="0" y="956"/>
                </a:cxn>
                <a:cxn ang="0">
                  <a:pos x="9" y="771"/>
                </a:cxn>
                <a:cxn ang="0">
                  <a:pos x="177" y="377"/>
                </a:cxn>
                <a:cxn ang="0">
                  <a:pos x="497" y="101"/>
                </a:cxn>
                <a:cxn ang="0">
                  <a:pos x="920" y="0"/>
                </a:cxn>
                <a:cxn ang="0">
                  <a:pos x="1210" y="46"/>
                </a:cxn>
                <a:cxn ang="0">
                  <a:pos x="1571" y="269"/>
                </a:cxn>
                <a:cxn ang="0">
                  <a:pos x="1794" y="630"/>
                </a:cxn>
                <a:cxn ang="0">
                  <a:pos x="1841" y="921"/>
                </a:cxn>
                <a:cxn ang="0">
                  <a:pos x="1835" y="1024"/>
                </a:cxn>
                <a:cxn ang="0">
                  <a:pos x="1817" y="1122"/>
                </a:cxn>
                <a:cxn ang="0">
                  <a:pos x="1790" y="1220"/>
                </a:cxn>
                <a:cxn ang="0">
                  <a:pos x="1778" y="1225"/>
                </a:cxn>
                <a:cxn ang="0">
                  <a:pos x="1750" y="1154"/>
                </a:cxn>
                <a:cxn ang="0">
                  <a:pos x="1716" y="1098"/>
                </a:cxn>
                <a:cxn ang="0">
                  <a:pos x="1702" y="1074"/>
                </a:cxn>
                <a:cxn ang="0">
                  <a:pos x="1666" y="1098"/>
                </a:cxn>
                <a:cxn ang="0">
                  <a:pos x="1601" y="1129"/>
                </a:cxn>
                <a:cxn ang="0">
                  <a:pos x="1546" y="1152"/>
                </a:cxn>
                <a:cxn ang="0">
                  <a:pos x="1534" y="1158"/>
                </a:cxn>
                <a:cxn ang="0">
                  <a:pos x="1555" y="1089"/>
                </a:cxn>
                <a:cxn ang="0">
                  <a:pos x="1571" y="1020"/>
                </a:cxn>
                <a:cxn ang="0">
                  <a:pos x="1578" y="946"/>
                </a:cxn>
                <a:cxn ang="0">
                  <a:pos x="1569" y="813"/>
                </a:cxn>
                <a:cxn ang="0">
                  <a:pos x="1451" y="533"/>
                </a:cxn>
                <a:cxn ang="0">
                  <a:pos x="1221" y="337"/>
                </a:cxn>
                <a:cxn ang="0">
                  <a:pos x="920" y="264"/>
                </a:cxn>
              </a:cxnLst>
              <a:rect l="0" t="0" r="r" b="b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  <a:lnTo>
                    <a:pt x="920" y="264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" name="Freeform 1317"/>
            <p:cNvSpPr>
              <a:spLocks/>
            </p:cNvSpPr>
            <p:nvPr/>
          </p:nvSpPr>
          <p:spPr bwMode="auto">
            <a:xfrm>
              <a:off x="1978" y="1239"/>
              <a:ext cx="1841" cy="1249"/>
            </a:xfrm>
            <a:custGeom>
              <a:avLst/>
              <a:gdLst/>
              <a:ahLst/>
              <a:cxnLst>
                <a:cxn ang="0">
                  <a:pos x="711" y="297"/>
                </a:cxn>
                <a:cxn ang="0">
                  <a:pos x="455" y="455"/>
                </a:cxn>
                <a:cxn ang="0">
                  <a:pos x="296" y="711"/>
                </a:cxn>
                <a:cxn ang="0">
                  <a:pos x="262" y="921"/>
                </a:cxn>
                <a:cxn ang="0">
                  <a:pos x="267" y="994"/>
                </a:cxn>
                <a:cxn ang="0">
                  <a:pos x="278" y="1068"/>
                </a:cxn>
                <a:cxn ang="0">
                  <a:pos x="296" y="1135"/>
                </a:cxn>
                <a:cxn ang="0">
                  <a:pos x="303" y="1156"/>
                </a:cxn>
                <a:cxn ang="0">
                  <a:pos x="258" y="1140"/>
                </a:cxn>
                <a:cxn ang="0">
                  <a:pos x="195" y="1108"/>
                </a:cxn>
                <a:cxn ang="0">
                  <a:pos x="138" y="1074"/>
                </a:cxn>
                <a:cxn ang="0">
                  <a:pos x="130" y="1085"/>
                </a:cxn>
                <a:cxn ang="0">
                  <a:pos x="101" y="1133"/>
                </a:cxn>
                <a:cxn ang="0">
                  <a:pos x="69" y="1202"/>
                </a:cxn>
                <a:cxn ang="0">
                  <a:pos x="58" y="1249"/>
                </a:cxn>
                <a:cxn ang="0">
                  <a:pos x="29" y="1156"/>
                </a:cxn>
                <a:cxn ang="0">
                  <a:pos x="9" y="1057"/>
                </a:cxn>
                <a:cxn ang="0">
                  <a:pos x="0" y="956"/>
                </a:cxn>
                <a:cxn ang="0">
                  <a:pos x="9" y="771"/>
                </a:cxn>
                <a:cxn ang="0">
                  <a:pos x="177" y="377"/>
                </a:cxn>
                <a:cxn ang="0">
                  <a:pos x="497" y="101"/>
                </a:cxn>
                <a:cxn ang="0">
                  <a:pos x="920" y="0"/>
                </a:cxn>
                <a:cxn ang="0">
                  <a:pos x="1210" y="46"/>
                </a:cxn>
                <a:cxn ang="0">
                  <a:pos x="1571" y="269"/>
                </a:cxn>
                <a:cxn ang="0">
                  <a:pos x="1794" y="630"/>
                </a:cxn>
                <a:cxn ang="0">
                  <a:pos x="1841" y="921"/>
                </a:cxn>
                <a:cxn ang="0">
                  <a:pos x="1835" y="1024"/>
                </a:cxn>
                <a:cxn ang="0">
                  <a:pos x="1817" y="1122"/>
                </a:cxn>
                <a:cxn ang="0">
                  <a:pos x="1790" y="1220"/>
                </a:cxn>
                <a:cxn ang="0">
                  <a:pos x="1778" y="1225"/>
                </a:cxn>
                <a:cxn ang="0">
                  <a:pos x="1750" y="1154"/>
                </a:cxn>
                <a:cxn ang="0">
                  <a:pos x="1716" y="1098"/>
                </a:cxn>
                <a:cxn ang="0">
                  <a:pos x="1702" y="1074"/>
                </a:cxn>
                <a:cxn ang="0">
                  <a:pos x="1666" y="1098"/>
                </a:cxn>
                <a:cxn ang="0">
                  <a:pos x="1601" y="1129"/>
                </a:cxn>
                <a:cxn ang="0">
                  <a:pos x="1546" y="1152"/>
                </a:cxn>
                <a:cxn ang="0">
                  <a:pos x="1534" y="1158"/>
                </a:cxn>
                <a:cxn ang="0">
                  <a:pos x="1555" y="1089"/>
                </a:cxn>
                <a:cxn ang="0">
                  <a:pos x="1571" y="1020"/>
                </a:cxn>
                <a:cxn ang="0">
                  <a:pos x="1578" y="946"/>
                </a:cxn>
                <a:cxn ang="0">
                  <a:pos x="1569" y="813"/>
                </a:cxn>
                <a:cxn ang="0">
                  <a:pos x="1451" y="533"/>
                </a:cxn>
                <a:cxn ang="0">
                  <a:pos x="1221" y="337"/>
                </a:cxn>
                <a:cxn ang="0">
                  <a:pos x="920" y="264"/>
                </a:cxn>
              </a:cxnLst>
              <a:rect l="0" t="0" r="r" b="b"/>
              <a:pathLst>
                <a:path w="1842" h="1250">
                  <a:moveTo>
                    <a:pt x="920" y="264"/>
                  </a:moveTo>
                  <a:lnTo>
                    <a:pt x="812" y="271"/>
                  </a:lnTo>
                  <a:lnTo>
                    <a:pt x="711" y="297"/>
                  </a:lnTo>
                  <a:lnTo>
                    <a:pt x="616" y="337"/>
                  </a:lnTo>
                  <a:lnTo>
                    <a:pt x="531" y="389"/>
                  </a:lnTo>
                  <a:lnTo>
                    <a:pt x="455" y="455"/>
                  </a:lnTo>
                  <a:lnTo>
                    <a:pt x="389" y="533"/>
                  </a:lnTo>
                  <a:lnTo>
                    <a:pt x="336" y="619"/>
                  </a:lnTo>
                  <a:lnTo>
                    <a:pt x="296" y="711"/>
                  </a:lnTo>
                  <a:lnTo>
                    <a:pt x="271" y="813"/>
                  </a:lnTo>
                  <a:lnTo>
                    <a:pt x="262" y="921"/>
                  </a:lnTo>
                  <a:lnTo>
                    <a:pt x="262" y="921"/>
                  </a:lnTo>
                  <a:lnTo>
                    <a:pt x="262" y="946"/>
                  </a:lnTo>
                  <a:lnTo>
                    <a:pt x="262" y="971"/>
                  </a:lnTo>
                  <a:lnTo>
                    <a:pt x="267" y="994"/>
                  </a:lnTo>
                  <a:lnTo>
                    <a:pt x="269" y="1020"/>
                  </a:lnTo>
                  <a:lnTo>
                    <a:pt x="273" y="1043"/>
                  </a:lnTo>
                  <a:lnTo>
                    <a:pt x="278" y="1068"/>
                  </a:lnTo>
                  <a:lnTo>
                    <a:pt x="283" y="1089"/>
                  </a:lnTo>
                  <a:lnTo>
                    <a:pt x="290" y="1112"/>
                  </a:lnTo>
                  <a:lnTo>
                    <a:pt x="296" y="1135"/>
                  </a:lnTo>
                  <a:lnTo>
                    <a:pt x="305" y="1158"/>
                  </a:lnTo>
                  <a:lnTo>
                    <a:pt x="305" y="1158"/>
                  </a:lnTo>
                  <a:lnTo>
                    <a:pt x="303" y="1156"/>
                  </a:lnTo>
                  <a:lnTo>
                    <a:pt x="292" y="1152"/>
                  </a:lnTo>
                  <a:lnTo>
                    <a:pt x="278" y="1146"/>
                  </a:lnTo>
                  <a:lnTo>
                    <a:pt x="258" y="1140"/>
                  </a:lnTo>
                  <a:lnTo>
                    <a:pt x="237" y="1129"/>
                  </a:lnTo>
                  <a:lnTo>
                    <a:pt x="216" y="1119"/>
                  </a:lnTo>
                  <a:lnTo>
                    <a:pt x="195" y="1108"/>
                  </a:lnTo>
                  <a:lnTo>
                    <a:pt x="172" y="1098"/>
                  </a:lnTo>
                  <a:lnTo>
                    <a:pt x="153" y="1085"/>
                  </a:lnTo>
                  <a:lnTo>
                    <a:pt x="138" y="1074"/>
                  </a:lnTo>
                  <a:lnTo>
                    <a:pt x="138" y="1074"/>
                  </a:lnTo>
                  <a:lnTo>
                    <a:pt x="136" y="1076"/>
                  </a:lnTo>
                  <a:lnTo>
                    <a:pt x="130" y="1085"/>
                  </a:lnTo>
                  <a:lnTo>
                    <a:pt x="122" y="1098"/>
                  </a:lnTo>
                  <a:lnTo>
                    <a:pt x="111" y="1114"/>
                  </a:lnTo>
                  <a:lnTo>
                    <a:pt x="101" y="1133"/>
                  </a:lnTo>
                  <a:lnTo>
                    <a:pt x="87" y="1154"/>
                  </a:lnTo>
                  <a:lnTo>
                    <a:pt x="78" y="1179"/>
                  </a:lnTo>
                  <a:lnTo>
                    <a:pt x="69" y="1202"/>
                  </a:lnTo>
                  <a:lnTo>
                    <a:pt x="62" y="1225"/>
                  </a:lnTo>
                  <a:lnTo>
                    <a:pt x="58" y="1249"/>
                  </a:lnTo>
                  <a:lnTo>
                    <a:pt x="58" y="1249"/>
                  </a:lnTo>
                  <a:lnTo>
                    <a:pt x="48" y="1220"/>
                  </a:lnTo>
                  <a:lnTo>
                    <a:pt x="37" y="1188"/>
                  </a:lnTo>
                  <a:lnTo>
                    <a:pt x="29" y="1156"/>
                  </a:lnTo>
                  <a:lnTo>
                    <a:pt x="20" y="1122"/>
                  </a:lnTo>
                  <a:lnTo>
                    <a:pt x="14" y="1091"/>
                  </a:lnTo>
                  <a:lnTo>
                    <a:pt x="9" y="1057"/>
                  </a:lnTo>
                  <a:lnTo>
                    <a:pt x="4" y="1024"/>
                  </a:lnTo>
                  <a:lnTo>
                    <a:pt x="2" y="990"/>
                  </a:lnTo>
                  <a:lnTo>
                    <a:pt x="0" y="95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9" y="771"/>
                  </a:lnTo>
                  <a:lnTo>
                    <a:pt x="46" y="630"/>
                  </a:lnTo>
                  <a:lnTo>
                    <a:pt x="101" y="497"/>
                  </a:lnTo>
                  <a:lnTo>
                    <a:pt x="177" y="377"/>
                  </a:lnTo>
                  <a:lnTo>
                    <a:pt x="269" y="269"/>
                  </a:lnTo>
                  <a:lnTo>
                    <a:pt x="377" y="177"/>
                  </a:lnTo>
                  <a:lnTo>
                    <a:pt x="497" y="101"/>
                  </a:lnTo>
                  <a:lnTo>
                    <a:pt x="630" y="46"/>
                  </a:lnTo>
                  <a:lnTo>
                    <a:pt x="770" y="11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1070" y="11"/>
                  </a:lnTo>
                  <a:lnTo>
                    <a:pt x="1210" y="46"/>
                  </a:lnTo>
                  <a:lnTo>
                    <a:pt x="1343" y="101"/>
                  </a:lnTo>
                  <a:lnTo>
                    <a:pt x="1463" y="177"/>
                  </a:lnTo>
                  <a:lnTo>
                    <a:pt x="1571" y="269"/>
                  </a:lnTo>
                  <a:lnTo>
                    <a:pt x="1661" y="377"/>
                  </a:lnTo>
                  <a:lnTo>
                    <a:pt x="1737" y="497"/>
                  </a:lnTo>
                  <a:lnTo>
                    <a:pt x="1794" y="630"/>
                  </a:lnTo>
                  <a:lnTo>
                    <a:pt x="1828" y="771"/>
                  </a:lnTo>
                  <a:lnTo>
                    <a:pt x="1841" y="921"/>
                  </a:lnTo>
                  <a:lnTo>
                    <a:pt x="1841" y="921"/>
                  </a:lnTo>
                  <a:lnTo>
                    <a:pt x="1841" y="956"/>
                  </a:lnTo>
                  <a:lnTo>
                    <a:pt x="1838" y="990"/>
                  </a:lnTo>
                  <a:lnTo>
                    <a:pt x="1835" y="1024"/>
                  </a:lnTo>
                  <a:lnTo>
                    <a:pt x="1831" y="1057"/>
                  </a:lnTo>
                  <a:lnTo>
                    <a:pt x="1824" y="1091"/>
                  </a:lnTo>
                  <a:lnTo>
                    <a:pt x="1817" y="1122"/>
                  </a:lnTo>
                  <a:lnTo>
                    <a:pt x="1811" y="1156"/>
                  </a:lnTo>
                  <a:lnTo>
                    <a:pt x="1801" y="1188"/>
                  </a:lnTo>
                  <a:lnTo>
                    <a:pt x="1790" y="1220"/>
                  </a:lnTo>
                  <a:lnTo>
                    <a:pt x="1780" y="1249"/>
                  </a:lnTo>
                  <a:lnTo>
                    <a:pt x="1780" y="1249"/>
                  </a:lnTo>
                  <a:lnTo>
                    <a:pt x="1778" y="1225"/>
                  </a:lnTo>
                  <a:lnTo>
                    <a:pt x="1771" y="1202"/>
                  </a:lnTo>
                  <a:lnTo>
                    <a:pt x="1760" y="1179"/>
                  </a:lnTo>
                  <a:lnTo>
                    <a:pt x="1750" y="1154"/>
                  </a:lnTo>
                  <a:lnTo>
                    <a:pt x="1739" y="1133"/>
                  </a:lnTo>
                  <a:lnTo>
                    <a:pt x="1727" y="1114"/>
                  </a:lnTo>
                  <a:lnTo>
                    <a:pt x="1716" y="1098"/>
                  </a:lnTo>
                  <a:lnTo>
                    <a:pt x="1709" y="1085"/>
                  </a:lnTo>
                  <a:lnTo>
                    <a:pt x="1704" y="1076"/>
                  </a:lnTo>
                  <a:lnTo>
                    <a:pt x="1702" y="1074"/>
                  </a:lnTo>
                  <a:lnTo>
                    <a:pt x="1702" y="1074"/>
                  </a:lnTo>
                  <a:lnTo>
                    <a:pt x="1684" y="1085"/>
                  </a:lnTo>
                  <a:lnTo>
                    <a:pt x="1666" y="1098"/>
                  </a:lnTo>
                  <a:lnTo>
                    <a:pt x="1645" y="1108"/>
                  </a:lnTo>
                  <a:lnTo>
                    <a:pt x="1624" y="1119"/>
                  </a:lnTo>
                  <a:lnTo>
                    <a:pt x="1601" y="1129"/>
                  </a:lnTo>
                  <a:lnTo>
                    <a:pt x="1580" y="1140"/>
                  </a:lnTo>
                  <a:lnTo>
                    <a:pt x="1560" y="1146"/>
                  </a:lnTo>
                  <a:lnTo>
                    <a:pt x="1546" y="1152"/>
                  </a:lnTo>
                  <a:lnTo>
                    <a:pt x="1537" y="1156"/>
                  </a:lnTo>
                  <a:lnTo>
                    <a:pt x="1534" y="1158"/>
                  </a:lnTo>
                  <a:lnTo>
                    <a:pt x="1534" y="1158"/>
                  </a:lnTo>
                  <a:lnTo>
                    <a:pt x="1541" y="1135"/>
                  </a:lnTo>
                  <a:lnTo>
                    <a:pt x="1550" y="1112"/>
                  </a:lnTo>
                  <a:lnTo>
                    <a:pt x="1555" y="1089"/>
                  </a:lnTo>
                  <a:lnTo>
                    <a:pt x="1560" y="1068"/>
                  </a:lnTo>
                  <a:lnTo>
                    <a:pt x="1567" y="1043"/>
                  </a:lnTo>
                  <a:lnTo>
                    <a:pt x="1571" y="1020"/>
                  </a:lnTo>
                  <a:lnTo>
                    <a:pt x="1573" y="994"/>
                  </a:lnTo>
                  <a:lnTo>
                    <a:pt x="1575" y="971"/>
                  </a:lnTo>
                  <a:lnTo>
                    <a:pt x="1578" y="946"/>
                  </a:lnTo>
                  <a:lnTo>
                    <a:pt x="1578" y="921"/>
                  </a:lnTo>
                  <a:lnTo>
                    <a:pt x="1578" y="921"/>
                  </a:lnTo>
                  <a:lnTo>
                    <a:pt x="1569" y="813"/>
                  </a:lnTo>
                  <a:lnTo>
                    <a:pt x="1544" y="711"/>
                  </a:lnTo>
                  <a:lnTo>
                    <a:pt x="1504" y="619"/>
                  </a:lnTo>
                  <a:lnTo>
                    <a:pt x="1451" y="533"/>
                  </a:lnTo>
                  <a:lnTo>
                    <a:pt x="1384" y="455"/>
                  </a:lnTo>
                  <a:lnTo>
                    <a:pt x="1308" y="389"/>
                  </a:lnTo>
                  <a:lnTo>
                    <a:pt x="1221" y="337"/>
                  </a:lnTo>
                  <a:lnTo>
                    <a:pt x="1127" y="297"/>
                  </a:lnTo>
                  <a:lnTo>
                    <a:pt x="1026" y="271"/>
                  </a:lnTo>
                  <a:lnTo>
                    <a:pt x="920" y="264"/>
                  </a:lnTo>
                  <a:lnTo>
                    <a:pt x="920" y="264"/>
                  </a:lnTo>
                </a:path>
              </a:pathLst>
            </a:custGeom>
            <a:noFill/>
            <a:ln w="12700" cap="rnd" cmpd="sng">
              <a:solidFill>
                <a:srgbClr val="7C6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4" name="Freeform 1318"/>
            <p:cNvSpPr>
              <a:spLocks/>
            </p:cNvSpPr>
            <p:nvPr/>
          </p:nvSpPr>
          <p:spPr bwMode="auto">
            <a:xfrm>
              <a:off x="1998" y="1260"/>
              <a:ext cx="1523" cy="951"/>
            </a:xfrm>
            <a:custGeom>
              <a:avLst/>
              <a:gdLst/>
              <a:ahLst/>
              <a:cxnLst>
                <a:cxn ang="0">
                  <a:pos x="10" y="727"/>
                </a:cxn>
                <a:cxn ang="0">
                  <a:pos x="98" y="460"/>
                </a:cxn>
                <a:cxn ang="0">
                  <a:pos x="263" y="246"/>
                </a:cxn>
                <a:cxn ang="0">
                  <a:pos x="489" y="92"/>
                </a:cxn>
                <a:cxn ang="0">
                  <a:pos x="761" y="10"/>
                </a:cxn>
                <a:cxn ang="0">
                  <a:pos x="910" y="0"/>
                </a:cxn>
                <a:cxn ang="0">
                  <a:pos x="1043" y="8"/>
                </a:cxn>
                <a:cxn ang="0">
                  <a:pos x="1161" y="34"/>
                </a:cxn>
                <a:cxn ang="0">
                  <a:pos x="1269" y="75"/>
                </a:cxn>
                <a:cxn ang="0">
                  <a:pos x="1372" y="134"/>
                </a:cxn>
                <a:cxn ang="0">
                  <a:pos x="1471" y="210"/>
                </a:cxn>
                <a:cxn ang="0">
                  <a:pos x="1496" y="233"/>
                </a:cxn>
                <a:cxn ang="0">
                  <a:pos x="1522" y="271"/>
                </a:cxn>
                <a:cxn ang="0">
                  <a:pos x="1504" y="290"/>
                </a:cxn>
                <a:cxn ang="0">
                  <a:pos x="1443" y="290"/>
                </a:cxn>
                <a:cxn ang="0">
                  <a:pos x="1333" y="262"/>
                </a:cxn>
                <a:cxn ang="0">
                  <a:pos x="1260" y="239"/>
                </a:cxn>
                <a:cxn ang="0">
                  <a:pos x="1094" y="200"/>
                </a:cxn>
                <a:cxn ang="0">
                  <a:pos x="919" y="186"/>
                </a:cxn>
                <a:cxn ang="0">
                  <a:pos x="744" y="207"/>
                </a:cxn>
                <a:cxn ang="0">
                  <a:pos x="581" y="258"/>
                </a:cxn>
                <a:cxn ang="0">
                  <a:pos x="445" y="347"/>
                </a:cxn>
                <a:cxn ang="0">
                  <a:pos x="390" y="398"/>
                </a:cxn>
                <a:cxn ang="0">
                  <a:pos x="310" y="488"/>
                </a:cxn>
                <a:cxn ang="0">
                  <a:pos x="263" y="570"/>
                </a:cxn>
                <a:cxn ang="0">
                  <a:pos x="232" y="654"/>
                </a:cxn>
                <a:cxn ang="0">
                  <a:pos x="206" y="745"/>
                </a:cxn>
                <a:cxn ang="0">
                  <a:pos x="192" y="797"/>
                </a:cxn>
                <a:cxn ang="0">
                  <a:pos x="147" y="886"/>
                </a:cxn>
                <a:cxn ang="0">
                  <a:pos x="98" y="936"/>
                </a:cxn>
                <a:cxn ang="0">
                  <a:pos x="50" y="949"/>
                </a:cxn>
                <a:cxn ang="0">
                  <a:pos x="15" y="928"/>
                </a:cxn>
                <a:cxn ang="0">
                  <a:pos x="0" y="875"/>
                </a:cxn>
              </a:cxnLst>
              <a:rect l="0" t="0" r="r" b="b"/>
              <a:pathLst>
                <a:path w="1523" h="950">
                  <a:moveTo>
                    <a:pt x="0" y="875"/>
                  </a:moveTo>
                  <a:lnTo>
                    <a:pt x="10" y="727"/>
                  </a:lnTo>
                  <a:lnTo>
                    <a:pt x="47" y="589"/>
                  </a:lnTo>
                  <a:lnTo>
                    <a:pt x="98" y="460"/>
                  </a:lnTo>
                  <a:lnTo>
                    <a:pt x="172" y="347"/>
                  </a:lnTo>
                  <a:lnTo>
                    <a:pt x="263" y="246"/>
                  </a:lnTo>
                  <a:lnTo>
                    <a:pt x="369" y="159"/>
                  </a:lnTo>
                  <a:lnTo>
                    <a:pt x="489" y="92"/>
                  </a:lnTo>
                  <a:lnTo>
                    <a:pt x="620" y="41"/>
                  </a:lnTo>
                  <a:lnTo>
                    <a:pt x="761" y="10"/>
                  </a:lnTo>
                  <a:lnTo>
                    <a:pt x="910" y="0"/>
                  </a:lnTo>
                  <a:lnTo>
                    <a:pt x="910" y="0"/>
                  </a:lnTo>
                  <a:lnTo>
                    <a:pt x="977" y="2"/>
                  </a:lnTo>
                  <a:lnTo>
                    <a:pt x="1043" y="8"/>
                  </a:lnTo>
                  <a:lnTo>
                    <a:pt x="1101" y="18"/>
                  </a:lnTo>
                  <a:lnTo>
                    <a:pt x="1161" y="34"/>
                  </a:lnTo>
                  <a:lnTo>
                    <a:pt x="1216" y="52"/>
                  </a:lnTo>
                  <a:lnTo>
                    <a:pt x="1269" y="75"/>
                  </a:lnTo>
                  <a:lnTo>
                    <a:pt x="1321" y="103"/>
                  </a:lnTo>
                  <a:lnTo>
                    <a:pt x="1372" y="134"/>
                  </a:lnTo>
                  <a:lnTo>
                    <a:pt x="1420" y="170"/>
                  </a:lnTo>
                  <a:lnTo>
                    <a:pt x="1471" y="210"/>
                  </a:lnTo>
                  <a:lnTo>
                    <a:pt x="1471" y="210"/>
                  </a:lnTo>
                  <a:lnTo>
                    <a:pt x="1496" y="233"/>
                  </a:lnTo>
                  <a:lnTo>
                    <a:pt x="1513" y="255"/>
                  </a:lnTo>
                  <a:lnTo>
                    <a:pt x="1522" y="271"/>
                  </a:lnTo>
                  <a:lnTo>
                    <a:pt x="1517" y="281"/>
                  </a:lnTo>
                  <a:lnTo>
                    <a:pt x="1504" y="290"/>
                  </a:lnTo>
                  <a:lnTo>
                    <a:pt x="1479" y="292"/>
                  </a:lnTo>
                  <a:lnTo>
                    <a:pt x="1443" y="290"/>
                  </a:lnTo>
                  <a:lnTo>
                    <a:pt x="1395" y="280"/>
                  </a:lnTo>
                  <a:lnTo>
                    <a:pt x="1333" y="262"/>
                  </a:lnTo>
                  <a:lnTo>
                    <a:pt x="1260" y="239"/>
                  </a:lnTo>
                  <a:lnTo>
                    <a:pt x="1260" y="239"/>
                  </a:lnTo>
                  <a:lnTo>
                    <a:pt x="1179" y="216"/>
                  </a:lnTo>
                  <a:lnTo>
                    <a:pt x="1094" y="200"/>
                  </a:lnTo>
                  <a:lnTo>
                    <a:pt x="1007" y="191"/>
                  </a:lnTo>
                  <a:lnTo>
                    <a:pt x="919" y="186"/>
                  </a:lnTo>
                  <a:lnTo>
                    <a:pt x="828" y="193"/>
                  </a:lnTo>
                  <a:lnTo>
                    <a:pt x="744" y="207"/>
                  </a:lnTo>
                  <a:lnTo>
                    <a:pt x="659" y="229"/>
                  </a:lnTo>
                  <a:lnTo>
                    <a:pt x="581" y="258"/>
                  </a:lnTo>
                  <a:lnTo>
                    <a:pt x="508" y="299"/>
                  </a:lnTo>
                  <a:lnTo>
                    <a:pt x="445" y="347"/>
                  </a:lnTo>
                  <a:lnTo>
                    <a:pt x="445" y="347"/>
                  </a:lnTo>
                  <a:lnTo>
                    <a:pt x="390" y="398"/>
                  </a:lnTo>
                  <a:lnTo>
                    <a:pt x="346" y="444"/>
                  </a:lnTo>
                  <a:lnTo>
                    <a:pt x="310" y="488"/>
                  </a:lnTo>
                  <a:lnTo>
                    <a:pt x="282" y="530"/>
                  </a:lnTo>
                  <a:lnTo>
                    <a:pt x="263" y="570"/>
                  </a:lnTo>
                  <a:lnTo>
                    <a:pt x="247" y="612"/>
                  </a:lnTo>
                  <a:lnTo>
                    <a:pt x="232" y="654"/>
                  </a:lnTo>
                  <a:lnTo>
                    <a:pt x="219" y="698"/>
                  </a:lnTo>
                  <a:lnTo>
                    <a:pt x="206" y="745"/>
                  </a:lnTo>
                  <a:lnTo>
                    <a:pt x="192" y="797"/>
                  </a:lnTo>
                  <a:lnTo>
                    <a:pt x="192" y="797"/>
                  </a:lnTo>
                  <a:lnTo>
                    <a:pt x="171" y="847"/>
                  </a:lnTo>
                  <a:lnTo>
                    <a:pt x="147" y="886"/>
                  </a:lnTo>
                  <a:lnTo>
                    <a:pt x="124" y="916"/>
                  </a:lnTo>
                  <a:lnTo>
                    <a:pt x="98" y="936"/>
                  </a:lnTo>
                  <a:lnTo>
                    <a:pt x="73" y="946"/>
                  </a:lnTo>
                  <a:lnTo>
                    <a:pt x="50" y="949"/>
                  </a:lnTo>
                  <a:lnTo>
                    <a:pt x="29" y="942"/>
                  </a:lnTo>
                  <a:lnTo>
                    <a:pt x="15" y="928"/>
                  </a:lnTo>
                  <a:lnTo>
                    <a:pt x="2" y="905"/>
                  </a:lnTo>
                  <a:lnTo>
                    <a:pt x="0" y="875"/>
                  </a:lnTo>
                  <a:lnTo>
                    <a:pt x="0" y="875"/>
                  </a:lnTo>
                </a:path>
              </a:pathLst>
            </a:custGeom>
            <a:solidFill>
              <a:srgbClr val="FFD80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5" name="Freeform 1319"/>
            <p:cNvSpPr>
              <a:spLocks/>
            </p:cNvSpPr>
            <p:nvPr/>
          </p:nvSpPr>
          <p:spPr bwMode="auto">
            <a:xfrm>
              <a:off x="2017" y="1272"/>
              <a:ext cx="1499" cy="933"/>
            </a:xfrm>
            <a:custGeom>
              <a:avLst/>
              <a:gdLst/>
              <a:ahLst/>
              <a:cxnLst>
                <a:cxn ang="0">
                  <a:pos x="15" y="711"/>
                </a:cxn>
                <a:cxn ang="0">
                  <a:pos x="105" y="449"/>
                </a:cxn>
                <a:cxn ang="0">
                  <a:pos x="268" y="239"/>
                </a:cxn>
                <a:cxn ang="0">
                  <a:pos x="491" y="90"/>
                </a:cxn>
                <a:cxn ang="0">
                  <a:pos x="756" y="9"/>
                </a:cxn>
                <a:cxn ang="0">
                  <a:pos x="904" y="0"/>
                </a:cxn>
                <a:cxn ang="0">
                  <a:pos x="1034" y="8"/>
                </a:cxn>
                <a:cxn ang="0">
                  <a:pos x="1150" y="31"/>
                </a:cxn>
                <a:cxn ang="0">
                  <a:pos x="1256" y="73"/>
                </a:cxn>
                <a:cxn ang="0">
                  <a:pos x="1355" y="128"/>
                </a:cxn>
                <a:cxn ang="0">
                  <a:pos x="1449" y="200"/>
                </a:cxn>
                <a:cxn ang="0">
                  <a:pos x="1474" y="223"/>
                </a:cxn>
                <a:cxn ang="0">
                  <a:pos x="1498" y="256"/>
                </a:cxn>
                <a:cxn ang="0">
                  <a:pos x="1481" y="275"/>
                </a:cxn>
                <a:cxn ang="0">
                  <a:pos x="1422" y="275"/>
                </a:cxn>
                <a:cxn ang="0">
                  <a:pos x="1319" y="250"/>
                </a:cxn>
                <a:cxn ang="0">
                  <a:pos x="1249" y="227"/>
                </a:cxn>
                <a:cxn ang="0">
                  <a:pos x="1083" y="189"/>
                </a:cxn>
                <a:cxn ang="0">
                  <a:pos x="910" y="179"/>
                </a:cxn>
                <a:cxn ang="0">
                  <a:pos x="735" y="197"/>
                </a:cxn>
                <a:cxn ang="0">
                  <a:pos x="573" y="250"/>
                </a:cxn>
                <a:cxn ang="0">
                  <a:pos x="436" y="336"/>
                </a:cxn>
                <a:cxn ang="0">
                  <a:pos x="381" y="386"/>
                </a:cxn>
                <a:cxn ang="0">
                  <a:pos x="303" y="477"/>
                </a:cxn>
                <a:cxn ang="0">
                  <a:pos x="255" y="559"/>
                </a:cxn>
                <a:cxn ang="0">
                  <a:pos x="223" y="641"/>
                </a:cxn>
                <a:cxn ang="0">
                  <a:pos x="197" y="729"/>
                </a:cxn>
                <a:cxn ang="0">
                  <a:pos x="183" y="780"/>
                </a:cxn>
                <a:cxn ang="0">
                  <a:pos x="142" y="866"/>
                </a:cxn>
                <a:cxn ang="0">
                  <a:pos x="94" y="916"/>
                </a:cxn>
                <a:cxn ang="0">
                  <a:pos x="48" y="930"/>
                </a:cxn>
                <a:cxn ang="0">
                  <a:pos x="15" y="911"/>
                </a:cxn>
                <a:cxn ang="0">
                  <a:pos x="0" y="858"/>
                </a:cxn>
              </a:cxnLst>
              <a:rect l="0" t="0" r="r" b="b"/>
              <a:pathLst>
                <a:path w="1499" h="931">
                  <a:moveTo>
                    <a:pt x="0" y="858"/>
                  </a:moveTo>
                  <a:lnTo>
                    <a:pt x="15" y="711"/>
                  </a:lnTo>
                  <a:lnTo>
                    <a:pt x="50" y="576"/>
                  </a:lnTo>
                  <a:lnTo>
                    <a:pt x="105" y="449"/>
                  </a:lnTo>
                  <a:lnTo>
                    <a:pt x="179" y="338"/>
                  </a:lnTo>
                  <a:lnTo>
                    <a:pt x="268" y="239"/>
                  </a:lnTo>
                  <a:lnTo>
                    <a:pt x="372" y="157"/>
                  </a:lnTo>
                  <a:lnTo>
                    <a:pt x="491" y="90"/>
                  </a:lnTo>
                  <a:lnTo>
                    <a:pt x="619" y="39"/>
                  </a:lnTo>
                  <a:lnTo>
                    <a:pt x="756" y="9"/>
                  </a:lnTo>
                  <a:lnTo>
                    <a:pt x="904" y="0"/>
                  </a:lnTo>
                  <a:lnTo>
                    <a:pt x="904" y="0"/>
                  </a:lnTo>
                  <a:lnTo>
                    <a:pt x="970" y="2"/>
                  </a:lnTo>
                  <a:lnTo>
                    <a:pt x="1034" y="8"/>
                  </a:lnTo>
                  <a:lnTo>
                    <a:pt x="1094" y="18"/>
                  </a:lnTo>
                  <a:lnTo>
                    <a:pt x="1150" y="31"/>
                  </a:lnTo>
                  <a:lnTo>
                    <a:pt x="1203" y="50"/>
                  </a:lnTo>
                  <a:lnTo>
                    <a:pt x="1256" y="73"/>
                  </a:lnTo>
                  <a:lnTo>
                    <a:pt x="1306" y="98"/>
                  </a:lnTo>
                  <a:lnTo>
                    <a:pt x="1355" y="128"/>
                  </a:lnTo>
                  <a:lnTo>
                    <a:pt x="1401" y="161"/>
                  </a:lnTo>
                  <a:lnTo>
                    <a:pt x="1449" y="200"/>
                  </a:lnTo>
                  <a:lnTo>
                    <a:pt x="1449" y="200"/>
                  </a:lnTo>
                  <a:lnTo>
                    <a:pt x="1474" y="223"/>
                  </a:lnTo>
                  <a:lnTo>
                    <a:pt x="1492" y="241"/>
                  </a:lnTo>
                  <a:lnTo>
                    <a:pt x="1498" y="256"/>
                  </a:lnTo>
                  <a:lnTo>
                    <a:pt x="1494" y="269"/>
                  </a:lnTo>
                  <a:lnTo>
                    <a:pt x="1481" y="275"/>
                  </a:lnTo>
                  <a:lnTo>
                    <a:pt x="1458" y="278"/>
                  </a:lnTo>
                  <a:lnTo>
                    <a:pt x="1422" y="275"/>
                  </a:lnTo>
                  <a:lnTo>
                    <a:pt x="1375" y="264"/>
                  </a:lnTo>
                  <a:lnTo>
                    <a:pt x="1319" y="250"/>
                  </a:lnTo>
                  <a:lnTo>
                    <a:pt x="1249" y="227"/>
                  </a:lnTo>
                  <a:lnTo>
                    <a:pt x="1249" y="227"/>
                  </a:lnTo>
                  <a:lnTo>
                    <a:pt x="1168" y="204"/>
                  </a:lnTo>
                  <a:lnTo>
                    <a:pt x="1083" y="189"/>
                  </a:lnTo>
                  <a:lnTo>
                    <a:pt x="996" y="181"/>
                  </a:lnTo>
                  <a:lnTo>
                    <a:pt x="910" y="179"/>
                  </a:lnTo>
                  <a:lnTo>
                    <a:pt x="821" y="184"/>
                  </a:lnTo>
                  <a:lnTo>
                    <a:pt x="735" y="197"/>
                  </a:lnTo>
                  <a:lnTo>
                    <a:pt x="653" y="218"/>
                  </a:lnTo>
                  <a:lnTo>
                    <a:pt x="573" y="250"/>
                  </a:lnTo>
                  <a:lnTo>
                    <a:pt x="501" y="288"/>
                  </a:lnTo>
                  <a:lnTo>
                    <a:pt x="436" y="336"/>
                  </a:lnTo>
                  <a:lnTo>
                    <a:pt x="436" y="336"/>
                  </a:lnTo>
                  <a:lnTo>
                    <a:pt x="381" y="386"/>
                  </a:lnTo>
                  <a:lnTo>
                    <a:pt x="337" y="433"/>
                  </a:lnTo>
                  <a:lnTo>
                    <a:pt x="303" y="477"/>
                  </a:lnTo>
                  <a:lnTo>
                    <a:pt x="276" y="519"/>
                  </a:lnTo>
                  <a:lnTo>
                    <a:pt x="255" y="559"/>
                  </a:lnTo>
                  <a:lnTo>
                    <a:pt x="238" y="599"/>
                  </a:lnTo>
                  <a:lnTo>
                    <a:pt x="223" y="641"/>
                  </a:lnTo>
                  <a:lnTo>
                    <a:pt x="211" y="685"/>
                  </a:lnTo>
                  <a:lnTo>
                    <a:pt x="197" y="729"/>
                  </a:lnTo>
                  <a:lnTo>
                    <a:pt x="183" y="780"/>
                  </a:lnTo>
                  <a:lnTo>
                    <a:pt x="183" y="780"/>
                  </a:lnTo>
                  <a:lnTo>
                    <a:pt x="164" y="828"/>
                  </a:lnTo>
                  <a:lnTo>
                    <a:pt x="142" y="866"/>
                  </a:lnTo>
                  <a:lnTo>
                    <a:pt x="117" y="895"/>
                  </a:lnTo>
                  <a:lnTo>
                    <a:pt x="94" y="916"/>
                  </a:lnTo>
                  <a:lnTo>
                    <a:pt x="71" y="927"/>
                  </a:lnTo>
                  <a:lnTo>
                    <a:pt x="48" y="930"/>
                  </a:lnTo>
                  <a:lnTo>
                    <a:pt x="29" y="923"/>
                  </a:lnTo>
                  <a:lnTo>
                    <a:pt x="15" y="911"/>
                  </a:lnTo>
                  <a:lnTo>
                    <a:pt x="4" y="888"/>
                  </a:lnTo>
                  <a:lnTo>
                    <a:pt x="0" y="858"/>
                  </a:lnTo>
                  <a:lnTo>
                    <a:pt x="0" y="858"/>
                  </a:lnTo>
                </a:path>
              </a:pathLst>
            </a:custGeom>
            <a:solidFill>
              <a:srgbClr val="FFDA1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6" name="Freeform 1320"/>
            <p:cNvSpPr>
              <a:spLocks/>
            </p:cNvSpPr>
            <p:nvPr/>
          </p:nvSpPr>
          <p:spPr bwMode="auto">
            <a:xfrm>
              <a:off x="2017" y="1257"/>
              <a:ext cx="1475" cy="914"/>
            </a:xfrm>
            <a:custGeom>
              <a:avLst/>
              <a:gdLst/>
              <a:ahLst/>
              <a:cxnLst>
                <a:cxn ang="0">
                  <a:pos x="16" y="696"/>
                </a:cxn>
                <a:cxn ang="0">
                  <a:pos x="110" y="440"/>
                </a:cxn>
                <a:cxn ang="0">
                  <a:pos x="271" y="233"/>
                </a:cxn>
                <a:cxn ang="0">
                  <a:pos x="490" y="88"/>
                </a:cxn>
                <a:cxn ang="0">
                  <a:pos x="752" y="9"/>
                </a:cxn>
                <a:cxn ang="0">
                  <a:pos x="895" y="0"/>
                </a:cxn>
                <a:cxn ang="0">
                  <a:pos x="1024" y="7"/>
                </a:cxn>
                <a:cxn ang="0">
                  <a:pos x="1136" y="31"/>
                </a:cxn>
                <a:cxn ang="0">
                  <a:pos x="1240" y="69"/>
                </a:cxn>
                <a:cxn ang="0">
                  <a:pos x="1336" y="122"/>
                </a:cxn>
                <a:cxn ang="0">
                  <a:pos x="1428" y="189"/>
                </a:cxn>
                <a:cxn ang="0">
                  <a:pos x="1452" y="212"/>
                </a:cxn>
                <a:cxn ang="0">
                  <a:pos x="1473" y="244"/>
                </a:cxn>
                <a:cxn ang="0">
                  <a:pos x="1458" y="262"/>
                </a:cxn>
                <a:cxn ang="0">
                  <a:pos x="1401" y="260"/>
                </a:cxn>
                <a:cxn ang="0">
                  <a:pos x="1302" y="235"/>
                </a:cxn>
                <a:cxn ang="0">
                  <a:pos x="1235" y="214"/>
                </a:cxn>
                <a:cxn ang="0">
                  <a:pos x="1072" y="177"/>
                </a:cxn>
                <a:cxn ang="0">
                  <a:pos x="897" y="168"/>
                </a:cxn>
                <a:cxn ang="0">
                  <a:pos x="724" y="187"/>
                </a:cxn>
                <a:cxn ang="0">
                  <a:pos x="564" y="239"/>
                </a:cxn>
                <a:cxn ang="0">
                  <a:pos x="427" y="325"/>
                </a:cxn>
                <a:cxn ang="0">
                  <a:pos x="372" y="376"/>
                </a:cxn>
                <a:cxn ang="0">
                  <a:pos x="292" y="467"/>
                </a:cxn>
                <a:cxn ang="0">
                  <a:pos x="244" y="546"/>
                </a:cxn>
                <a:cxn ang="0">
                  <a:pos x="212" y="629"/>
                </a:cxn>
                <a:cxn ang="0">
                  <a:pos x="187" y="716"/>
                </a:cxn>
                <a:cxn ang="0">
                  <a:pos x="172" y="764"/>
                </a:cxn>
                <a:cxn ang="0">
                  <a:pos x="133" y="850"/>
                </a:cxn>
                <a:cxn ang="0">
                  <a:pos x="88" y="896"/>
                </a:cxn>
                <a:cxn ang="0">
                  <a:pos x="44" y="912"/>
                </a:cxn>
                <a:cxn ang="0">
                  <a:pos x="12" y="892"/>
                </a:cxn>
                <a:cxn ang="0">
                  <a:pos x="0" y="841"/>
                </a:cxn>
              </a:cxnLst>
              <a:rect l="0" t="0" r="r" b="b"/>
              <a:pathLst>
                <a:path w="1474" h="913">
                  <a:moveTo>
                    <a:pt x="0" y="841"/>
                  </a:moveTo>
                  <a:lnTo>
                    <a:pt x="16" y="696"/>
                  </a:lnTo>
                  <a:lnTo>
                    <a:pt x="52" y="562"/>
                  </a:lnTo>
                  <a:lnTo>
                    <a:pt x="110" y="440"/>
                  </a:lnTo>
                  <a:lnTo>
                    <a:pt x="183" y="330"/>
                  </a:lnTo>
                  <a:lnTo>
                    <a:pt x="271" y="233"/>
                  </a:lnTo>
                  <a:lnTo>
                    <a:pt x="375" y="151"/>
                  </a:lnTo>
                  <a:lnTo>
                    <a:pt x="490" y="88"/>
                  </a:lnTo>
                  <a:lnTo>
                    <a:pt x="617" y="39"/>
                  </a:lnTo>
                  <a:lnTo>
                    <a:pt x="752" y="9"/>
                  </a:lnTo>
                  <a:lnTo>
                    <a:pt x="895" y="0"/>
                  </a:lnTo>
                  <a:lnTo>
                    <a:pt x="895" y="0"/>
                  </a:lnTo>
                  <a:lnTo>
                    <a:pt x="961" y="2"/>
                  </a:lnTo>
                  <a:lnTo>
                    <a:pt x="1024" y="7"/>
                  </a:lnTo>
                  <a:lnTo>
                    <a:pt x="1081" y="18"/>
                  </a:lnTo>
                  <a:lnTo>
                    <a:pt x="1136" y="31"/>
                  </a:lnTo>
                  <a:lnTo>
                    <a:pt x="1190" y="48"/>
                  </a:lnTo>
                  <a:lnTo>
                    <a:pt x="1240" y="69"/>
                  </a:lnTo>
                  <a:lnTo>
                    <a:pt x="1290" y="94"/>
                  </a:lnTo>
                  <a:lnTo>
                    <a:pt x="1336" y="122"/>
                  </a:lnTo>
                  <a:lnTo>
                    <a:pt x="1382" y="154"/>
                  </a:lnTo>
                  <a:lnTo>
                    <a:pt x="1428" y="189"/>
                  </a:lnTo>
                  <a:lnTo>
                    <a:pt x="1428" y="189"/>
                  </a:lnTo>
                  <a:lnTo>
                    <a:pt x="1452" y="212"/>
                  </a:lnTo>
                  <a:lnTo>
                    <a:pt x="1466" y="228"/>
                  </a:lnTo>
                  <a:lnTo>
                    <a:pt x="1473" y="244"/>
                  </a:lnTo>
                  <a:lnTo>
                    <a:pt x="1470" y="254"/>
                  </a:lnTo>
                  <a:lnTo>
                    <a:pt x="1458" y="262"/>
                  </a:lnTo>
                  <a:lnTo>
                    <a:pt x="1435" y="265"/>
                  </a:lnTo>
                  <a:lnTo>
                    <a:pt x="1401" y="260"/>
                  </a:lnTo>
                  <a:lnTo>
                    <a:pt x="1357" y="250"/>
                  </a:lnTo>
                  <a:lnTo>
                    <a:pt x="1302" y="235"/>
                  </a:lnTo>
                  <a:lnTo>
                    <a:pt x="1235" y="214"/>
                  </a:lnTo>
                  <a:lnTo>
                    <a:pt x="1235" y="214"/>
                  </a:lnTo>
                  <a:lnTo>
                    <a:pt x="1155" y="193"/>
                  </a:lnTo>
                  <a:lnTo>
                    <a:pt x="1072" y="177"/>
                  </a:lnTo>
                  <a:lnTo>
                    <a:pt x="986" y="168"/>
                  </a:lnTo>
                  <a:lnTo>
                    <a:pt x="897" y="168"/>
                  </a:lnTo>
                  <a:lnTo>
                    <a:pt x="811" y="174"/>
                  </a:lnTo>
                  <a:lnTo>
                    <a:pt x="724" y="187"/>
                  </a:lnTo>
                  <a:lnTo>
                    <a:pt x="642" y="207"/>
                  </a:lnTo>
                  <a:lnTo>
                    <a:pt x="564" y="239"/>
                  </a:lnTo>
                  <a:lnTo>
                    <a:pt x="492" y="277"/>
                  </a:lnTo>
                  <a:lnTo>
                    <a:pt x="427" y="325"/>
                  </a:lnTo>
                  <a:lnTo>
                    <a:pt x="427" y="325"/>
                  </a:lnTo>
                  <a:lnTo>
                    <a:pt x="372" y="376"/>
                  </a:lnTo>
                  <a:lnTo>
                    <a:pt x="328" y="423"/>
                  </a:lnTo>
                  <a:lnTo>
                    <a:pt x="292" y="467"/>
                  </a:lnTo>
                  <a:lnTo>
                    <a:pt x="265" y="509"/>
                  </a:lnTo>
                  <a:lnTo>
                    <a:pt x="244" y="546"/>
                  </a:lnTo>
                  <a:lnTo>
                    <a:pt x="227" y="589"/>
                  </a:lnTo>
                  <a:lnTo>
                    <a:pt x="212" y="629"/>
                  </a:lnTo>
                  <a:lnTo>
                    <a:pt x="200" y="671"/>
                  </a:lnTo>
                  <a:lnTo>
                    <a:pt x="187" y="716"/>
                  </a:lnTo>
                  <a:lnTo>
                    <a:pt x="172" y="764"/>
                  </a:lnTo>
                  <a:lnTo>
                    <a:pt x="172" y="764"/>
                  </a:lnTo>
                  <a:lnTo>
                    <a:pt x="156" y="812"/>
                  </a:lnTo>
                  <a:lnTo>
                    <a:pt x="133" y="850"/>
                  </a:lnTo>
                  <a:lnTo>
                    <a:pt x="111" y="877"/>
                  </a:lnTo>
                  <a:lnTo>
                    <a:pt x="88" y="896"/>
                  </a:lnTo>
                  <a:lnTo>
                    <a:pt x="64" y="909"/>
                  </a:lnTo>
                  <a:lnTo>
                    <a:pt x="44" y="912"/>
                  </a:lnTo>
                  <a:lnTo>
                    <a:pt x="27" y="905"/>
                  </a:lnTo>
                  <a:lnTo>
                    <a:pt x="12" y="892"/>
                  </a:lnTo>
                  <a:lnTo>
                    <a:pt x="2" y="869"/>
                  </a:lnTo>
                  <a:lnTo>
                    <a:pt x="0" y="841"/>
                  </a:lnTo>
                  <a:lnTo>
                    <a:pt x="0" y="841"/>
                  </a:lnTo>
                </a:path>
              </a:pathLst>
            </a:custGeom>
            <a:solidFill>
              <a:srgbClr val="FFDC2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" name="Freeform 1321"/>
            <p:cNvSpPr>
              <a:spLocks/>
            </p:cNvSpPr>
            <p:nvPr/>
          </p:nvSpPr>
          <p:spPr bwMode="auto">
            <a:xfrm>
              <a:off x="1998" y="1263"/>
              <a:ext cx="1451" cy="888"/>
            </a:xfrm>
            <a:custGeom>
              <a:avLst/>
              <a:gdLst/>
              <a:ahLst/>
              <a:cxnLst>
                <a:cxn ang="0">
                  <a:pos x="16" y="680"/>
                </a:cxn>
                <a:cxn ang="0">
                  <a:pos x="113" y="426"/>
                </a:cxn>
                <a:cxn ang="0">
                  <a:pos x="276" y="224"/>
                </a:cxn>
                <a:cxn ang="0">
                  <a:pos x="490" y="83"/>
                </a:cxn>
                <a:cxn ang="0">
                  <a:pos x="748" y="7"/>
                </a:cxn>
                <a:cxn ang="0">
                  <a:pos x="886" y="0"/>
                </a:cxn>
                <a:cxn ang="0">
                  <a:pos x="1011" y="5"/>
                </a:cxn>
                <a:cxn ang="0">
                  <a:pos x="1123" y="27"/>
                </a:cxn>
                <a:cxn ang="0">
                  <a:pos x="1224" y="64"/>
                </a:cxn>
                <a:cxn ang="0">
                  <a:pos x="1316" y="113"/>
                </a:cxn>
                <a:cxn ang="0">
                  <a:pos x="1405" y="178"/>
                </a:cxn>
                <a:cxn ang="0">
                  <a:pos x="1429" y="198"/>
                </a:cxn>
                <a:cxn ang="0">
                  <a:pos x="1450" y="228"/>
                </a:cxn>
                <a:cxn ang="0">
                  <a:pos x="1433" y="246"/>
                </a:cxn>
                <a:cxn ang="0">
                  <a:pos x="1378" y="244"/>
                </a:cxn>
                <a:cxn ang="0">
                  <a:pos x="1283" y="221"/>
                </a:cxn>
                <a:cxn ang="0">
                  <a:pos x="1220" y="199"/>
                </a:cxn>
                <a:cxn ang="0">
                  <a:pos x="1059" y="163"/>
                </a:cxn>
                <a:cxn ang="0">
                  <a:pos x="886" y="155"/>
                </a:cxn>
                <a:cxn ang="0">
                  <a:pos x="716" y="174"/>
                </a:cxn>
                <a:cxn ang="0">
                  <a:pos x="554" y="226"/>
                </a:cxn>
                <a:cxn ang="0">
                  <a:pos x="416" y="313"/>
                </a:cxn>
                <a:cxn ang="0">
                  <a:pos x="361" y="364"/>
                </a:cxn>
                <a:cxn ang="0">
                  <a:pos x="281" y="454"/>
                </a:cxn>
                <a:cxn ang="0">
                  <a:pos x="233" y="534"/>
                </a:cxn>
                <a:cxn ang="0">
                  <a:pos x="202" y="615"/>
                </a:cxn>
                <a:cxn ang="0">
                  <a:pos x="177" y="698"/>
                </a:cxn>
                <a:cxn ang="0">
                  <a:pos x="161" y="744"/>
                </a:cxn>
                <a:cxn ang="0">
                  <a:pos x="124" y="829"/>
                </a:cxn>
                <a:cxn ang="0">
                  <a:pos x="80" y="875"/>
                </a:cxn>
                <a:cxn ang="0">
                  <a:pos x="39" y="888"/>
                </a:cxn>
                <a:cxn ang="0">
                  <a:pos x="9" y="869"/>
                </a:cxn>
                <a:cxn ang="0">
                  <a:pos x="0" y="823"/>
                </a:cxn>
              </a:cxnLst>
              <a:rect l="0" t="0" r="r" b="b"/>
              <a:pathLst>
                <a:path w="1451" h="889">
                  <a:moveTo>
                    <a:pt x="0" y="823"/>
                  </a:moveTo>
                  <a:lnTo>
                    <a:pt x="16" y="680"/>
                  </a:lnTo>
                  <a:lnTo>
                    <a:pt x="55" y="546"/>
                  </a:lnTo>
                  <a:lnTo>
                    <a:pt x="113" y="426"/>
                  </a:lnTo>
                  <a:lnTo>
                    <a:pt x="187" y="320"/>
                  </a:lnTo>
                  <a:lnTo>
                    <a:pt x="276" y="224"/>
                  </a:lnTo>
                  <a:lnTo>
                    <a:pt x="377" y="147"/>
                  </a:lnTo>
                  <a:lnTo>
                    <a:pt x="490" y="83"/>
                  </a:lnTo>
                  <a:lnTo>
                    <a:pt x="614" y="37"/>
                  </a:lnTo>
                  <a:lnTo>
                    <a:pt x="748" y="7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952" y="2"/>
                  </a:lnTo>
                  <a:lnTo>
                    <a:pt x="1011" y="5"/>
                  </a:lnTo>
                  <a:lnTo>
                    <a:pt x="1068" y="14"/>
                  </a:lnTo>
                  <a:lnTo>
                    <a:pt x="1123" y="27"/>
                  </a:lnTo>
                  <a:lnTo>
                    <a:pt x="1176" y="44"/>
                  </a:lnTo>
                  <a:lnTo>
                    <a:pt x="1224" y="64"/>
                  </a:lnTo>
                  <a:lnTo>
                    <a:pt x="1272" y="88"/>
                  </a:lnTo>
                  <a:lnTo>
                    <a:pt x="1316" y="113"/>
                  </a:lnTo>
                  <a:lnTo>
                    <a:pt x="1360" y="145"/>
                  </a:lnTo>
                  <a:lnTo>
                    <a:pt x="1405" y="178"/>
                  </a:lnTo>
                  <a:lnTo>
                    <a:pt x="1405" y="178"/>
                  </a:lnTo>
                  <a:lnTo>
                    <a:pt x="1429" y="198"/>
                  </a:lnTo>
                  <a:lnTo>
                    <a:pt x="1443" y="216"/>
                  </a:lnTo>
                  <a:lnTo>
                    <a:pt x="1450" y="228"/>
                  </a:lnTo>
                  <a:lnTo>
                    <a:pt x="1445" y="239"/>
                  </a:lnTo>
                  <a:lnTo>
                    <a:pt x="1433" y="246"/>
                  </a:lnTo>
                  <a:lnTo>
                    <a:pt x="1409" y="246"/>
                  </a:lnTo>
                  <a:lnTo>
                    <a:pt x="1378" y="244"/>
                  </a:lnTo>
                  <a:lnTo>
                    <a:pt x="1335" y="235"/>
                  </a:lnTo>
                  <a:lnTo>
                    <a:pt x="1283" y="221"/>
                  </a:lnTo>
                  <a:lnTo>
                    <a:pt x="1220" y="199"/>
                  </a:lnTo>
                  <a:lnTo>
                    <a:pt x="1220" y="199"/>
                  </a:lnTo>
                  <a:lnTo>
                    <a:pt x="1141" y="178"/>
                  </a:lnTo>
                  <a:lnTo>
                    <a:pt x="1059" y="163"/>
                  </a:lnTo>
                  <a:lnTo>
                    <a:pt x="973" y="155"/>
                  </a:lnTo>
                  <a:lnTo>
                    <a:pt x="886" y="155"/>
                  </a:lnTo>
                  <a:lnTo>
                    <a:pt x="800" y="161"/>
                  </a:lnTo>
                  <a:lnTo>
                    <a:pt x="716" y="174"/>
                  </a:lnTo>
                  <a:lnTo>
                    <a:pt x="631" y="198"/>
                  </a:lnTo>
                  <a:lnTo>
                    <a:pt x="554" y="226"/>
                  </a:lnTo>
                  <a:lnTo>
                    <a:pt x="481" y="267"/>
                  </a:lnTo>
                  <a:lnTo>
                    <a:pt x="416" y="313"/>
                  </a:lnTo>
                  <a:lnTo>
                    <a:pt x="416" y="313"/>
                  </a:lnTo>
                  <a:lnTo>
                    <a:pt x="361" y="364"/>
                  </a:lnTo>
                  <a:lnTo>
                    <a:pt x="317" y="410"/>
                  </a:lnTo>
                  <a:lnTo>
                    <a:pt x="281" y="454"/>
                  </a:lnTo>
                  <a:lnTo>
                    <a:pt x="255" y="496"/>
                  </a:lnTo>
                  <a:lnTo>
                    <a:pt x="233" y="534"/>
                  </a:lnTo>
                  <a:lnTo>
                    <a:pt x="216" y="574"/>
                  </a:lnTo>
                  <a:lnTo>
                    <a:pt x="202" y="615"/>
                  </a:lnTo>
                  <a:lnTo>
                    <a:pt x="189" y="656"/>
                  </a:lnTo>
                  <a:lnTo>
                    <a:pt x="177" y="698"/>
                  </a:lnTo>
                  <a:lnTo>
                    <a:pt x="161" y="744"/>
                  </a:lnTo>
                  <a:lnTo>
                    <a:pt x="161" y="744"/>
                  </a:lnTo>
                  <a:lnTo>
                    <a:pt x="145" y="793"/>
                  </a:lnTo>
                  <a:lnTo>
                    <a:pt x="124" y="829"/>
                  </a:lnTo>
                  <a:lnTo>
                    <a:pt x="103" y="857"/>
                  </a:lnTo>
                  <a:lnTo>
                    <a:pt x="80" y="875"/>
                  </a:lnTo>
                  <a:lnTo>
                    <a:pt x="58" y="885"/>
                  </a:lnTo>
                  <a:lnTo>
                    <a:pt x="39" y="888"/>
                  </a:lnTo>
                  <a:lnTo>
                    <a:pt x="23" y="883"/>
                  </a:lnTo>
                  <a:lnTo>
                    <a:pt x="9" y="869"/>
                  </a:lnTo>
                  <a:lnTo>
                    <a:pt x="2" y="850"/>
                  </a:lnTo>
                  <a:lnTo>
                    <a:pt x="0" y="823"/>
                  </a:lnTo>
                  <a:lnTo>
                    <a:pt x="0" y="823"/>
                  </a:lnTo>
                </a:path>
              </a:pathLst>
            </a:custGeom>
            <a:solidFill>
              <a:srgbClr val="FFDE2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8" name="Freeform 1322"/>
            <p:cNvSpPr>
              <a:spLocks/>
            </p:cNvSpPr>
            <p:nvPr/>
          </p:nvSpPr>
          <p:spPr bwMode="auto">
            <a:xfrm>
              <a:off x="2037" y="1285"/>
              <a:ext cx="1427" cy="869"/>
            </a:xfrm>
            <a:custGeom>
              <a:avLst/>
              <a:gdLst/>
              <a:ahLst/>
              <a:cxnLst>
                <a:cxn ang="0">
                  <a:pos x="20" y="661"/>
                </a:cxn>
                <a:cxn ang="0">
                  <a:pos x="117" y="416"/>
                </a:cxn>
                <a:cxn ang="0">
                  <a:pos x="279" y="218"/>
                </a:cxn>
                <a:cxn ang="0">
                  <a:pos x="494" y="81"/>
                </a:cxn>
                <a:cxn ang="0">
                  <a:pos x="745" y="7"/>
                </a:cxn>
                <a:cxn ang="0">
                  <a:pos x="879" y="0"/>
                </a:cxn>
                <a:cxn ang="0">
                  <a:pos x="1002" y="5"/>
                </a:cxn>
                <a:cxn ang="0">
                  <a:pos x="1111" y="26"/>
                </a:cxn>
                <a:cxn ang="0">
                  <a:pos x="1210" y="60"/>
                </a:cxn>
                <a:cxn ang="0">
                  <a:pos x="1301" y="106"/>
                </a:cxn>
                <a:cxn ang="0">
                  <a:pos x="1383" y="168"/>
                </a:cxn>
                <a:cxn ang="0">
                  <a:pos x="1404" y="186"/>
                </a:cxn>
                <a:cxn ang="0">
                  <a:pos x="1426" y="216"/>
                </a:cxn>
                <a:cxn ang="0">
                  <a:pos x="1408" y="230"/>
                </a:cxn>
                <a:cxn ang="0">
                  <a:pos x="1357" y="228"/>
                </a:cxn>
                <a:cxn ang="0">
                  <a:pos x="1267" y="207"/>
                </a:cxn>
                <a:cxn ang="0">
                  <a:pos x="1206" y="188"/>
                </a:cxn>
                <a:cxn ang="0">
                  <a:pos x="1048" y="152"/>
                </a:cxn>
                <a:cxn ang="0">
                  <a:pos x="877" y="145"/>
                </a:cxn>
                <a:cxn ang="0">
                  <a:pos x="706" y="163"/>
                </a:cxn>
                <a:cxn ang="0">
                  <a:pos x="547" y="216"/>
                </a:cxn>
                <a:cxn ang="0">
                  <a:pos x="410" y="304"/>
                </a:cxn>
                <a:cxn ang="0">
                  <a:pos x="352" y="352"/>
                </a:cxn>
                <a:cxn ang="0">
                  <a:pos x="275" y="442"/>
                </a:cxn>
                <a:cxn ang="0">
                  <a:pos x="225" y="522"/>
                </a:cxn>
                <a:cxn ang="0">
                  <a:pos x="193" y="601"/>
                </a:cxn>
                <a:cxn ang="0">
                  <a:pos x="168" y="683"/>
                </a:cxn>
                <a:cxn ang="0">
                  <a:pos x="155" y="729"/>
                </a:cxn>
                <a:cxn ang="0">
                  <a:pos x="117" y="808"/>
                </a:cxn>
                <a:cxn ang="0">
                  <a:pos x="75" y="855"/>
                </a:cxn>
                <a:cxn ang="0">
                  <a:pos x="37" y="868"/>
                </a:cxn>
                <a:cxn ang="0">
                  <a:pos x="9" y="851"/>
                </a:cxn>
                <a:cxn ang="0">
                  <a:pos x="0" y="805"/>
                </a:cxn>
              </a:cxnLst>
              <a:rect l="0" t="0" r="r" b="b"/>
              <a:pathLst>
                <a:path w="1427" h="869">
                  <a:moveTo>
                    <a:pt x="0" y="805"/>
                  </a:moveTo>
                  <a:lnTo>
                    <a:pt x="20" y="661"/>
                  </a:lnTo>
                  <a:lnTo>
                    <a:pt x="60" y="531"/>
                  </a:lnTo>
                  <a:lnTo>
                    <a:pt x="117" y="416"/>
                  </a:lnTo>
                  <a:lnTo>
                    <a:pt x="191" y="308"/>
                  </a:lnTo>
                  <a:lnTo>
                    <a:pt x="279" y="218"/>
                  </a:lnTo>
                  <a:lnTo>
                    <a:pt x="380" y="142"/>
                  </a:lnTo>
                  <a:lnTo>
                    <a:pt x="494" y="81"/>
                  </a:lnTo>
                  <a:lnTo>
                    <a:pt x="614" y="37"/>
                  </a:lnTo>
                  <a:lnTo>
                    <a:pt x="745" y="7"/>
                  </a:lnTo>
                  <a:lnTo>
                    <a:pt x="879" y="0"/>
                  </a:lnTo>
                  <a:lnTo>
                    <a:pt x="879" y="0"/>
                  </a:lnTo>
                  <a:lnTo>
                    <a:pt x="943" y="1"/>
                  </a:lnTo>
                  <a:lnTo>
                    <a:pt x="1002" y="5"/>
                  </a:lnTo>
                  <a:lnTo>
                    <a:pt x="1058" y="14"/>
                  </a:lnTo>
                  <a:lnTo>
                    <a:pt x="1111" y="26"/>
                  </a:lnTo>
                  <a:lnTo>
                    <a:pt x="1162" y="41"/>
                  </a:lnTo>
                  <a:lnTo>
                    <a:pt x="1210" y="60"/>
                  </a:lnTo>
                  <a:lnTo>
                    <a:pt x="1256" y="83"/>
                  </a:lnTo>
                  <a:lnTo>
                    <a:pt x="1301" y="106"/>
                  </a:lnTo>
                  <a:lnTo>
                    <a:pt x="1343" y="136"/>
                  </a:lnTo>
                  <a:lnTo>
                    <a:pt x="1383" y="168"/>
                  </a:lnTo>
                  <a:lnTo>
                    <a:pt x="1383" y="168"/>
                  </a:lnTo>
                  <a:lnTo>
                    <a:pt x="1404" y="186"/>
                  </a:lnTo>
                  <a:lnTo>
                    <a:pt x="1419" y="203"/>
                  </a:lnTo>
                  <a:lnTo>
                    <a:pt x="1426" y="216"/>
                  </a:lnTo>
                  <a:lnTo>
                    <a:pt x="1423" y="226"/>
                  </a:lnTo>
                  <a:lnTo>
                    <a:pt x="1408" y="230"/>
                  </a:lnTo>
                  <a:lnTo>
                    <a:pt x="1387" y="232"/>
                  </a:lnTo>
                  <a:lnTo>
                    <a:pt x="1357" y="228"/>
                  </a:lnTo>
                  <a:lnTo>
                    <a:pt x="1318" y="220"/>
                  </a:lnTo>
                  <a:lnTo>
                    <a:pt x="1267" y="207"/>
                  </a:lnTo>
                  <a:lnTo>
                    <a:pt x="1206" y="188"/>
                  </a:lnTo>
                  <a:lnTo>
                    <a:pt x="1206" y="188"/>
                  </a:lnTo>
                  <a:lnTo>
                    <a:pt x="1130" y="168"/>
                  </a:lnTo>
                  <a:lnTo>
                    <a:pt x="1048" y="152"/>
                  </a:lnTo>
                  <a:lnTo>
                    <a:pt x="964" y="145"/>
                  </a:lnTo>
                  <a:lnTo>
                    <a:pt x="877" y="145"/>
                  </a:lnTo>
                  <a:lnTo>
                    <a:pt x="791" y="148"/>
                  </a:lnTo>
                  <a:lnTo>
                    <a:pt x="706" y="163"/>
                  </a:lnTo>
                  <a:lnTo>
                    <a:pt x="625" y="186"/>
                  </a:lnTo>
                  <a:lnTo>
                    <a:pt x="547" y="216"/>
                  </a:lnTo>
                  <a:lnTo>
                    <a:pt x="473" y="256"/>
                  </a:lnTo>
                  <a:lnTo>
                    <a:pt x="410" y="304"/>
                  </a:lnTo>
                  <a:lnTo>
                    <a:pt x="410" y="304"/>
                  </a:lnTo>
                  <a:lnTo>
                    <a:pt x="352" y="352"/>
                  </a:lnTo>
                  <a:lnTo>
                    <a:pt x="311" y="398"/>
                  </a:lnTo>
                  <a:lnTo>
                    <a:pt x="275" y="442"/>
                  </a:lnTo>
                  <a:lnTo>
                    <a:pt x="246" y="483"/>
                  </a:lnTo>
                  <a:lnTo>
                    <a:pt x="225" y="522"/>
                  </a:lnTo>
                  <a:lnTo>
                    <a:pt x="207" y="561"/>
                  </a:lnTo>
                  <a:lnTo>
                    <a:pt x="193" y="601"/>
                  </a:lnTo>
                  <a:lnTo>
                    <a:pt x="180" y="640"/>
                  </a:lnTo>
                  <a:lnTo>
                    <a:pt x="168" y="683"/>
                  </a:lnTo>
                  <a:lnTo>
                    <a:pt x="155" y="729"/>
                  </a:lnTo>
                  <a:lnTo>
                    <a:pt x="155" y="729"/>
                  </a:lnTo>
                  <a:lnTo>
                    <a:pt x="136" y="773"/>
                  </a:lnTo>
                  <a:lnTo>
                    <a:pt x="117" y="808"/>
                  </a:lnTo>
                  <a:lnTo>
                    <a:pt x="96" y="836"/>
                  </a:lnTo>
                  <a:lnTo>
                    <a:pt x="75" y="855"/>
                  </a:lnTo>
                  <a:lnTo>
                    <a:pt x="56" y="865"/>
                  </a:lnTo>
                  <a:lnTo>
                    <a:pt x="37" y="868"/>
                  </a:lnTo>
                  <a:lnTo>
                    <a:pt x="23" y="863"/>
                  </a:lnTo>
                  <a:lnTo>
                    <a:pt x="9" y="851"/>
                  </a:lnTo>
                  <a:lnTo>
                    <a:pt x="1" y="830"/>
                  </a:lnTo>
                  <a:lnTo>
                    <a:pt x="0" y="805"/>
                  </a:lnTo>
                  <a:lnTo>
                    <a:pt x="0" y="805"/>
                  </a:lnTo>
                </a:path>
              </a:pathLst>
            </a:custGeom>
            <a:solidFill>
              <a:srgbClr val="FFE03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9" name="Freeform 1323"/>
            <p:cNvSpPr>
              <a:spLocks/>
            </p:cNvSpPr>
            <p:nvPr/>
          </p:nvSpPr>
          <p:spPr bwMode="auto">
            <a:xfrm>
              <a:off x="2036" y="1285"/>
              <a:ext cx="1403" cy="853"/>
            </a:xfrm>
            <a:custGeom>
              <a:avLst/>
              <a:gdLst/>
              <a:ahLst/>
              <a:cxnLst>
                <a:cxn ang="0">
                  <a:pos x="23" y="649"/>
                </a:cxn>
                <a:cxn ang="0">
                  <a:pos x="122" y="405"/>
                </a:cxn>
                <a:cxn ang="0">
                  <a:pos x="285" y="213"/>
                </a:cxn>
                <a:cxn ang="0">
                  <a:pos x="494" y="80"/>
                </a:cxn>
                <a:cxn ang="0">
                  <a:pos x="742" y="11"/>
                </a:cxn>
                <a:cxn ang="0">
                  <a:pos x="872" y="0"/>
                </a:cxn>
                <a:cxn ang="0">
                  <a:pos x="993" y="6"/>
                </a:cxn>
                <a:cxn ang="0">
                  <a:pos x="1100" y="27"/>
                </a:cxn>
                <a:cxn ang="0">
                  <a:pos x="1198" y="59"/>
                </a:cxn>
                <a:cxn ang="0">
                  <a:pos x="1284" y="103"/>
                </a:cxn>
                <a:cxn ang="0">
                  <a:pos x="1362" y="158"/>
                </a:cxn>
                <a:cxn ang="0">
                  <a:pos x="1383" y="177"/>
                </a:cxn>
                <a:cxn ang="0">
                  <a:pos x="1402" y="204"/>
                </a:cxn>
                <a:cxn ang="0">
                  <a:pos x="1387" y="217"/>
                </a:cxn>
                <a:cxn ang="0">
                  <a:pos x="1339" y="215"/>
                </a:cxn>
                <a:cxn ang="0">
                  <a:pos x="1250" y="194"/>
                </a:cxn>
                <a:cxn ang="0">
                  <a:pos x="1194" y="177"/>
                </a:cxn>
                <a:cxn ang="0">
                  <a:pos x="1037" y="142"/>
                </a:cxn>
                <a:cxn ang="0">
                  <a:pos x="869" y="135"/>
                </a:cxn>
                <a:cxn ang="0">
                  <a:pos x="697" y="154"/>
                </a:cxn>
                <a:cxn ang="0">
                  <a:pos x="538" y="209"/>
                </a:cxn>
                <a:cxn ang="0">
                  <a:pos x="400" y="295"/>
                </a:cxn>
                <a:cxn ang="0">
                  <a:pos x="345" y="345"/>
                </a:cxn>
                <a:cxn ang="0">
                  <a:pos x="266" y="434"/>
                </a:cxn>
                <a:cxn ang="0">
                  <a:pos x="215" y="514"/>
                </a:cxn>
                <a:cxn ang="0">
                  <a:pos x="183" y="592"/>
                </a:cxn>
                <a:cxn ang="0">
                  <a:pos x="158" y="670"/>
                </a:cxn>
                <a:cxn ang="0">
                  <a:pos x="145" y="714"/>
                </a:cxn>
                <a:cxn ang="0">
                  <a:pos x="110" y="794"/>
                </a:cxn>
                <a:cxn ang="0">
                  <a:pos x="70" y="838"/>
                </a:cxn>
                <a:cxn ang="0">
                  <a:pos x="34" y="852"/>
                </a:cxn>
                <a:cxn ang="0">
                  <a:pos x="8" y="834"/>
                </a:cxn>
                <a:cxn ang="0">
                  <a:pos x="0" y="790"/>
                </a:cxn>
              </a:cxnLst>
              <a:rect l="0" t="0" r="r" b="b"/>
              <a:pathLst>
                <a:path w="1403" h="853">
                  <a:moveTo>
                    <a:pt x="0" y="790"/>
                  </a:moveTo>
                  <a:lnTo>
                    <a:pt x="23" y="649"/>
                  </a:lnTo>
                  <a:lnTo>
                    <a:pt x="63" y="520"/>
                  </a:lnTo>
                  <a:lnTo>
                    <a:pt x="122" y="405"/>
                  </a:lnTo>
                  <a:lnTo>
                    <a:pt x="195" y="301"/>
                  </a:lnTo>
                  <a:lnTo>
                    <a:pt x="285" y="213"/>
                  </a:lnTo>
                  <a:lnTo>
                    <a:pt x="384" y="139"/>
                  </a:lnTo>
                  <a:lnTo>
                    <a:pt x="494" y="80"/>
                  </a:lnTo>
                  <a:lnTo>
                    <a:pt x="614" y="36"/>
                  </a:lnTo>
                  <a:lnTo>
                    <a:pt x="742" y="11"/>
                  </a:lnTo>
                  <a:lnTo>
                    <a:pt x="872" y="0"/>
                  </a:lnTo>
                  <a:lnTo>
                    <a:pt x="872" y="0"/>
                  </a:lnTo>
                  <a:lnTo>
                    <a:pt x="934" y="2"/>
                  </a:lnTo>
                  <a:lnTo>
                    <a:pt x="993" y="6"/>
                  </a:lnTo>
                  <a:lnTo>
                    <a:pt x="1048" y="15"/>
                  </a:lnTo>
                  <a:lnTo>
                    <a:pt x="1100" y="27"/>
                  </a:lnTo>
                  <a:lnTo>
                    <a:pt x="1148" y="40"/>
                  </a:lnTo>
                  <a:lnTo>
                    <a:pt x="1198" y="59"/>
                  </a:lnTo>
                  <a:lnTo>
                    <a:pt x="1242" y="80"/>
                  </a:lnTo>
                  <a:lnTo>
                    <a:pt x="1284" y="103"/>
                  </a:lnTo>
                  <a:lnTo>
                    <a:pt x="1324" y="128"/>
                  </a:lnTo>
                  <a:lnTo>
                    <a:pt x="1362" y="158"/>
                  </a:lnTo>
                  <a:lnTo>
                    <a:pt x="1362" y="158"/>
                  </a:lnTo>
                  <a:lnTo>
                    <a:pt x="1383" y="177"/>
                  </a:lnTo>
                  <a:lnTo>
                    <a:pt x="1398" y="192"/>
                  </a:lnTo>
                  <a:lnTo>
                    <a:pt x="1402" y="204"/>
                  </a:lnTo>
                  <a:lnTo>
                    <a:pt x="1399" y="213"/>
                  </a:lnTo>
                  <a:lnTo>
                    <a:pt x="1387" y="217"/>
                  </a:lnTo>
                  <a:lnTo>
                    <a:pt x="1366" y="220"/>
                  </a:lnTo>
                  <a:lnTo>
                    <a:pt x="1339" y="215"/>
                  </a:lnTo>
                  <a:lnTo>
                    <a:pt x="1299" y="209"/>
                  </a:lnTo>
                  <a:lnTo>
                    <a:pt x="1250" y="194"/>
                  </a:lnTo>
                  <a:lnTo>
                    <a:pt x="1194" y="177"/>
                  </a:lnTo>
                  <a:lnTo>
                    <a:pt x="1194" y="177"/>
                  </a:lnTo>
                  <a:lnTo>
                    <a:pt x="1118" y="156"/>
                  </a:lnTo>
                  <a:lnTo>
                    <a:pt x="1037" y="142"/>
                  </a:lnTo>
                  <a:lnTo>
                    <a:pt x="955" y="135"/>
                  </a:lnTo>
                  <a:lnTo>
                    <a:pt x="869" y="135"/>
                  </a:lnTo>
                  <a:lnTo>
                    <a:pt x="782" y="142"/>
                  </a:lnTo>
                  <a:lnTo>
                    <a:pt x="697" y="154"/>
                  </a:lnTo>
                  <a:lnTo>
                    <a:pt x="616" y="177"/>
                  </a:lnTo>
                  <a:lnTo>
                    <a:pt x="538" y="209"/>
                  </a:lnTo>
                  <a:lnTo>
                    <a:pt x="466" y="246"/>
                  </a:lnTo>
                  <a:lnTo>
                    <a:pt x="400" y="295"/>
                  </a:lnTo>
                  <a:lnTo>
                    <a:pt x="400" y="295"/>
                  </a:lnTo>
                  <a:lnTo>
                    <a:pt x="345" y="345"/>
                  </a:lnTo>
                  <a:lnTo>
                    <a:pt x="301" y="390"/>
                  </a:lnTo>
                  <a:lnTo>
                    <a:pt x="266" y="434"/>
                  </a:lnTo>
                  <a:lnTo>
                    <a:pt x="236" y="474"/>
                  </a:lnTo>
                  <a:lnTo>
                    <a:pt x="215" y="514"/>
                  </a:lnTo>
                  <a:lnTo>
                    <a:pt x="198" y="552"/>
                  </a:lnTo>
                  <a:lnTo>
                    <a:pt x="183" y="592"/>
                  </a:lnTo>
                  <a:lnTo>
                    <a:pt x="170" y="630"/>
                  </a:lnTo>
                  <a:lnTo>
                    <a:pt x="158" y="670"/>
                  </a:lnTo>
                  <a:lnTo>
                    <a:pt x="145" y="714"/>
                  </a:lnTo>
                  <a:lnTo>
                    <a:pt x="145" y="714"/>
                  </a:lnTo>
                  <a:lnTo>
                    <a:pt x="128" y="758"/>
                  </a:lnTo>
                  <a:lnTo>
                    <a:pt x="110" y="794"/>
                  </a:lnTo>
                  <a:lnTo>
                    <a:pt x="91" y="820"/>
                  </a:lnTo>
                  <a:lnTo>
                    <a:pt x="70" y="838"/>
                  </a:lnTo>
                  <a:lnTo>
                    <a:pt x="50" y="849"/>
                  </a:lnTo>
                  <a:lnTo>
                    <a:pt x="34" y="852"/>
                  </a:lnTo>
                  <a:lnTo>
                    <a:pt x="19" y="845"/>
                  </a:lnTo>
                  <a:lnTo>
                    <a:pt x="8" y="834"/>
                  </a:lnTo>
                  <a:lnTo>
                    <a:pt x="2" y="815"/>
                  </a:lnTo>
                  <a:lnTo>
                    <a:pt x="0" y="790"/>
                  </a:lnTo>
                  <a:lnTo>
                    <a:pt x="0" y="790"/>
                  </a:lnTo>
                </a:path>
              </a:pathLst>
            </a:custGeom>
            <a:solidFill>
              <a:srgbClr val="FFE23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0" name="Freeform 1324"/>
            <p:cNvSpPr>
              <a:spLocks/>
            </p:cNvSpPr>
            <p:nvPr/>
          </p:nvSpPr>
          <p:spPr bwMode="auto">
            <a:xfrm>
              <a:off x="2046" y="1285"/>
              <a:ext cx="1379" cy="830"/>
            </a:xfrm>
            <a:custGeom>
              <a:avLst/>
              <a:gdLst/>
              <a:ahLst/>
              <a:cxnLst>
                <a:cxn ang="0">
                  <a:pos x="25" y="631"/>
                </a:cxn>
                <a:cxn ang="0">
                  <a:pos x="126" y="391"/>
                </a:cxn>
                <a:cxn ang="0">
                  <a:pos x="287" y="204"/>
                </a:cxn>
                <a:cxn ang="0">
                  <a:pos x="494" y="75"/>
                </a:cxn>
                <a:cxn ang="0">
                  <a:pos x="735" y="8"/>
                </a:cxn>
                <a:cxn ang="0">
                  <a:pos x="864" y="0"/>
                </a:cxn>
                <a:cxn ang="0">
                  <a:pos x="982" y="6"/>
                </a:cxn>
                <a:cxn ang="0">
                  <a:pos x="1087" y="23"/>
                </a:cxn>
                <a:cxn ang="0">
                  <a:pos x="1180" y="55"/>
                </a:cxn>
                <a:cxn ang="0">
                  <a:pos x="1264" y="94"/>
                </a:cxn>
                <a:cxn ang="0">
                  <a:pos x="1340" y="147"/>
                </a:cxn>
                <a:cxn ang="0">
                  <a:pos x="1359" y="165"/>
                </a:cxn>
                <a:cxn ang="0">
                  <a:pos x="1376" y="190"/>
                </a:cxn>
                <a:cxn ang="0">
                  <a:pos x="1363" y="202"/>
                </a:cxn>
                <a:cxn ang="0">
                  <a:pos x="1315" y="200"/>
                </a:cxn>
                <a:cxn ang="0">
                  <a:pos x="1233" y="179"/>
                </a:cxn>
                <a:cxn ang="0">
                  <a:pos x="1180" y="162"/>
                </a:cxn>
                <a:cxn ang="0">
                  <a:pos x="1026" y="128"/>
                </a:cxn>
                <a:cxn ang="0">
                  <a:pos x="857" y="122"/>
                </a:cxn>
                <a:cxn ang="0">
                  <a:pos x="687" y="143"/>
                </a:cxn>
                <a:cxn ang="0">
                  <a:pos x="529" y="195"/>
                </a:cxn>
                <a:cxn ang="0">
                  <a:pos x="391" y="282"/>
                </a:cxn>
                <a:cxn ang="0">
                  <a:pos x="337" y="333"/>
                </a:cxn>
                <a:cxn ang="0">
                  <a:pos x="255" y="421"/>
                </a:cxn>
                <a:cxn ang="0">
                  <a:pos x="204" y="501"/>
                </a:cxn>
                <a:cxn ang="0">
                  <a:pos x="172" y="575"/>
                </a:cxn>
                <a:cxn ang="0">
                  <a:pos x="149" y="653"/>
                </a:cxn>
                <a:cxn ang="0">
                  <a:pos x="137" y="695"/>
                </a:cxn>
                <a:cxn ang="0">
                  <a:pos x="101" y="773"/>
                </a:cxn>
                <a:cxn ang="0">
                  <a:pos x="63" y="817"/>
                </a:cxn>
                <a:cxn ang="0">
                  <a:pos x="29" y="830"/>
                </a:cxn>
                <a:cxn ang="0">
                  <a:pos x="6" y="813"/>
                </a:cxn>
                <a:cxn ang="0">
                  <a:pos x="0" y="771"/>
                </a:cxn>
              </a:cxnLst>
              <a:rect l="0" t="0" r="r" b="b"/>
              <a:pathLst>
                <a:path w="1377" h="831">
                  <a:moveTo>
                    <a:pt x="0" y="771"/>
                  </a:moveTo>
                  <a:lnTo>
                    <a:pt x="25" y="631"/>
                  </a:lnTo>
                  <a:lnTo>
                    <a:pt x="67" y="506"/>
                  </a:lnTo>
                  <a:lnTo>
                    <a:pt x="126" y="391"/>
                  </a:lnTo>
                  <a:lnTo>
                    <a:pt x="200" y="290"/>
                  </a:lnTo>
                  <a:lnTo>
                    <a:pt x="287" y="204"/>
                  </a:lnTo>
                  <a:lnTo>
                    <a:pt x="386" y="133"/>
                  </a:lnTo>
                  <a:lnTo>
                    <a:pt x="494" y="75"/>
                  </a:lnTo>
                  <a:lnTo>
                    <a:pt x="611" y="34"/>
                  </a:lnTo>
                  <a:lnTo>
                    <a:pt x="735" y="8"/>
                  </a:lnTo>
                  <a:lnTo>
                    <a:pt x="864" y="0"/>
                  </a:lnTo>
                  <a:lnTo>
                    <a:pt x="864" y="0"/>
                  </a:lnTo>
                  <a:lnTo>
                    <a:pt x="925" y="2"/>
                  </a:lnTo>
                  <a:lnTo>
                    <a:pt x="982" y="6"/>
                  </a:lnTo>
                  <a:lnTo>
                    <a:pt x="1037" y="13"/>
                  </a:lnTo>
                  <a:lnTo>
                    <a:pt x="1087" y="23"/>
                  </a:lnTo>
                  <a:lnTo>
                    <a:pt x="1136" y="36"/>
                  </a:lnTo>
                  <a:lnTo>
                    <a:pt x="1180" y="55"/>
                  </a:lnTo>
                  <a:lnTo>
                    <a:pt x="1224" y="71"/>
                  </a:lnTo>
                  <a:lnTo>
                    <a:pt x="1264" y="94"/>
                  </a:lnTo>
                  <a:lnTo>
                    <a:pt x="1304" y="117"/>
                  </a:lnTo>
                  <a:lnTo>
                    <a:pt x="1340" y="147"/>
                  </a:lnTo>
                  <a:lnTo>
                    <a:pt x="1340" y="147"/>
                  </a:lnTo>
                  <a:lnTo>
                    <a:pt x="1359" y="165"/>
                  </a:lnTo>
                  <a:lnTo>
                    <a:pt x="1371" y="179"/>
                  </a:lnTo>
                  <a:lnTo>
                    <a:pt x="1376" y="190"/>
                  </a:lnTo>
                  <a:lnTo>
                    <a:pt x="1373" y="198"/>
                  </a:lnTo>
                  <a:lnTo>
                    <a:pt x="1363" y="202"/>
                  </a:lnTo>
                  <a:lnTo>
                    <a:pt x="1341" y="202"/>
                  </a:lnTo>
                  <a:lnTo>
                    <a:pt x="1315" y="200"/>
                  </a:lnTo>
                  <a:lnTo>
                    <a:pt x="1279" y="191"/>
                  </a:lnTo>
                  <a:lnTo>
                    <a:pt x="1233" y="179"/>
                  </a:lnTo>
                  <a:lnTo>
                    <a:pt x="1180" y="162"/>
                  </a:lnTo>
                  <a:lnTo>
                    <a:pt x="1180" y="162"/>
                  </a:lnTo>
                  <a:lnTo>
                    <a:pt x="1104" y="143"/>
                  </a:lnTo>
                  <a:lnTo>
                    <a:pt x="1026" y="128"/>
                  </a:lnTo>
                  <a:lnTo>
                    <a:pt x="941" y="122"/>
                  </a:lnTo>
                  <a:lnTo>
                    <a:pt x="857" y="122"/>
                  </a:lnTo>
                  <a:lnTo>
                    <a:pt x="773" y="128"/>
                  </a:lnTo>
                  <a:lnTo>
                    <a:pt x="687" y="143"/>
                  </a:lnTo>
                  <a:lnTo>
                    <a:pt x="607" y="165"/>
                  </a:lnTo>
                  <a:lnTo>
                    <a:pt x="529" y="195"/>
                  </a:lnTo>
                  <a:lnTo>
                    <a:pt x="457" y="234"/>
                  </a:lnTo>
                  <a:lnTo>
                    <a:pt x="391" y="282"/>
                  </a:lnTo>
                  <a:lnTo>
                    <a:pt x="391" y="282"/>
                  </a:lnTo>
                  <a:lnTo>
                    <a:pt x="337" y="333"/>
                  </a:lnTo>
                  <a:lnTo>
                    <a:pt x="290" y="379"/>
                  </a:lnTo>
                  <a:lnTo>
                    <a:pt x="255" y="421"/>
                  </a:lnTo>
                  <a:lnTo>
                    <a:pt x="225" y="461"/>
                  </a:lnTo>
                  <a:lnTo>
                    <a:pt x="204" y="501"/>
                  </a:lnTo>
                  <a:lnTo>
                    <a:pt x="188" y="539"/>
                  </a:lnTo>
                  <a:lnTo>
                    <a:pt x="172" y="575"/>
                  </a:lnTo>
                  <a:lnTo>
                    <a:pt x="160" y="613"/>
                  </a:lnTo>
                  <a:lnTo>
                    <a:pt x="149" y="653"/>
                  </a:lnTo>
                  <a:lnTo>
                    <a:pt x="137" y="695"/>
                  </a:lnTo>
                  <a:lnTo>
                    <a:pt x="137" y="695"/>
                  </a:lnTo>
                  <a:lnTo>
                    <a:pt x="119" y="737"/>
                  </a:lnTo>
                  <a:lnTo>
                    <a:pt x="101" y="773"/>
                  </a:lnTo>
                  <a:lnTo>
                    <a:pt x="82" y="799"/>
                  </a:lnTo>
                  <a:lnTo>
                    <a:pt x="63" y="817"/>
                  </a:lnTo>
                  <a:lnTo>
                    <a:pt x="46" y="827"/>
                  </a:lnTo>
                  <a:lnTo>
                    <a:pt x="29" y="830"/>
                  </a:lnTo>
                  <a:lnTo>
                    <a:pt x="16" y="824"/>
                  </a:lnTo>
                  <a:lnTo>
                    <a:pt x="6" y="813"/>
                  </a:lnTo>
                  <a:lnTo>
                    <a:pt x="0" y="794"/>
                  </a:lnTo>
                  <a:lnTo>
                    <a:pt x="0" y="771"/>
                  </a:lnTo>
                  <a:lnTo>
                    <a:pt x="0" y="771"/>
                  </a:lnTo>
                </a:path>
              </a:pathLst>
            </a:custGeom>
            <a:solidFill>
              <a:srgbClr val="FFE44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1" name="Freeform 1325"/>
            <p:cNvSpPr>
              <a:spLocks/>
            </p:cNvSpPr>
            <p:nvPr/>
          </p:nvSpPr>
          <p:spPr bwMode="auto">
            <a:xfrm>
              <a:off x="2050" y="1292"/>
              <a:ext cx="1356" cy="810"/>
            </a:xfrm>
            <a:custGeom>
              <a:avLst/>
              <a:gdLst/>
              <a:ahLst/>
              <a:cxnLst>
                <a:cxn ang="0">
                  <a:pos x="27" y="617"/>
                </a:cxn>
                <a:cxn ang="0">
                  <a:pos x="133" y="381"/>
                </a:cxn>
                <a:cxn ang="0">
                  <a:pos x="292" y="198"/>
                </a:cxn>
                <a:cxn ang="0">
                  <a:pos x="497" y="73"/>
                </a:cxn>
                <a:cxn ang="0">
                  <a:pos x="733" y="8"/>
                </a:cxn>
                <a:cxn ang="0">
                  <a:pos x="860" y="0"/>
                </a:cxn>
                <a:cxn ang="0">
                  <a:pos x="973" y="6"/>
                </a:cxn>
                <a:cxn ang="0">
                  <a:pos x="1076" y="23"/>
                </a:cxn>
                <a:cxn ang="0">
                  <a:pos x="1166" y="50"/>
                </a:cxn>
                <a:cxn ang="0">
                  <a:pos x="1247" y="89"/>
                </a:cxn>
                <a:cxn ang="0">
                  <a:pos x="1318" y="137"/>
                </a:cxn>
                <a:cxn ang="0">
                  <a:pos x="1337" y="151"/>
                </a:cxn>
                <a:cxn ang="0">
                  <a:pos x="1355" y="177"/>
                </a:cxn>
                <a:cxn ang="0">
                  <a:pos x="1339" y="188"/>
                </a:cxn>
                <a:cxn ang="0">
                  <a:pos x="1295" y="186"/>
                </a:cxn>
                <a:cxn ang="0">
                  <a:pos x="1217" y="166"/>
                </a:cxn>
                <a:cxn ang="0">
                  <a:pos x="1166" y="149"/>
                </a:cxn>
                <a:cxn ang="0">
                  <a:pos x="1015" y="117"/>
                </a:cxn>
                <a:cxn ang="0">
                  <a:pos x="849" y="112"/>
                </a:cxn>
                <a:cxn ang="0">
                  <a:pos x="680" y="133"/>
                </a:cxn>
                <a:cxn ang="0">
                  <a:pos x="520" y="186"/>
                </a:cxn>
                <a:cxn ang="0">
                  <a:pos x="383" y="271"/>
                </a:cxn>
                <a:cxn ang="0">
                  <a:pos x="328" y="322"/>
                </a:cxn>
                <a:cxn ang="0">
                  <a:pos x="246" y="410"/>
                </a:cxn>
                <a:cxn ang="0">
                  <a:pos x="195" y="490"/>
                </a:cxn>
                <a:cxn ang="0">
                  <a:pos x="163" y="564"/>
                </a:cxn>
                <a:cxn ang="0">
                  <a:pos x="140" y="638"/>
                </a:cxn>
                <a:cxn ang="0">
                  <a:pos x="128" y="678"/>
                </a:cxn>
                <a:cxn ang="0">
                  <a:pos x="94" y="753"/>
                </a:cxn>
                <a:cxn ang="0">
                  <a:pos x="59" y="796"/>
                </a:cxn>
                <a:cxn ang="0">
                  <a:pos x="27" y="809"/>
                </a:cxn>
                <a:cxn ang="0">
                  <a:pos x="6" y="794"/>
                </a:cxn>
                <a:cxn ang="0">
                  <a:pos x="0" y="751"/>
                </a:cxn>
              </a:cxnLst>
              <a:rect l="0" t="0" r="r" b="b"/>
              <a:pathLst>
                <a:path w="1356" h="810">
                  <a:moveTo>
                    <a:pt x="0" y="751"/>
                  </a:moveTo>
                  <a:lnTo>
                    <a:pt x="27" y="617"/>
                  </a:lnTo>
                  <a:lnTo>
                    <a:pt x="71" y="493"/>
                  </a:lnTo>
                  <a:lnTo>
                    <a:pt x="133" y="381"/>
                  </a:lnTo>
                  <a:lnTo>
                    <a:pt x="206" y="282"/>
                  </a:lnTo>
                  <a:lnTo>
                    <a:pt x="292" y="198"/>
                  </a:lnTo>
                  <a:lnTo>
                    <a:pt x="389" y="128"/>
                  </a:lnTo>
                  <a:lnTo>
                    <a:pt x="497" y="73"/>
                  </a:lnTo>
                  <a:lnTo>
                    <a:pt x="610" y="34"/>
                  </a:lnTo>
                  <a:lnTo>
                    <a:pt x="733" y="8"/>
                  </a:lnTo>
                  <a:lnTo>
                    <a:pt x="860" y="0"/>
                  </a:lnTo>
                  <a:lnTo>
                    <a:pt x="860" y="0"/>
                  </a:lnTo>
                  <a:lnTo>
                    <a:pt x="918" y="2"/>
                  </a:lnTo>
                  <a:lnTo>
                    <a:pt x="973" y="6"/>
                  </a:lnTo>
                  <a:lnTo>
                    <a:pt x="1026" y="13"/>
                  </a:lnTo>
                  <a:lnTo>
                    <a:pt x="1076" y="23"/>
                  </a:lnTo>
                  <a:lnTo>
                    <a:pt x="1122" y="36"/>
                  </a:lnTo>
                  <a:lnTo>
                    <a:pt x="1166" y="50"/>
                  </a:lnTo>
                  <a:lnTo>
                    <a:pt x="1209" y="69"/>
                  </a:lnTo>
                  <a:lnTo>
                    <a:pt x="1247" y="89"/>
                  </a:lnTo>
                  <a:lnTo>
                    <a:pt x="1285" y="112"/>
                  </a:lnTo>
                  <a:lnTo>
                    <a:pt x="1318" y="137"/>
                  </a:lnTo>
                  <a:lnTo>
                    <a:pt x="1318" y="137"/>
                  </a:lnTo>
                  <a:lnTo>
                    <a:pt x="1337" y="151"/>
                  </a:lnTo>
                  <a:lnTo>
                    <a:pt x="1350" y="166"/>
                  </a:lnTo>
                  <a:lnTo>
                    <a:pt x="1355" y="177"/>
                  </a:lnTo>
                  <a:lnTo>
                    <a:pt x="1350" y="183"/>
                  </a:lnTo>
                  <a:lnTo>
                    <a:pt x="1339" y="188"/>
                  </a:lnTo>
                  <a:lnTo>
                    <a:pt x="1320" y="188"/>
                  </a:lnTo>
                  <a:lnTo>
                    <a:pt x="1295" y="186"/>
                  </a:lnTo>
                  <a:lnTo>
                    <a:pt x="1262" y="177"/>
                  </a:lnTo>
                  <a:lnTo>
                    <a:pt x="1217" y="166"/>
                  </a:lnTo>
                  <a:lnTo>
                    <a:pt x="1166" y="149"/>
                  </a:lnTo>
                  <a:lnTo>
                    <a:pt x="1166" y="149"/>
                  </a:lnTo>
                  <a:lnTo>
                    <a:pt x="1093" y="130"/>
                  </a:lnTo>
                  <a:lnTo>
                    <a:pt x="1015" y="117"/>
                  </a:lnTo>
                  <a:lnTo>
                    <a:pt x="933" y="112"/>
                  </a:lnTo>
                  <a:lnTo>
                    <a:pt x="849" y="112"/>
                  </a:lnTo>
                  <a:lnTo>
                    <a:pt x="764" y="117"/>
                  </a:lnTo>
                  <a:lnTo>
                    <a:pt x="680" y="133"/>
                  </a:lnTo>
                  <a:lnTo>
                    <a:pt x="598" y="156"/>
                  </a:lnTo>
                  <a:lnTo>
                    <a:pt x="520" y="186"/>
                  </a:lnTo>
                  <a:lnTo>
                    <a:pt x="448" y="223"/>
                  </a:lnTo>
                  <a:lnTo>
                    <a:pt x="383" y="271"/>
                  </a:lnTo>
                  <a:lnTo>
                    <a:pt x="383" y="271"/>
                  </a:lnTo>
                  <a:lnTo>
                    <a:pt x="328" y="322"/>
                  </a:lnTo>
                  <a:lnTo>
                    <a:pt x="284" y="368"/>
                  </a:lnTo>
                  <a:lnTo>
                    <a:pt x="246" y="410"/>
                  </a:lnTo>
                  <a:lnTo>
                    <a:pt x="218" y="451"/>
                  </a:lnTo>
                  <a:lnTo>
                    <a:pt x="195" y="490"/>
                  </a:lnTo>
                  <a:lnTo>
                    <a:pt x="179" y="527"/>
                  </a:lnTo>
                  <a:lnTo>
                    <a:pt x="163" y="564"/>
                  </a:lnTo>
                  <a:lnTo>
                    <a:pt x="151" y="600"/>
                  </a:lnTo>
                  <a:lnTo>
                    <a:pt x="140" y="638"/>
                  </a:lnTo>
                  <a:lnTo>
                    <a:pt x="128" y="678"/>
                  </a:lnTo>
                  <a:lnTo>
                    <a:pt x="128" y="678"/>
                  </a:lnTo>
                  <a:lnTo>
                    <a:pt x="111" y="720"/>
                  </a:lnTo>
                  <a:lnTo>
                    <a:pt x="94" y="753"/>
                  </a:lnTo>
                  <a:lnTo>
                    <a:pt x="75" y="779"/>
                  </a:lnTo>
                  <a:lnTo>
                    <a:pt x="59" y="796"/>
                  </a:lnTo>
                  <a:lnTo>
                    <a:pt x="41" y="806"/>
                  </a:lnTo>
                  <a:lnTo>
                    <a:pt x="27" y="809"/>
                  </a:lnTo>
                  <a:lnTo>
                    <a:pt x="14" y="804"/>
                  </a:lnTo>
                  <a:lnTo>
                    <a:pt x="6" y="794"/>
                  </a:lnTo>
                  <a:lnTo>
                    <a:pt x="2" y="777"/>
                  </a:lnTo>
                  <a:lnTo>
                    <a:pt x="0" y="751"/>
                  </a:lnTo>
                  <a:lnTo>
                    <a:pt x="0" y="751"/>
                  </a:lnTo>
                </a:path>
              </a:pathLst>
            </a:custGeom>
            <a:solidFill>
              <a:srgbClr val="FFE65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2" name="Freeform 1326"/>
            <p:cNvSpPr>
              <a:spLocks/>
            </p:cNvSpPr>
            <p:nvPr/>
          </p:nvSpPr>
          <p:spPr bwMode="auto">
            <a:xfrm>
              <a:off x="2036" y="1285"/>
              <a:ext cx="1331" cy="791"/>
            </a:xfrm>
            <a:custGeom>
              <a:avLst/>
              <a:gdLst/>
              <a:ahLst/>
              <a:cxnLst>
                <a:cxn ang="0">
                  <a:pos x="28" y="600"/>
                </a:cxn>
                <a:cxn ang="0">
                  <a:pos x="134" y="368"/>
                </a:cxn>
                <a:cxn ang="0">
                  <a:pos x="294" y="191"/>
                </a:cxn>
                <a:cxn ang="0">
                  <a:pos x="497" y="71"/>
                </a:cxn>
                <a:cxn ang="0">
                  <a:pos x="729" y="8"/>
                </a:cxn>
                <a:cxn ang="0">
                  <a:pos x="851" y="0"/>
                </a:cxn>
                <a:cxn ang="0">
                  <a:pos x="962" y="6"/>
                </a:cxn>
                <a:cxn ang="0">
                  <a:pos x="1063" y="20"/>
                </a:cxn>
                <a:cxn ang="0">
                  <a:pos x="1152" y="48"/>
                </a:cxn>
                <a:cxn ang="0">
                  <a:pos x="1228" y="82"/>
                </a:cxn>
                <a:cxn ang="0">
                  <a:pos x="1298" y="126"/>
                </a:cxn>
                <a:cxn ang="0">
                  <a:pos x="1314" y="140"/>
                </a:cxn>
                <a:cxn ang="0">
                  <a:pos x="1330" y="163"/>
                </a:cxn>
                <a:cxn ang="0">
                  <a:pos x="1316" y="172"/>
                </a:cxn>
                <a:cxn ang="0">
                  <a:pos x="1272" y="170"/>
                </a:cxn>
                <a:cxn ang="0">
                  <a:pos x="1201" y="151"/>
                </a:cxn>
                <a:cxn ang="0">
                  <a:pos x="1152" y="137"/>
                </a:cxn>
                <a:cxn ang="0">
                  <a:pos x="1003" y="105"/>
                </a:cxn>
                <a:cxn ang="0">
                  <a:pos x="838" y="101"/>
                </a:cxn>
                <a:cxn ang="0">
                  <a:pos x="669" y="122"/>
                </a:cxn>
                <a:cxn ang="0">
                  <a:pos x="511" y="174"/>
                </a:cxn>
                <a:cxn ang="0">
                  <a:pos x="375" y="260"/>
                </a:cxn>
                <a:cxn ang="0">
                  <a:pos x="317" y="311"/>
                </a:cxn>
                <a:cxn ang="0">
                  <a:pos x="237" y="400"/>
                </a:cxn>
                <a:cxn ang="0">
                  <a:pos x="184" y="478"/>
                </a:cxn>
                <a:cxn ang="0">
                  <a:pos x="152" y="552"/>
                </a:cxn>
                <a:cxn ang="0">
                  <a:pos x="129" y="623"/>
                </a:cxn>
                <a:cxn ang="0">
                  <a:pos x="117" y="661"/>
                </a:cxn>
                <a:cxn ang="0">
                  <a:pos x="85" y="734"/>
                </a:cxn>
                <a:cxn ang="0">
                  <a:pos x="52" y="776"/>
                </a:cxn>
                <a:cxn ang="0">
                  <a:pos x="23" y="790"/>
                </a:cxn>
                <a:cxn ang="0">
                  <a:pos x="3" y="774"/>
                </a:cxn>
                <a:cxn ang="0">
                  <a:pos x="0" y="737"/>
                </a:cxn>
              </a:cxnLst>
              <a:rect l="0" t="0" r="r" b="b"/>
              <a:pathLst>
                <a:path w="1331" h="791">
                  <a:moveTo>
                    <a:pt x="0" y="737"/>
                  </a:moveTo>
                  <a:lnTo>
                    <a:pt x="28" y="600"/>
                  </a:lnTo>
                  <a:lnTo>
                    <a:pt x="73" y="480"/>
                  </a:lnTo>
                  <a:lnTo>
                    <a:pt x="134" y="368"/>
                  </a:lnTo>
                  <a:lnTo>
                    <a:pt x="210" y="273"/>
                  </a:lnTo>
                  <a:lnTo>
                    <a:pt x="294" y="191"/>
                  </a:lnTo>
                  <a:lnTo>
                    <a:pt x="391" y="124"/>
                  </a:lnTo>
                  <a:lnTo>
                    <a:pt x="497" y="71"/>
                  </a:lnTo>
                  <a:lnTo>
                    <a:pt x="608" y="31"/>
                  </a:lnTo>
                  <a:lnTo>
                    <a:pt x="729" y="8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907" y="2"/>
                  </a:lnTo>
                  <a:lnTo>
                    <a:pt x="962" y="6"/>
                  </a:lnTo>
                  <a:lnTo>
                    <a:pt x="1015" y="13"/>
                  </a:lnTo>
                  <a:lnTo>
                    <a:pt x="1063" y="20"/>
                  </a:lnTo>
                  <a:lnTo>
                    <a:pt x="1109" y="34"/>
                  </a:lnTo>
                  <a:lnTo>
                    <a:pt x="1152" y="48"/>
                  </a:lnTo>
                  <a:lnTo>
                    <a:pt x="1192" y="63"/>
                  </a:lnTo>
                  <a:lnTo>
                    <a:pt x="1228" y="82"/>
                  </a:lnTo>
                  <a:lnTo>
                    <a:pt x="1263" y="103"/>
                  </a:lnTo>
                  <a:lnTo>
                    <a:pt x="1298" y="126"/>
                  </a:lnTo>
                  <a:lnTo>
                    <a:pt x="1298" y="126"/>
                  </a:lnTo>
                  <a:lnTo>
                    <a:pt x="1314" y="140"/>
                  </a:lnTo>
                  <a:lnTo>
                    <a:pt x="1325" y="154"/>
                  </a:lnTo>
                  <a:lnTo>
                    <a:pt x="1330" y="163"/>
                  </a:lnTo>
                  <a:lnTo>
                    <a:pt x="1327" y="170"/>
                  </a:lnTo>
                  <a:lnTo>
                    <a:pt x="1316" y="172"/>
                  </a:lnTo>
                  <a:lnTo>
                    <a:pt x="1298" y="174"/>
                  </a:lnTo>
                  <a:lnTo>
                    <a:pt x="1272" y="170"/>
                  </a:lnTo>
                  <a:lnTo>
                    <a:pt x="1240" y="162"/>
                  </a:lnTo>
                  <a:lnTo>
                    <a:pt x="1201" y="151"/>
                  </a:lnTo>
                  <a:lnTo>
                    <a:pt x="1152" y="137"/>
                  </a:lnTo>
                  <a:lnTo>
                    <a:pt x="1152" y="137"/>
                  </a:lnTo>
                  <a:lnTo>
                    <a:pt x="1080" y="117"/>
                  </a:lnTo>
                  <a:lnTo>
                    <a:pt x="1003" y="105"/>
                  </a:lnTo>
                  <a:lnTo>
                    <a:pt x="920" y="101"/>
                  </a:lnTo>
                  <a:lnTo>
                    <a:pt x="838" y="101"/>
                  </a:lnTo>
                  <a:lnTo>
                    <a:pt x="754" y="107"/>
                  </a:lnTo>
                  <a:lnTo>
                    <a:pt x="669" y="122"/>
                  </a:lnTo>
                  <a:lnTo>
                    <a:pt x="587" y="145"/>
                  </a:lnTo>
                  <a:lnTo>
                    <a:pt x="511" y="174"/>
                  </a:lnTo>
                  <a:lnTo>
                    <a:pt x="437" y="212"/>
                  </a:lnTo>
                  <a:lnTo>
                    <a:pt x="375" y="260"/>
                  </a:lnTo>
                  <a:lnTo>
                    <a:pt x="375" y="260"/>
                  </a:lnTo>
                  <a:lnTo>
                    <a:pt x="317" y="311"/>
                  </a:lnTo>
                  <a:lnTo>
                    <a:pt x="273" y="357"/>
                  </a:lnTo>
                  <a:lnTo>
                    <a:pt x="237" y="400"/>
                  </a:lnTo>
                  <a:lnTo>
                    <a:pt x="207" y="440"/>
                  </a:lnTo>
                  <a:lnTo>
                    <a:pt x="184" y="478"/>
                  </a:lnTo>
                  <a:lnTo>
                    <a:pt x="168" y="516"/>
                  </a:lnTo>
                  <a:lnTo>
                    <a:pt x="152" y="552"/>
                  </a:lnTo>
                  <a:lnTo>
                    <a:pt x="140" y="587"/>
                  </a:lnTo>
                  <a:lnTo>
                    <a:pt x="129" y="623"/>
                  </a:lnTo>
                  <a:lnTo>
                    <a:pt x="117" y="661"/>
                  </a:lnTo>
                  <a:lnTo>
                    <a:pt x="117" y="661"/>
                  </a:lnTo>
                  <a:lnTo>
                    <a:pt x="102" y="703"/>
                  </a:lnTo>
                  <a:lnTo>
                    <a:pt x="85" y="734"/>
                  </a:lnTo>
                  <a:lnTo>
                    <a:pt x="69" y="760"/>
                  </a:lnTo>
                  <a:lnTo>
                    <a:pt x="52" y="776"/>
                  </a:lnTo>
                  <a:lnTo>
                    <a:pt x="37" y="787"/>
                  </a:lnTo>
                  <a:lnTo>
                    <a:pt x="23" y="790"/>
                  </a:lnTo>
                  <a:lnTo>
                    <a:pt x="12" y="785"/>
                  </a:lnTo>
                  <a:lnTo>
                    <a:pt x="3" y="774"/>
                  </a:lnTo>
                  <a:lnTo>
                    <a:pt x="0" y="758"/>
                  </a:lnTo>
                  <a:lnTo>
                    <a:pt x="0" y="737"/>
                  </a:lnTo>
                  <a:lnTo>
                    <a:pt x="0" y="737"/>
                  </a:lnTo>
                </a:path>
              </a:pathLst>
            </a:custGeom>
            <a:solidFill>
              <a:srgbClr val="FFE85C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3" name="Freeform 1327"/>
            <p:cNvSpPr>
              <a:spLocks/>
            </p:cNvSpPr>
            <p:nvPr/>
          </p:nvSpPr>
          <p:spPr bwMode="auto">
            <a:xfrm>
              <a:off x="2046" y="1298"/>
              <a:ext cx="1307" cy="771"/>
            </a:xfrm>
            <a:custGeom>
              <a:avLst/>
              <a:gdLst/>
              <a:ahLst/>
              <a:cxnLst>
                <a:cxn ang="0">
                  <a:pos x="29" y="583"/>
                </a:cxn>
                <a:cxn ang="0">
                  <a:pos x="139" y="355"/>
                </a:cxn>
                <a:cxn ang="0">
                  <a:pos x="299" y="182"/>
                </a:cxn>
                <a:cxn ang="0">
                  <a:pos x="498" y="67"/>
                </a:cxn>
                <a:cxn ang="0">
                  <a:pos x="724" y="6"/>
                </a:cxn>
                <a:cxn ang="0">
                  <a:pos x="843" y="0"/>
                </a:cxn>
                <a:cxn ang="0">
                  <a:pos x="952" y="4"/>
                </a:cxn>
                <a:cxn ang="0">
                  <a:pos x="1051" y="18"/>
                </a:cxn>
                <a:cxn ang="0">
                  <a:pos x="1138" y="41"/>
                </a:cxn>
                <a:cxn ang="0">
                  <a:pos x="1212" y="75"/>
                </a:cxn>
                <a:cxn ang="0">
                  <a:pos x="1276" y="113"/>
                </a:cxn>
                <a:cxn ang="0">
                  <a:pos x="1292" y="128"/>
                </a:cxn>
                <a:cxn ang="0">
                  <a:pos x="1305" y="149"/>
                </a:cxn>
                <a:cxn ang="0">
                  <a:pos x="1292" y="158"/>
                </a:cxn>
                <a:cxn ang="0">
                  <a:pos x="1252" y="154"/>
                </a:cxn>
                <a:cxn ang="0">
                  <a:pos x="1185" y="136"/>
                </a:cxn>
                <a:cxn ang="0">
                  <a:pos x="1138" y="122"/>
                </a:cxn>
                <a:cxn ang="0">
                  <a:pos x="993" y="92"/>
                </a:cxn>
                <a:cxn ang="0">
                  <a:pos x="828" y="88"/>
                </a:cxn>
                <a:cxn ang="0">
                  <a:pos x="660" y="108"/>
                </a:cxn>
                <a:cxn ang="0">
                  <a:pos x="501" y="161"/>
                </a:cxn>
                <a:cxn ang="0">
                  <a:pos x="365" y="248"/>
                </a:cxn>
                <a:cxn ang="0">
                  <a:pos x="310" y="299"/>
                </a:cxn>
                <a:cxn ang="0">
                  <a:pos x="227" y="387"/>
                </a:cxn>
                <a:cxn ang="0">
                  <a:pos x="174" y="465"/>
                </a:cxn>
                <a:cxn ang="0">
                  <a:pos x="144" y="536"/>
                </a:cxn>
                <a:cxn ang="0">
                  <a:pos x="121" y="606"/>
                </a:cxn>
                <a:cxn ang="0">
                  <a:pos x="107" y="642"/>
                </a:cxn>
                <a:cxn ang="0">
                  <a:pos x="75" y="716"/>
                </a:cxn>
                <a:cxn ang="0">
                  <a:pos x="47" y="755"/>
                </a:cxn>
                <a:cxn ang="0">
                  <a:pos x="19" y="769"/>
                </a:cxn>
                <a:cxn ang="0">
                  <a:pos x="2" y="753"/>
                </a:cxn>
                <a:cxn ang="0">
                  <a:pos x="0" y="716"/>
                </a:cxn>
              </a:cxnLst>
              <a:rect l="0" t="0" r="r" b="b"/>
              <a:pathLst>
                <a:path w="1306" h="770">
                  <a:moveTo>
                    <a:pt x="0" y="716"/>
                  </a:moveTo>
                  <a:lnTo>
                    <a:pt x="29" y="583"/>
                  </a:lnTo>
                  <a:lnTo>
                    <a:pt x="78" y="463"/>
                  </a:lnTo>
                  <a:lnTo>
                    <a:pt x="139" y="355"/>
                  </a:lnTo>
                  <a:lnTo>
                    <a:pt x="213" y="262"/>
                  </a:lnTo>
                  <a:lnTo>
                    <a:pt x="299" y="182"/>
                  </a:lnTo>
                  <a:lnTo>
                    <a:pt x="395" y="117"/>
                  </a:lnTo>
                  <a:lnTo>
                    <a:pt x="498" y="67"/>
                  </a:lnTo>
                  <a:lnTo>
                    <a:pt x="609" y="29"/>
                  </a:lnTo>
                  <a:lnTo>
                    <a:pt x="724" y="6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900" y="0"/>
                  </a:lnTo>
                  <a:lnTo>
                    <a:pt x="952" y="4"/>
                  </a:lnTo>
                  <a:lnTo>
                    <a:pt x="1003" y="11"/>
                  </a:lnTo>
                  <a:lnTo>
                    <a:pt x="1051" y="18"/>
                  </a:lnTo>
                  <a:lnTo>
                    <a:pt x="1097" y="29"/>
                  </a:lnTo>
                  <a:lnTo>
                    <a:pt x="1138" y="41"/>
                  </a:lnTo>
                  <a:lnTo>
                    <a:pt x="1176" y="57"/>
                  </a:lnTo>
                  <a:lnTo>
                    <a:pt x="1212" y="75"/>
                  </a:lnTo>
                  <a:lnTo>
                    <a:pt x="1244" y="92"/>
                  </a:lnTo>
                  <a:lnTo>
                    <a:pt x="1276" y="113"/>
                  </a:lnTo>
                  <a:lnTo>
                    <a:pt x="1276" y="113"/>
                  </a:lnTo>
                  <a:lnTo>
                    <a:pt x="1292" y="128"/>
                  </a:lnTo>
                  <a:lnTo>
                    <a:pt x="1302" y="140"/>
                  </a:lnTo>
                  <a:lnTo>
                    <a:pt x="1305" y="149"/>
                  </a:lnTo>
                  <a:lnTo>
                    <a:pt x="1302" y="154"/>
                  </a:lnTo>
                  <a:lnTo>
                    <a:pt x="1292" y="158"/>
                  </a:lnTo>
                  <a:lnTo>
                    <a:pt x="1276" y="158"/>
                  </a:lnTo>
                  <a:lnTo>
                    <a:pt x="1252" y="154"/>
                  </a:lnTo>
                  <a:lnTo>
                    <a:pt x="1223" y="147"/>
                  </a:lnTo>
                  <a:lnTo>
                    <a:pt x="1185" y="136"/>
                  </a:lnTo>
                  <a:lnTo>
                    <a:pt x="1138" y="122"/>
                  </a:lnTo>
                  <a:lnTo>
                    <a:pt x="1138" y="122"/>
                  </a:lnTo>
                  <a:lnTo>
                    <a:pt x="1069" y="105"/>
                  </a:lnTo>
                  <a:lnTo>
                    <a:pt x="993" y="92"/>
                  </a:lnTo>
                  <a:lnTo>
                    <a:pt x="911" y="85"/>
                  </a:lnTo>
                  <a:lnTo>
                    <a:pt x="828" y="88"/>
                  </a:lnTo>
                  <a:lnTo>
                    <a:pt x="744" y="94"/>
                  </a:lnTo>
                  <a:lnTo>
                    <a:pt x="660" y="108"/>
                  </a:lnTo>
                  <a:lnTo>
                    <a:pt x="579" y="130"/>
                  </a:lnTo>
                  <a:lnTo>
                    <a:pt x="501" y="161"/>
                  </a:lnTo>
                  <a:lnTo>
                    <a:pt x="430" y="200"/>
                  </a:lnTo>
                  <a:lnTo>
                    <a:pt x="365" y="248"/>
                  </a:lnTo>
                  <a:lnTo>
                    <a:pt x="365" y="248"/>
                  </a:lnTo>
                  <a:lnTo>
                    <a:pt x="310" y="299"/>
                  </a:lnTo>
                  <a:lnTo>
                    <a:pt x="266" y="345"/>
                  </a:lnTo>
                  <a:lnTo>
                    <a:pt x="227" y="387"/>
                  </a:lnTo>
                  <a:lnTo>
                    <a:pt x="198" y="426"/>
                  </a:lnTo>
                  <a:lnTo>
                    <a:pt x="174" y="465"/>
                  </a:lnTo>
                  <a:lnTo>
                    <a:pt x="158" y="500"/>
                  </a:lnTo>
                  <a:lnTo>
                    <a:pt x="144" y="536"/>
                  </a:lnTo>
                  <a:lnTo>
                    <a:pt x="130" y="570"/>
                  </a:lnTo>
                  <a:lnTo>
                    <a:pt x="121" y="606"/>
                  </a:lnTo>
                  <a:lnTo>
                    <a:pt x="107" y="642"/>
                  </a:lnTo>
                  <a:lnTo>
                    <a:pt x="107" y="642"/>
                  </a:lnTo>
                  <a:lnTo>
                    <a:pt x="93" y="682"/>
                  </a:lnTo>
                  <a:lnTo>
                    <a:pt x="75" y="716"/>
                  </a:lnTo>
                  <a:lnTo>
                    <a:pt x="61" y="739"/>
                  </a:lnTo>
                  <a:lnTo>
                    <a:pt x="47" y="755"/>
                  </a:lnTo>
                  <a:lnTo>
                    <a:pt x="31" y="766"/>
                  </a:lnTo>
                  <a:lnTo>
                    <a:pt x="19" y="769"/>
                  </a:lnTo>
                  <a:lnTo>
                    <a:pt x="8" y="764"/>
                  </a:lnTo>
                  <a:lnTo>
                    <a:pt x="2" y="753"/>
                  </a:lnTo>
                  <a:lnTo>
                    <a:pt x="0" y="739"/>
                  </a:lnTo>
                  <a:lnTo>
                    <a:pt x="0" y="716"/>
                  </a:lnTo>
                  <a:lnTo>
                    <a:pt x="0" y="716"/>
                  </a:lnTo>
                </a:path>
              </a:pathLst>
            </a:custGeom>
            <a:solidFill>
              <a:srgbClr val="FFEA6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4" name="Freeform 1328"/>
            <p:cNvSpPr>
              <a:spLocks/>
            </p:cNvSpPr>
            <p:nvPr/>
          </p:nvSpPr>
          <p:spPr bwMode="auto">
            <a:xfrm>
              <a:off x="2065" y="1298"/>
              <a:ext cx="1283" cy="753"/>
            </a:xfrm>
            <a:custGeom>
              <a:avLst/>
              <a:gdLst/>
              <a:ahLst/>
              <a:cxnLst>
                <a:cxn ang="0">
                  <a:pos x="34" y="568"/>
                </a:cxn>
                <a:cxn ang="0">
                  <a:pos x="145" y="345"/>
                </a:cxn>
                <a:cxn ang="0">
                  <a:pos x="303" y="177"/>
                </a:cxn>
                <a:cxn ang="0">
                  <a:pos x="499" y="64"/>
                </a:cxn>
                <a:cxn ang="0">
                  <a:pos x="720" y="6"/>
                </a:cxn>
                <a:cxn ang="0">
                  <a:pos x="836" y="0"/>
                </a:cxn>
                <a:cxn ang="0">
                  <a:pos x="944" y="4"/>
                </a:cxn>
                <a:cxn ang="0">
                  <a:pos x="1038" y="16"/>
                </a:cxn>
                <a:cxn ang="0">
                  <a:pos x="1122" y="39"/>
                </a:cxn>
                <a:cxn ang="0">
                  <a:pos x="1195" y="69"/>
                </a:cxn>
                <a:cxn ang="0">
                  <a:pos x="1253" y="105"/>
                </a:cxn>
                <a:cxn ang="0">
                  <a:pos x="1270" y="117"/>
                </a:cxn>
                <a:cxn ang="0">
                  <a:pos x="1283" y="134"/>
                </a:cxn>
                <a:cxn ang="0">
                  <a:pos x="1270" y="142"/>
                </a:cxn>
                <a:cxn ang="0">
                  <a:pos x="1232" y="138"/>
                </a:cxn>
                <a:cxn ang="0">
                  <a:pos x="1167" y="124"/>
                </a:cxn>
                <a:cxn ang="0">
                  <a:pos x="1124" y="111"/>
                </a:cxn>
                <a:cxn ang="0">
                  <a:pos x="981" y="82"/>
                </a:cxn>
                <a:cxn ang="0">
                  <a:pos x="819" y="78"/>
                </a:cxn>
                <a:cxn ang="0">
                  <a:pos x="653" y="98"/>
                </a:cxn>
                <a:cxn ang="0">
                  <a:pos x="494" y="151"/>
                </a:cxn>
                <a:cxn ang="0">
                  <a:pos x="358" y="237"/>
                </a:cxn>
                <a:cxn ang="0">
                  <a:pos x="301" y="288"/>
                </a:cxn>
                <a:cxn ang="0">
                  <a:pos x="218" y="376"/>
                </a:cxn>
                <a:cxn ang="0">
                  <a:pos x="167" y="454"/>
                </a:cxn>
                <a:cxn ang="0">
                  <a:pos x="135" y="523"/>
                </a:cxn>
                <a:cxn ang="0">
                  <a:pos x="112" y="591"/>
                </a:cxn>
                <a:cxn ang="0">
                  <a:pos x="101" y="626"/>
                </a:cxn>
                <a:cxn ang="0">
                  <a:pos x="69" y="696"/>
                </a:cxn>
                <a:cxn ang="0">
                  <a:pos x="42" y="736"/>
                </a:cxn>
                <a:cxn ang="0">
                  <a:pos x="17" y="749"/>
                </a:cxn>
                <a:cxn ang="0">
                  <a:pos x="2" y="734"/>
                </a:cxn>
                <a:cxn ang="0">
                  <a:pos x="0" y="700"/>
                </a:cxn>
              </a:cxnLst>
              <a:rect l="0" t="0" r="r" b="b"/>
              <a:pathLst>
                <a:path w="1284" h="750">
                  <a:moveTo>
                    <a:pt x="0" y="700"/>
                  </a:moveTo>
                  <a:lnTo>
                    <a:pt x="34" y="568"/>
                  </a:lnTo>
                  <a:lnTo>
                    <a:pt x="82" y="449"/>
                  </a:lnTo>
                  <a:lnTo>
                    <a:pt x="145" y="345"/>
                  </a:lnTo>
                  <a:lnTo>
                    <a:pt x="218" y="254"/>
                  </a:lnTo>
                  <a:lnTo>
                    <a:pt x="303" y="177"/>
                  </a:lnTo>
                  <a:lnTo>
                    <a:pt x="397" y="113"/>
                  </a:lnTo>
                  <a:lnTo>
                    <a:pt x="499" y="64"/>
                  </a:lnTo>
                  <a:lnTo>
                    <a:pt x="609" y="29"/>
                  </a:lnTo>
                  <a:lnTo>
                    <a:pt x="720" y="6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91" y="0"/>
                  </a:lnTo>
                  <a:lnTo>
                    <a:pt x="944" y="4"/>
                  </a:lnTo>
                  <a:lnTo>
                    <a:pt x="992" y="9"/>
                  </a:lnTo>
                  <a:lnTo>
                    <a:pt x="1038" y="16"/>
                  </a:lnTo>
                  <a:lnTo>
                    <a:pt x="1082" y="27"/>
                  </a:lnTo>
                  <a:lnTo>
                    <a:pt x="1122" y="39"/>
                  </a:lnTo>
                  <a:lnTo>
                    <a:pt x="1160" y="52"/>
                  </a:lnTo>
                  <a:lnTo>
                    <a:pt x="1195" y="69"/>
                  </a:lnTo>
                  <a:lnTo>
                    <a:pt x="1225" y="85"/>
                  </a:lnTo>
                  <a:lnTo>
                    <a:pt x="1253" y="105"/>
                  </a:lnTo>
                  <a:lnTo>
                    <a:pt x="1253" y="105"/>
                  </a:lnTo>
                  <a:lnTo>
                    <a:pt x="1270" y="117"/>
                  </a:lnTo>
                  <a:lnTo>
                    <a:pt x="1278" y="128"/>
                  </a:lnTo>
                  <a:lnTo>
                    <a:pt x="1283" y="134"/>
                  </a:lnTo>
                  <a:lnTo>
                    <a:pt x="1278" y="140"/>
                  </a:lnTo>
                  <a:lnTo>
                    <a:pt x="1270" y="142"/>
                  </a:lnTo>
                  <a:lnTo>
                    <a:pt x="1253" y="142"/>
                  </a:lnTo>
                  <a:lnTo>
                    <a:pt x="1232" y="138"/>
                  </a:lnTo>
                  <a:lnTo>
                    <a:pt x="1202" y="131"/>
                  </a:lnTo>
                  <a:lnTo>
                    <a:pt x="1167" y="124"/>
                  </a:lnTo>
                  <a:lnTo>
                    <a:pt x="1124" y="111"/>
                  </a:lnTo>
                  <a:lnTo>
                    <a:pt x="1124" y="111"/>
                  </a:lnTo>
                  <a:lnTo>
                    <a:pt x="1055" y="94"/>
                  </a:lnTo>
                  <a:lnTo>
                    <a:pt x="981" y="82"/>
                  </a:lnTo>
                  <a:lnTo>
                    <a:pt x="901" y="75"/>
                  </a:lnTo>
                  <a:lnTo>
                    <a:pt x="819" y="78"/>
                  </a:lnTo>
                  <a:lnTo>
                    <a:pt x="735" y="83"/>
                  </a:lnTo>
                  <a:lnTo>
                    <a:pt x="653" y="98"/>
                  </a:lnTo>
                  <a:lnTo>
                    <a:pt x="570" y="122"/>
                  </a:lnTo>
                  <a:lnTo>
                    <a:pt x="494" y="151"/>
                  </a:lnTo>
                  <a:lnTo>
                    <a:pt x="423" y="191"/>
                  </a:lnTo>
                  <a:lnTo>
                    <a:pt x="358" y="237"/>
                  </a:lnTo>
                  <a:lnTo>
                    <a:pt x="358" y="237"/>
                  </a:lnTo>
                  <a:lnTo>
                    <a:pt x="301" y="288"/>
                  </a:lnTo>
                  <a:lnTo>
                    <a:pt x="257" y="334"/>
                  </a:lnTo>
                  <a:lnTo>
                    <a:pt x="218" y="376"/>
                  </a:lnTo>
                  <a:lnTo>
                    <a:pt x="190" y="416"/>
                  </a:lnTo>
                  <a:lnTo>
                    <a:pt x="167" y="454"/>
                  </a:lnTo>
                  <a:lnTo>
                    <a:pt x="149" y="490"/>
                  </a:lnTo>
                  <a:lnTo>
                    <a:pt x="135" y="523"/>
                  </a:lnTo>
                  <a:lnTo>
                    <a:pt x="122" y="557"/>
                  </a:lnTo>
                  <a:lnTo>
                    <a:pt x="112" y="591"/>
                  </a:lnTo>
                  <a:lnTo>
                    <a:pt x="101" y="626"/>
                  </a:lnTo>
                  <a:lnTo>
                    <a:pt x="101" y="626"/>
                  </a:lnTo>
                  <a:lnTo>
                    <a:pt x="84" y="665"/>
                  </a:lnTo>
                  <a:lnTo>
                    <a:pt x="69" y="696"/>
                  </a:lnTo>
                  <a:lnTo>
                    <a:pt x="54" y="719"/>
                  </a:lnTo>
                  <a:lnTo>
                    <a:pt x="42" y="736"/>
                  </a:lnTo>
                  <a:lnTo>
                    <a:pt x="29" y="744"/>
                  </a:lnTo>
                  <a:lnTo>
                    <a:pt x="17" y="749"/>
                  </a:lnTo>
                  <a:lnTo>
                    <a:pt x="8" y="744"/>
                  </a:lnTo>
                  <a:lnTo>
                    <a:pt x="2" y="734"/>
                  </a:lnTo>
                  <a:lnTo>
                    <a:pt x="0" y="719"/>
                  </a:lnTo>
                  <a:lnTo>
                    <a:pt x="0" y="700"/>
                  </a:lnTo>
                  <a:lnTo>
                    <a:pt x="0" y="700"/>
                  </a:lnTo>
                </a:path>
              </a:pathLst>
            </a:custGeom>
            <a:solidFill>
              <a:srgbClr val="FFEB6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5" name="Freeform 1329"/>
            <p:cNvSpPr>
              <a:spLocks/>
            </p:cNvSpPr>
            <p:nvPr/>
          </p:nvSpPr>
          <p:spPr bwMode="auto">
            <a:xfrm>
              <a:off x="2070" y="1298"/>
              <a:ext cx="1263" cy="727"/>
            </a:xfrm>
            <a:custGeom>
              <a:avLst/>
              <a:gdLst/>
              <a:ahLst/>
              <a:cxnLst>
                <a:cxn ang="0">
                  <a:pos x="38" y="553"/>
                </a:cxn>
                <a:cxn ang="0">
                  <a:pos x="149" y="334"/>
                </a:cxn>
                <a:cxn ang="0">
                  <a:pos x="310" y="170"/>
                </a:cxn>
                <a:cxn ang="0">
                  <a:pos x="503" y="62"/>
                </a:cxn>
                <a:cxn ang="0">
                  <a:pos x="718" y="6"/>
                </a:cxn>
                <a:cxn ang="0">
                  <a:pos x="830" y="0"/>
                </a:cxn>
                <a:cxn ang="0">
                  <a:pos x="936" y="4"/>
                </a:cxn>
                <a:cxn ang="0">
                  <a:pos x="1028" y="16"/>
                </a:cxn>
                <a:cxn ang="0">
                  <a:pos x="1111" y="35"/>
                </a:cxn>
                <a:cxn ang="0">
                  <a:pos x="1180" y="62"/>
                </a:cxn>
                <a:cxn ang="0">
                  <a:pos x="1233" y="94"/>
                </a:cxn>
                <a:cxn ang="0">
                  <a:pos x="1249" y="104"/>
                </a:cxn>
                <a:cxn ang="0">
                  <a:pos x="1261" y="122"/>
                </a:cxn>
                <a:cxn ang="0">
                  <a:pos x="1249" y="128"/>
                </a:cxn>
                <a:cxn ang="0">
                  <a:pos x="1212" y="124"/>
                </a:cxn>
                <a:cxn ang="0">
                  <a:pos x="1153" y="108"/>
                </a:cxn>
                <a:cxn ang="0">
                  <a:pos x="1113" y="98"/>
                </a:cxn>
                <a:cxn ang="0">
                  <a:pos x="971" y="71"/>
                </a:cxn>
                <a:cxn ang="0">
                  <a:pos x="812" y="67"/>
                </a:cxn>
                <a:cxn ang="0">
                  <a:pos x="644" y="87"/>
                </a:cxn>
                <a:cxn ang="0">
                  <a:pos x="487" y="140"/>
                </a:cxn>
                <a:cxn ang="0">
                  <a:pos x="349" y="228"/>
                </a:cxn>
                <a:cxn ang="0">
                  <a:pos x="294" y="277"/>
                </a:cxn>
                <a:cxn ang="0">
                  <a:pos x="213" y="368"/>
                </a:cxn>
                <a:cxn ang="0">
                  <a:pos x="158" y="444"/>
                </a:cxn>
                <a:cxn ang="0">
                  <a:pos x="126" y="511"/>
                </a:cxn>
                <a:cxn ang="0">
                  <a:pos x="103" y="576"/>
                </a:cxn>
                <a:cxn ang="0">
                  <a:pos x="92" y="610"/>
                </a:cxn>
                <a:cxn ang="0">
                  <a:pos x="62" y="677"/>
                </a:cxn>
                <a:cxn ang="0">
                  <a:pos x="38" y="717"/>
                </a:cxn>
                <a:cxn ang="0">
                  <a:pos x="14" y="728"/>
                </a:cxn>
                <a:cxn ang="0">
                  <a:pos x="2" y="717"/>
                </a:cxn>
                <a:cxn ang="0">
                  <a:pos x="2" y="681"/>
                </a:cxn>
              </a:cxnLst>
              <a:rect l="0" t="0" r="r" b="b"/>
              <a:pathLst>
                <a:path w="1262" h="729">
                  <a:moveTo>
                    <a:pt x="2" y="681"/>
                  </a:moveTo>
                  <a:lnTo>
                    <a:pt x="38" y="553"/>
                  </a:lnTo>
                  <a:lnTo>
                    <a:pt x="88" y="435"/>
                  </a:lnTo>
                  <a:lnTo>
                    <a:pt x="149" y="334"/>
                  </a:lnTo>
                  <a:lnTo>
                    <a:pt x="225" y="246"/>
                  </a:lnTo>
                  <a:lnTo>
                    <a:pt x="310" y="170"/>
                  </a:lnTo>
                  <a:lnTo>
                    <a:pt x="402" y="108"/>
                  </a:lnTo>
                  <a:lnTo>
                    <a:pt x="503" y="62"/>
                  </a:lnTo>
                  <a:lnTo>
                    <a:pt x="609" y="27"/>
                  </a:lnTo>
                  <a:lnTo>
                    <a:pt x="718" y="6"/>
                  </a:lnTo>
                  <a:lnTo>
                    <a:pt x="830" y="0"/>
                  </a:lnTo>
                  <a:lnTo>
                    <a:pt x="830" y="0"/>
                  </a:lnTo>
                  <a:lnTo>
                    <a:pt x="885" y="2"/>
                  </a:lnTo>
                  <a:lnTo>
                    <a:pt x="936" y="4"/>
                  </a:lnTo>
                  <a:lnTo>
                    <a:pt x="984" y="9"/>
                  </a:lnTo>
                  <a:lnTo>
                    <a:pt x="1028" y="16"/>
                  </a:lnTo>
                  <a:lnTo>
                    <a:pt x="1070" y="25"/>
                  </a:lnTo>
                  <a:lnTo>
                    <a:pt x="1111" y="35"/>
                  </a:lnTo>
                  <a:lnTo>
                    <a:pt x="1146" y="48"/>
                  </a:lnTo>
                  <a:lnTo>
                    <a:pt x="1180" y="62"/>
                  </a:lnTo>
                  <a:lnTo>
                    <a:pt x="1208" y="78"/>
                  </a:lnTo>
                  <a:lnTo>
                    <a:pt x="1233" y="94"/>
                  </a:lnTo>
                  <a:lnTo>
                    <a:pt x="1233" y="94"/>
                  </a:lnTo>
                  <a:lnTo>
                    <a:pt x="1249" y="104"/>
                  </a:lnTo>
                  <a:lnTo>
                    <a:pt x="1258" y="115"/>
                  </a:lnTo>
                  <a:lnTo>
                    <a:pt x="1261" y="122"/>
                  </a:lnTo>
                  <a:lnTo>
                    <a:pt x="1258" y="126"/>
                  </a:lnTo>
                  <a:lnTo>
                    <a:pt x="1249" y="128"/>
                  </a:lnTo>
                  <a:lnTo>
                    <a:pt x="1233" y="128"/>
                  </a:lnTo>
                  <a:lnTo>
                    <a:pt x="1212" y="124"/>
                  </a:lnTo>
                  <a:lnTo>
                    <a:pt x="1185" y="117"/>
                  </a:lnTo>
                  <a:lnTo>
                    <a:pt x="1153" y="108"/>
                  </a:lnTo>
                  <a:lnTo>
                    <a:pt x="1113" y="98"/>
                  </a:lnTo>
                  <a:lnTo>
                    <a:pt x="1113" y="98"/>
                  </a:lnTo>
                  <a:lnTo>
                    <a:pt x="1045" y="81"/>
                  </a:lnTo>
                  <a:lnTo>
                    <a:pt x="971" y="71"/>
                  </a:lnTo>
                  <a:lnTo>
                    <a:pt x="893" y="64"/>
                  </a:lnTo>
                  <a:lnTo>
                    <a:pt x="812" y="67"/>
                  </a:lnTo>
                  <a:lnTo>
                    <a:pt x="727" y="73"/>
                  </a:lnTo>
                  <a:lnTo>
                    <a:pt x="644" y="87"/>
                  </a:lnTo>
                  <a:lnTo>
                    <a:pt x="564" y="111"/>
                  </a:lnTo>
                  <a:lnTo>
                    <a:pt x="487" y="140"/>
                  </a:lnTo>
                  <a:lnTo>
                    <a:pt x="414" y="180"/>
                  </a:lnTo>
                  <a:lnTo>
                    <a:pt x="349" y="228"/>
                  </a:lnTo>
                  <a:lnTo>
                    <a:pt x="349" y="228"/>
                  </a:lnTo>
                  <a:lnTo>
                    <a:pt x="294" y="277"/>
                  </a:lnTo>
                  <a:lnTo>
                    <a:pt x="248" y="324"/>
                  </a:lnTo>
                  <a:lnTo>
                    <a:pt x="213" y="368"/>
                  </a:lnTo>
                  <a:lnTo>
                    <a:pt x="183" y="405"/>
                  </a:lnTo>
                  <a:lnTo>
                    <a:pt x="158" y="444"/>
                  </a:lnTo>
                  <a:lnTo>
                    <a:pt x="140" y="477"/>
                  </a:lnTo>
                  <a:lnTo>
                    <a:pt x="126" y="511"/>
                  </a:lnTo>
                  <a:lnTo>
                    <a:pt x="113" y="543"/>
                  </a:lnTo>
                  <a:lnTo>
                    <a:pt x="103" y="576"/>
                  </a:lnTo>
                  <a:lnTo>
                    <a:pt x="92" y="610"/>
                  </a:lnTo>
                  <a:lnTo>
                    <a:pt x="92" y="610"/>
                  </a:lnTo>
                  <a:lnTo>
                    <a:pt x="78" y="647"/>
                  </a:lnTo>
                  <a:lnTo>
                    <a:pt x="62" y="677"/>
                  </a:lnTo>
                  <a:lnTo>
                    <a:pt x="50" y="700"/>
                  </a:lnTo>
                  <a:lnTo>
                    <a:pt x="38" y="717"/>
                  </a:lnTo>
                  <a:lnTo>
                    <a:pt x="25" y="725"/>
                  </a:lnTo>
                  <a:lnTo>
                    <a:pt x="14" y="728"/>
                  </a:lnTo>
                  <a:lnTo>
                    <a:pt x="8" y="725"/>
                  </a:lnTo>
                  <a:lnTo>
                    <a:pt x="2" y="717"/>
                  </a:lnTo>
                  <a:lnTo>
                    <a:pt x="0" y="702"/>
                  </a:lnTo>
                  <a:lnTo>
                    <a:pt x="2" y="681"/>
                  </a:lnTo>
                  <a:lnTo>
                    <a:pt x="2" y="681"/>
                  </a:lnTo>
                </a:path>
              </a:pathLst>
            </a:custGeom>
            <a:solidFill>
              <a:srgbClr val="FFED7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6" name="Freeform 1330"/>
            <p:cNvSpPr>
              <a:spLocks/>
            </p:cNvSpPr>
            <p:nvPr/>
          </p:nvSpPr>
          <p:spPr bwMode="auto">
            <a:xfrm>
              <a:off x="2079" y="1305"/>
              <a:ext cx="1235" cy="707"/>
            </a:xfrm>
            <a:custGeom>
              <a:avLst/>
              <a:gdLst/>
              <a:ahLst/>
              <a:cxnLst>
                <a:cxn ang="0">
                  <a:pos x="39" y="534"/>
                </a:cxn>
                <a:cxn ang="0">
                  <a:pos x="153" y="319"/>
                </a:cxn>
                <a:cxn ang="0">
                  <a:pos x="313" y="161"/>
                </a:cxn>
                <a:cxn ang="0">
                  <a:pos x="503" y="56"/>
                </a:cxn>
                <a:cxn ang="0">
                  <a:pos x="713" y="5"/>
                </a:cxn>
                <a:cxn ang="0">
                  <a:pos x="823" y="0"/>
                </a:cxn>
                <a:cxn ang="0">
                  <a:pos x="924" y="2"/>
                </a:cxn>
                <a:cxn ang="0">
                  <a:pos x="1015" y="14"/>
                </a:cxn>
                <a:cxn ang="0">
                  <a:pos x="1095" y="30"/>
                </a:cxn>
                <a:cxn ang="0">
                  <a:pos x="1160" y="53"/>
                </a:cxn>
                <a:cxn ang="0">
                  <a:pos x="1210" y="83"/>
                </a:cxn>
                <a:cxn ang="0">
                  <a:pos x="1224" y="92"/>
                </a:cxn>
                <a:cxn ang="0">
                  <a:pos x="1235" y="106"/>
                </a:cxn>
                <a:cxn ang="0">
                  <a:pos x="1224" y="113"/>
                </a:cxn>
                <a:cxn ang="0">
                  <a:pos x="1189" y="106"/>
                </a:cxn>
                <a:cxn ang="0">
                  <a:pos x="1134" y="94"/>
                </a:cxn>
                <a:cxn ang="0">
                  <a:pos x="1097" y="83"/>
                </a:cxn>
                <a:cxn ang="0">
                  <a:pos x="958" y="56"/>
                </a:cxn>
                <a:cxn ang="0">
                  <a:pos x="800" y="53"/>
                </a:cxn>
                <a:cxn ang="0">
                  <a:pos x="633" y="75"/>
                </a:cxn>
                <a:cxn ang="0">
                  <a:pos x="476" y="129"/>
                </a:cxn>
                <a:cxn ang="0">
                  <a:pos x="340" y="216"/>
                </a:cxn>
                <a:cxn ang="0">
                  <a:pos x="283" y="264"/>
                </a:cxn>
                <a:cxn ang="0">
                  <a:pos x="202" y="355"/>
                </a:cxn>
                <a:cxn ang="0">
                  <a:pos x="149" y="428"/>
                </a:cxn>
                <a:cxn ang="0">
                  <a:pos x="115" y="495"/>
                </a:cxn>
                <a:cxn ang="0">
                  <a:pos x="92" y="559"/>
                </a:cxn>
                <a:cxn ang="0">
                  <a:pos x="81" y="590"/>
                </a:cxn>
                <a:cxn ang="0">
                  <a:pos x="54" y="658"/>
                </a:cxn>
                <a:cxn ang="0">
                  <a:pos x="29" y="696"/>
                </a:cxn>
                <a:cxn ang="0">
                  <a:pos x="9" y="707"/>
                </a:cxn>
                <a:cxn ang="0">
                  <a:pos x="2" y="696"/>
                </a:cxn>
                <a:cxn ang="0">
                  <a:pos x="2" y="664"/>
                </a:cxn>
              </a:cxnLst>
              <a:rect l="0" t="0" r="r" b="b"/>
              <a:pathLst>
                <a:path w="1236" h="708">
                  <a:moveTo>
                    <a:pt x="2" y="664"/>
                  </a:moveTo>
                  <a:lnTo>
                    <a:pt x="39" y="534"/>
                  </a:lnTo>
                  <a:lnTo>
                    <a:pt x="90" y="420"/>
                  </a:lnTo>
                  <a:lnTo>
                    <a:pt x="153" y="319"/>
                  </a:lnTo>
                  <a:lnTo>
                    <a:pt x="227" y="235"/>
                  </a:lnTo>
                  <a:lnTo>
                    <a:pt x="313" y="161"/>
                  </a:lnTo>
                  <a:lnTo>
                    <a:pt x="404" y="102"/>
                  </a:lnTo>
                  <a:lnTo>
                    <a:pt x="503" y="56"/>
                  </a:lnTo>
                  <a:lnTo>
                    <a:pt x="607" y="25"/>
                  </a:lnTo>
                  <a:lnTo>
                    <a:pt x="713" y="5"/>
                  </a:lnTo>
                  <a:lnTo>
                    <a:pt x="823" y="0"/>
                  </a:lnTo>
                  <a:lnTo>
                    <a:pt x="823" y="0"/>
                  </a:lnTo>
                  <a:lnTo>
                    <a:pt x="874" y="0"/>
                  </a:lnTo>
                  <a:lnTo>
                    <a:pt x="924" y="2"/>
                  </a:lnTo>
                  <a:lnTo>
                    <a:pt x="971" y="7"/>
                  </a:lnTo>
                  <a:lnTo>
                    <a:pt x="1015" y="14"/>
                  </a:lnTo>
                  <a:lnTo>
                    <a:pt x="1057" y="20"/>
                  </a:lnTo>
                  <a:lnTo>
                    <a:pt x="1095" y="30"/>
                  </a:lnTo>
                  <a:lnTo>
                    <a:pt x="1129" y="41"/>
                  </a:lnTo>
                  <a:lnTo>
                    <a:pt x="1160" y="53"/>
                  </a:lnTo>
                  <a:lnTo>
                    <a:pt x="1187" y="67"/>
                  </a:lnTo>
                  <a:lnTo>
                    <a:pt x="1210" y="83"/>
                  </a:lnTo>
                  <a:lnTo>
                    <a:pt x="1210" y="83"/>
                  </a:lnTo>
                  <a:lnTo>
                    <a:pt x="1224" y="92"/>
                  </a:lnTo>
                  <a:lnTo>
                    <a:pt x="1232" y="100"/>
                  </a:lnTo>
                  <a:lnTo>
                    <a:pt x="1235" y="106"/>
                  </a:lnTo>
                  <a:lnTo>
                    <a:pt x="1232" y="111"/>
                  </a:lnTo>
                  <a:lnTo>
                    <a:pt x="1224" y="113"/>
                  </a:lnTo>
                  <a:lnTo>
                    <a:pt x="1209" y="111"/>
                  </a:lnTo>
                  <a:lnTo>
                    <a:pt x="1189" y="106"/>
                  </a:lnTo>
                  <a:lnTo>
                    <a:pt x="1164" y="102"/>
                  </a:lnTo>
                  <a:lnTo>
                    <a:pt x="1134" y="94"/>
                  </a:lnTo>
                  <a:lnTo>
                    <a:pt x="1097" y="83"/>
                  </a:lnTo>
                  <a:lnTo>
                    <a:pt x="1097" y="83"/>
                  </a:lnTo>
                  <a:lnTo>
                    <a:pt x="1032" y="67"/>
                  </a:lnTo>
                  <a:lnTo>
                    <a:pt x="958" y="56"/>
                  </a:lnTo>
                  <a:lnTo>
                    <a:pt x="880" y="51"/>
                  </a:lnTo>
                  <a:lnTo>
                    <a:pt x="800" y="53"/>
                  </a:lnTo>
                  <a:lnTo>
                    <a:pt x="715" y="60"/>
                  </a:lnTo>
                  <a:lnTo>
                    <a:pt x="633" y="75"/>
                  </a:lnTo>
                  <a:lnTo>
                    <a:pt x="554" y="98"/>
                  </a:lnTo>
                  <a:lnTo>
                    <a:pt x="476" y="129"/>
                  </a:lnTo>
                  <a:lnTo>
                    <a:pt x="404" y="168"/>
                  </a:lnTo>
                  <a:lnTo>
                    <a:pt x="340" y="216"/>
                  </a:lnTo>
                  <a:lnTo>
                    <a:pt x="340" y="216"/>
                  </a:lnTo>
                  <a:lnTo>
                    <a:pt x="283" y="264"/>
                  </a:lnTo>
                  <a:lnTo>
                    <a:pt x="239" y="311"/>
                  </a:lnTo>
                  <a:lnTo>
                    <a:pt x="202" y="355"/>
                  </a:lnTo>
                  <a:lnTo>
                    <a:pt x="172" y="393"/>
                  </a:lnTo>
                  <a:lnTo>
                    <a:pt x="149" y="428"/>
                  </a:lnTo>
                  <a:lnTo>
                    <a:pt x="130" y="465"/>
                  </a:lnTo>
                  <a:lnTo>
                    <a:pt x="115" y="495"/>
                  </a:lnTo>
                  <a:lnTo>
                    <a:pt x="103" y="527"/>
                  </a:lnTo>
                  <a:lnTo>
                    <a:pt x="92" y="559"/>
                  </a:lnTo>
                  <a:lnTo>
                    <a:pt x="81" y="590"/>
                  </a:lnTo>
                  <a:lnTo>
                    <a:pt x="81" y="590"/>
                  </a:lnTo>
                  <a:lnTo>
                    <a:pt x="69" y="628"/>
                  </a:lnTo>
                  <a:lnTo>
                    <a:pt x="54" y="658"/>
                  </a:lnTo>
                  <a:lnTo>
                    <a:pt x="41" y="679"/>
                  </a:lnTo>
                  <a:lnTo>
                    <a:pt x="29" y="696"/>
                  </a:lnTo>
                  <a:lnTo>
                    <a:pt x="18" y="704"/>
                  </a:lnTo>
                  <a:lnTo>
                    <a:pt x="9" y="707"/>
                  </a:lnTo>
                  <a:lnTo>
                    <a:pt x="4" y="704"/>
                  </a:lnTo>
                  <a:lnTo>
                    <a:pt x="2" y="696"/>
                  </a:lnTo>
                  <a:lnTo>
                    <a:pt x="0" y="681"/>
                  </a:lnTo>
                  <a:lnTo>
                    <a:pt x="2" y="664"/>
                  </a:lnTo>
                  <a:lnTo>
                    <a:pt x="2" y="664"/>
                  </a:lnTo>
                </a:path>
              </a:pathLst>
            </a:custGeom>
            <a:solidFill>
              <a:srgbClr val="FFEF8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" name="Freeform 1331"/>
            <p:cNvSpPr>
              <a:spLocks/>
            </p:cNvSpPr>
            <p:nvPr/>
          </p:nvSpPr>
          <p:spPr bwMode="auto">
            <a:xfrm>
              <a:off x="2050" y="1302"/>
              <a:ext cx="1212" cy="688"/>
            </a:xfrm>
            <a:custGeom>
              <a:avLst/>
              <a:gdLst/>
              <a:ahLst/>
              <a:cxnLst>
                <a:cxn ang="0">
                  <a:pos x="41" y="518"/>
                </a:cxn>
                <a:cxn ang="0">
                  <a:pos x="159" y="308"/>
                </a:cxn>
                <a:cxn ang="0">
                  <a:pos x="317" y="154"/>
                </a:cxn>
                <a:cxn ang="0">
                  <a:pos x="504" y="53"/>
                </a:cxn>
                <a:cxn ang="0">
                  <a:pos x="711" y="5"/>
                </a:cxn>
                <a:cxn ang="0">
                  <a:pos x="817" y="0"/>
                </a:cxn>
                <a:cxn ang="0">
                  <a:pos x="916" y="3"/>
                </a:cxn>
                <a:cxn ang="0">
                  <a:pos x="1005" y="12"/>
                </a:cxn>
                <a:cxn ang="0">
                  <a:pos x="1080" y="26"/>
                </a:cxn>
                <a:cxn ang="0">
                  <a:pos x="1143" y="48"/>
                </a:cxn>
                <a:cxn ang="0">
                  <a:pos x="1190" y="73"/>
                </a:cxn>
                <a:cxn ang="0">
                  <a:pos x="1203" y="81"/>
                </a:cxn>
                <a:cxn ang="0">
                  <a:pos x="1211" y="94"/>
                </a:cxn>
                <a:cxn ang="0">
                  <a:pos x="1201" y="97"/>
                </a:cxn>
                <a:cxn ang="0">
                  <a:pos x="1169" y="94"/>
                </a:cxn>
                <a:cxn ang="0">
                  <a:pos x="1118" y="81"/>
                </a:cxn>
                <a:cxn ang="0">
                  <a:pos x="1086" y="71"/>
                </a:cxn>
                <a:cxn ang="0">
                  <a:pos x="948" y="46"/>
                </a:cxn>
                <a:cxn ang="0">
                  <a:pos x="791" y="43"/>
                </a:cxn>
                <a:cxn ang="0">
                  <a:pos x="625" y="64"/>
                </a:cxn>
                <a:cxn ang="0">
                  <a:pos x="469" y="119"/>
                </a:cxn>
                <a:cxn ang="0">
                  <a:pos x="332" y="205"/>
                </a:cxn>
                <a:cxn ang="0">
                  <a:pos x="278" y="256"/>
                </a:cxn>
                <a:cxn ang="0">
                  <a:pos x="193" y="344"/>
                </a:cxn>
                <a:cxn ang="0">
                  <a:pos x="140" y="417"/>
                </a:cxn>
                <a:cxn ang="0">
                  <a:pos x="106" y="483"/>
                </a:cxn>
                <a:cxn ang="0">
                  <a:pos x="83" y="544"/>
                </a:cxn>
                <a:cxn ang="0">
                  <a:pos x="73" y="573"/>
                </a:cxn>
                <a:cxn ang="0">
                  <a:pos x="48" y="638"/>
                </a:cxn>
                <a:cxn ang="0">
                  <a:pos x="25" y="674"/>
                </a:cxn>
                <a:cxn ang="0">
                  <a:pos x="9" y="687"/>
                </a:cxn>
                <a:cxn ang="0">
                  <a:pos x="2" y="677"/>
                </a:cxn>
                <a:cxn ang="0">
                  <a:pos x="2" y="645"/>
                </a:cxn>
              </a:cxnLst>
              <a:rect l="0" t="0" r="r" b="b"/>
              <a:pathLst>
                <a:path w="1212" h="688">
                  <a:moveTo>
                    <a:pt x="2" y="645"/>
                  </a:moveTo>
                  <a:lnTo>
                    <a:pt x="41" y="518"/>
                  </a:lnTo>
                  <a:lnTo>
                    <a:pt x="96" y="407"/>
                  </a:lnTo>
                  <a:lnTo>
                    <a:pt x="159" y="308"/>
                  </a:lnTo>
                  <a:lnTo>
                    <a:pt x="233" y="224"/>
                  </a:lnTo>
                  <a:lnTo>
                    <a:pt x="317" y="154"/>
                  </a:lnTo>
                  <a:lnTo>
                    <a:pt x="408" y="97"/>
                  </a:lnTo>
                  <a:lnTo>
                    <a:pt x="504" y="53"/>
                  </a:lnTo>
                  <a:lnTo>
                    <a:pt x="606" y="24"/>
                  </a:lnTo>
                  <a:lnTo>
                    <a:pt x="711" y="5"/>
                  </a:lnTo>
                  <a:lnTo>
                    <a:pt x="817" y="0"/>
                  </a:lnTo>
                  <a:lnTo>
                    <a:pt x="817" y="0"/>
                  </a:lnTo>
                  <a:lnTo>
                    <a:pt x="867" y="0"/>
                  </a:lnTo>
                  <a:lnTo>
                    <a:pt x="916" y="3"/>
                  </a:lnTo>
                  <a:lnTo>
                    <a:pt x="962" y="7"/>
                  </a:lnTo>
                  <a:lnTo>
                    <a:pt x="1005" y="12"/>
                  </a:lnTo>
                  <a:lnTo>
                    <a:pt x="1044" y="20"/>
                  </a:lnTo>
                  <a:lnTo>
                    <a:pt x="1080" y="26"/>
                  </a:lnTo>
                  <a:lnTo>
                    <a:pt x="1114" y="37"/>
                  </a:lnTo>
                  <a:lnTo>
                    <a:pt x="1143" y="48"/>
                  </a:lnTo>
                  <a:lnTo>
                    <a:pt x="1169" y="60"/>
                  </a:lnTo>
                  <a:lnTo>
                    <a:pt x="1190" y="73"/>
                  </a:lnTo>
                  <a:lnTo>
                    <a:pt x="1190" y="73"/>
                  </a:lnTo>
                  <a:lnTo>
                    <a:pt x="1203" y="81"/>
                  </a:lnTo>
                  <a:lnTo>
                    <a:pt x="1211" y="90"/>
                  </a:lnTo>
                  <a:lnTo>
                    <a:pt x="1211" y="94"/>
                  </a:lnTo>
                  <a:lnTo>
                    <a:pt x="1208" y="96"/>
                  </a:lnTo>
                  <a:lnTo>
                    <a:pt x="1201" y="97"/>
                  </a:lnTo>
                  <a:lnTo>
                    <a:pt x="1187" y="96"/>
                  </a:lnTo>
                  <a:lnTo>
                    <a:pt x="1169" y="94"/>
                  </a:lnTo>
                  <a:lnTo>
                    <a:pt x="1148" y="87"/>
                  </a:lnTo>
                  <a:lnTo>
                    <a:pt x="1118" y="81"/>
                  </a:lnTo>
                  <a:lnTo>
                    <a:pt x="1086" y="71"/>
                  </a:lnTo>
                  <a:lnTo>
                    <a:pt x="1086" y="71"/>
                  </a:lnTo>
                  <a:lnTo>
                    <a:pt x="1019" y="56"/>
                  </a:lnTo>
                  <a:lnTo>
                    <a:pt x="948" y="46"/>
                  </a:lnTo>
                  <a:lnTo>
                    <a:pt x="872" y="41"/>
                  </a:lnTo>
                  <a:lnTo>
                    <a:pt x="791" y="43"/>
                  </a:lnTo>
                  <a:lnTo>
                    <a:pt x="709" y="51"/>
                  </a:lnTo>
                  <a:lnTo>
                    <a:pt x="625" y="64"/>
                  </a:lnTo>
                  <a:lnTo>
                    <a:pt x="545" y="87"/>
                  </a:lnTo>
                  <a:lnTo>
                    <a:pt x="469" y="119"/>
                  </a:lnTo>
                  <a:lnTo>
                    <a:pt x="398" y="157"/>
                  </a:lnTo>
                  <a:lnTo>
                    <a:pt x="332" y="205"/>
                  </a:lnTo>
                  <a:lnTo>
                    <a:pt x="332" y="205"/>
                  </a:lnTo>
                  <a:lnTo>
                    <a:pt x="278" y="256"/>
                  </a:lnTo>
                  <a:lnTo>
                    <a:pt x="230" y="300"/>
                  </a:lnTo>
                  <a:lnTo>
                    <a:pt x="193" y="344"/>
                  </a:lnTo>
                  <a:lnTo>
                    <a:pt x="163" y="382"/>
                  </a:lnTo>
                  <a:lnTo>
                    <a:pt x="140" y="417"/>
                  </a:lnTo>
                  <a:lnTo>
                    <a:pt x="122" y="451"/>
                  </a:lnTo>
                  <a:lnTo>
                    <a:pt x="106" y="483"/>
                  </a:lnTo>
                  <a:lnTo>
                    <a:pt x="94" y="514"/>
                  </a:lnTo>
                  <a:lnTo>
                    <a:pt x="83" y="544"/>
                  </a:lnTo>
                  <a:lnTo>
                    <a:pt x="73" y="573"/>
                  </a:lnTo>
                  <a:lnTo>
                    <a:pt x="73" y="573"/>
                  </a:lnTo>
                  <a:lnTo>
                    <a:pt x="60" y="610"/>
                  </a:lnTo>
                  <a:lnTo>
                    <a:pt x="48" y="638"/>
                  </a:lnTo>
                  <a:lnTo>
                    <a:pt x="35" y="659"/>
                  </a:lnTo>
                  <a:lnTo>
                    <a:pt x="25" y="674"/>
                  </a:lnTo>
                  <a:lnTo>
                    <a:pt x="16" y="684"/>
                  </a:lnTo>
                  <a:lnTo>
                    <a:pt x="9" y="687"/>
                  </a:lnTo>
                  <a:lnTo>
                    <a:pt x="3" y="684"/>
                  </a:lnTo>
                  <a:lnTo>
                    <a:pt x="2" y="677"/>
                  </a:lnTo>
                  <a:lnTo>
                    <a:pt x="0" y="663"/>
                  </a:lnTo>
                  <a:lnTo>
                    <a:pt x="2" y="645"/>
                  </a:lnTo>
                  <a:lnTo>
                    <a:pt x="2" y="645"/>
                  </a:lnTo>
                </a:path>
              </a:pathLst>
            </a:custGeom>
            <a:solidFill>
              <a:srgbClr val="FFF18B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" name="Freeform 1332"/>
            <p:cNvSpPr>
              <a:spLocks/>
            </p:cNvSpPr>
            <p:nvPr/>
          </p:nvSpPr>
          <p:spPr bwMode="auto">
            <a:xfrm>
              <a:off x="2089" y="1311"/>
              <a:ext cx="1187" cy="669"/>
            </a:xfrm>
            <a:custGeom>
              <a:avLst/>
              <a:gdLst/>
              <a:ahLst/>
              <a:cxnLst>
                <a:cxn ang="0">
                  <a:pos x="45" y="506"/>
                </a:cxn>
                <a:cxn ang="0">
                  <a:pos x="164" y="299"/>
                </a:cxn>
                <a:cxn ang="0">
                  <a:pos x="321" y="149"/>
                </a:cxn>
                <a:cxn ang="0">
                  <a:pos x="505" y="52"/>
                </a:cxn>
                <a:cxn ang="0">
                  <a:pos x="706" y="6"/>
                </a:cxn>
                <a:cxn ang="0">
                  <a:pos x="809" y="0"/>
                </a:cxn>
                <a:cxn ang="0">
                  <a:pos x="906" y="4"/>
                </a:cxn>
                <a:cxn ang="0">
                  <a:pos x="993" y="13"/>
                </a:cxn>
                <a:cxn ang="0">
                  <a:pos x="1066" y="25"/>
                </a:cxn>
                <a:cxn ang="0">
                  <a:pos x="1125" y="42"/>
                </a:cxn>
                <a:cxn ang="0">
                  <a:pos x="1168" y="63"/>
                </a:cxn>
                <a:cxn ang="0">
                  <a:pos x="1180" y="72"/>
                </a:cxn>
                <a:cxn ang="0">
                  <a:pos x="1189" y="82"/>
                </a:cxn>
                <a:cxn ang="0">
                  <a:pos x="1178" y="84"/>
                </a:cxn>
                <a:cxn ang="0">
                  <a:pos x="1149" y="80"/>
                </a:cxn>
                <a:cxn ang="0">
                  <a:pos x="1102" y="68"/>
                </a:cxn>
                <a:cxn ang="0">
                  <a:pos x="1073" y="59"/>
                </a:cxn>
                <a:cxn ang="0">
                  <a:pos x="938" y="36"/>
                </a:cxn>
                <a:cxn ang="0">
                  <a:pos x="782" y="34"/>
                </a:cxn>
                <a:cxn ang="0">
                  <a:pos x="618" y="57"/>
                </a:cxn>
                <a:cxn ang="0">
                  <a:pos x="461" y="110"/>
                </a:cxn>
                <a:cxn ang="0">
                  <a:pos x="324" y="195"/>
                </a:cxn>
                <a:cxn ang="0">
                  <a:pos x="268" y="246"/>
                </a:cxn>
                <a:cxn ang="0">
                  <a:pos x="183" y="335"/>
                </a:cxn>
                <a:cxn ang="0">
                  <a:pos x="130" y="409"/>
                </a:cxn>
                <a:cxn ang="0">
                  <a:pos x="96" y="471"/>
                </a:cxn>
                <a:cxn ang="0">
                  <a:pos x="73" y="531"/>
                </a:cxn>
                <a:cxn ang="0">
                  <a:pos x="65" y="558"/>
                </a:cxn>
                <a:cxn ang="0">
                  <a:pos x="40" y="621"/>
                </a:cxn>
                <a:cxn ang="0">
                  <a:pos x="19" y="657"/>
                </a:cxn>
                <a:cxn ang="0">
                  <a:pos x="4" y="670"/>
                </a:cxn>
                <a:cxn ang="0">
                  <a:pos x="0" y="658"/>
                </a:cxn>
                <a:cxn ang="0">
                  <a:pos x="2" y="630"/>
                </a:cxn>
              </a:cxnLst>
              <a:rect l="0" t="0" r="r" b="b"/>
              <a:pathLst>
                <a:path w="1190" h="671">
                  <a:moveTo>
                    <a:pt x="2" y="630"/>
                  </a:moveTo>
                  <a:lnTo>
                    <a:pt x="45" y="506"/>
                  </a:lnTo>
                  <a:lnTo>
                    <a:pt x="98" y="393"/>
                  </a:lnTo>
                  <a:lnTo>
                    <a:pt x="164" y="299"/>
                  </a:lnTo>
                  <a:lnTo>
                    <a:pt x="238" y="217"/>
                  </a:lnTo>
                  <a:lnTo>
                    <a:pt x="321" y="149"/>
                  </a:lnTo>
                  <a:lnTo>
                    <a:pt x="411" y="95"/>
                  </a:lnTo>
                  <a:lnTo>
                    <a:pt x="505" y="52"/>
                  </a:lnTo>
                  <a:lnTo>
                    <a:pt x="604" y="25"/>
                  </a:lnTo>
                  <a:lnTo>
                    <a:pt x="706" y="6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57" y="2"/>
                  </a:lnTo>
                  <a:lnTo>
                    <a:pt x="906" y="4"/>
                  </a:lnTo>
                  <a:lnTo>
                    <a:pt x="950" y="6"/>
                  </a:lnTo>
                  <a:lnTo>
                    <a:pt x="993" y="13"/>
                  </a:lnTo>
                  <a:lnTo>
                    <a:pt x="1030" y="19"/>
                  </a:lnTo>
                  <a:lnTo>
                    <a:pt x="1066" y="25"/>
                  </a:lnTo>
                  <a:lnTo>
                    <a:pt x="1098" y="34"/>
                  </a:lnTo>
                  <a:lnTo>
                    <a:pt x="1125" y="42"/>
                  </a:lnTo>
                  <a:lnTo>
                    <a:pt x="1149" y="52"/>
                  </a:lnTo>
                  <a:lnTo>
                    <a:pt x="1168" y="63"/>
                  </a:lnTo>
                  <a:lnTo>
                    <a:pt x="1168" y="63"/>
                  </a:lnTo>
                  <a:lnTo>
                    <a:pt x="1180" y="72"/>
                  </a:lnTo>
                  <a:lnTo>
                    <a:pt x="1186" y="78"/>
                  </a:lnTo>
                  <a:lnTo>
                    <a:pt x="1189" y="82"/>
                  </a:lnTo>
                  <a:lnTo>
                    <a:pt x="1184" y="84"/>
                  </a:lnTo>
                  <a:lnTo>
                    <a:pt x="1178" y="84"/>
                  </a:lnTo>
                  <a:lnTo>
                    <a:pt x="1165" y="82"/>
                  </a:lnTo>
                  <a:lnTo>
                    <a:pt x="1149" y="80"/>
                  </a:lnTo>
                  <a:lnTo>
                    <a:pt x="1127" y="73"/>
                  </a:lnTo>
                  <a:lnTo>
                    <a:pt x="1102" y="68"/>
                  </a:lnTo>
                  <a:lnTo>
                    <a:pt x="1073" y="59"/>
                  </a:lnTo>
                  <a:lnTo>
                    <a:pt x="1073" y="59"/>
                  </a:lnTo>
                  <a:lnTo>
                    <a:pt x="1007" y="45"/>
                  </a:lnTo>
                  <a:lnTo>
                    <a:pt x="938" y="36"/>
                  </a:lnTo>
                  <a:lnTo>
                    <a:pt x="860" y="31"/>
                  </a:lnTo>
                  <a:lnTo>
                    <a:pt x="782" y="34"/>
                  </a:lnTo>
                  <a:lnTo>
                    <a:pt x="699" y="42"/>
                  </a:lnTo>
                  <a:lnTo>
                    <a:pt x="618" y="57"/>
                  </a:lnTo>
                  <a:lnTo>
                    <a:pt x="537" y="78"/>
                  </a:lnTo>
                  <a:lnTo>
                    <a:pt x="461" y="110"/>
                  </a:lnTo>
                  <a:lnTo>
                    <a:pt x="390" y="147"/>
                  </a:lnTo>
                  <a:lnTo>
                    <a:pt x="324" y="195"/>
                  </a:lnTo>
                  <a:lnTo>
                    <a:pt x="324" y="195"/>
                  </a:lnTo>
                  <a:lnTo>
                    <a:pt x="268" y="246"/>
                  </a:lnTo>
                  <a:lnTo>
                    <a:pt x="223" y="292"/>
                  </a:lnTo>
                  <a:lnTo>
                    <a:pt x="183" y="335"/>
                  </a:lnTo>
                  <a:lnTo>
                    <a:pt x="153" y="372"/>
                  </a:lnTo>
                  <a:lnTo>
                    <a:pt x="130" y="409"/>
                  </a:lnTo>
                  <a:lnTo>
                    <a:pt x="112" y="442"/>
                  </a:lnTo>
                  <a:lnTo>
                    <a:pt x="96" y="471"/>
                  </a:lnTo>
                  <a:lnTo>
                    <a:pt x="84" y="501"/>
                  </a:lnTo>
                  <a:lnTo>
                    <a:pt x="73" y="531"/>
                  </a:lnTo>
                  <a:lnTo>
                    <a:pt x="65" y="558"/>
                  </a:lnTo>
                  <a:lnTo>
                    <a:pt x="65" y="558"/>
                  </a:lnTo>
                  <a:lnTo>
                    <a:pt x="52" y="594"/>
                  </a:lnTo>
                  <a:lnTo>
                    <a:pt x="40" y="621"/>
                  </a:lnTo>
                  <a:lnTo>
                    <a:pt x="29" y="642"/>
                  </a:lnTo>
                  <a:lnTo>
                    <a:pt x="19" y="657"/>
                  </a:lnTo>
                  <a:lnTo>
                    <a:pt x="10" y="665"/>
                  </a:lnTo>
                  <a:lnTo>
                    <a:pt x="4" y="670"/>
                  </a:lnTo>
                  <a:lnTo>
                    <a:pt x="0" y="667"/>
                  </a:lnTo>
                  <a:lnTo>
                    <a:pt x="0" y="658"/>
                  </a:lnTo>
                  <a:lnTo>
                    <a:pt x="0" y="646"/>
                  </a:lnTo>
                  <a:lnTo>
                    <a:pt x="2" y="630"/>
                  </a:lnTo>
                  <a:lnTo>
                    <a:pt x="2" y="630"/>
                  </a:lnTo>
                </a:path>
              </a:pathLst>
            </a:custGeom>
            <a:solidFill>
              <a:srgbClr val="FFF395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" name="Freeform 1333"/>
            <p:cNvSpPr>
              <a:spLocks/>
            </p:cNvSpPr>
            <p:nvPr/>
          </p:nvSpPr>
          <p:spPr bwMode="auto">
            <a:xfrm>
              <a:off x="2093" y="1311"/>
              <a:ext cx="1167" cy="650"/>
            </a:xfrm>
            <a:custGeom>
              <a:avLst/>
              <a:gdLst/>
              <a:ahLst/>
              <a:cxnLst>
                <a:cxn ang="0">
                  <a:pos x="48" y="489"/>
                </a:cxn>
                <a:cxn ang="0">
                  <a:pos x="170" y="287"/>
                </a:cxn>
                <a:cxn ang="0">
                  <a:pos x="326" y="142"/>
                </a:cxn>
                <a:cxn ang="0">
                  <a:pos x="508" y="48"/>
                </a:cxn>
                <a:cxn ang="0">
                  <a:pos x="704" y="4"/>
                </a:cxn>
                <a:cxn ang="0">
                  <a:pos x="803" y="0"/>
                </a:cxn>
                <a:cxn ang="0">
                  <a:pos x="897" y="2"/>
                </a:cxn>
                <a:cxn ang="0">
                  <a:pos x="982" y="8"/>
                </a:cxn>
                <a:cxn ang="0">
                  <a:pos x="1053" y="20"/>
                </a:cxn>
                <a:cxn ang="0">
                  <a:pos x="1108" y="34"/>
                </a:cxn>
                <a:cxn ang="0">
                  <a:pos x="1148" y="50"/>
                </a:cxn>
                <a:cxn ang="0">
                  <a:pos x="1159" y="59"/>
                </a:cxn>
                <a:cxn ang="0">
                  <a:pos x="1166" y="68"/>
                </a:cxn>
                <a:cxn ang="0">
                  <a:pos x="1155" y="68"/>
                </a:cxn>
                <a:cxn ang="0">
                  <a:pos x="1129" y="63"/>
                </a:cxn>
                <a:cxn ang="0">
                  <a:pos x="1087" y="52"/>
                </a:cxn>
                <a:cxn ang="0">
                  <a:pos x="1060" y="44"/>
                </a:cxn>
                <a:cxn ang="0">
                  <a:pos x="927" y="20"/>
                </a:cxn>
                <a:cxn ang="0">
                  <a:pos x="771" y="20"/>
                </a:cxn>
                <a:cxn ang="0">
                  <a:pos x="609" y="44"/>
                </a:cxn>
                <a:cxn ang="0">
                  <a:pos x="453" y="96"/>
                </a:cxn>
                <a:cxn ang="0">
                  <a:pos x="316" y="183"/>
                </a:cxn>
                <a:cxn ang="0">
                  <a:pos x="261" y="234"/>
                </a:cxn>
                <a:cxn ang="0">
                  <a:pos x="177" y="320"/>
                </a:cxn>
                <a:cxn ang="0">
                  <a:pos x="122" y="396"/>
                </a:cxn>
                <a:cxn ang="0">
                  <a:pos x="89" y="460"/>
                </a:cxn>
                <a:cxn ang="0">
                  <a:pos x="67" y="514"/>
                </a:cxn>
                <a:cxn ang="0">
                  <a:pos x="57" y="539"/>
                </a:cxn>
                <a:cxn ang="0">
                  <a:pos x="34" y="601"/>
                </a:cxn>
                <a:cxn ang="0">
                  <a:pos x="15" y="636"/>
                </a:cxn>
                <a:cxn ang="0">
                  <a:pos x="4" y="650"/>
                </a:cxn>
                <a:cxn ang="0">
                  <a:pos x="0" y="638"/>
                </a:cxn>
                <a:cxn ang="0">
                  <a:pos x="4" y="611"/>
                </a:cxn>
              </a:cxnLst>
              <a:rect l="0" t="0" r="r" b="b"/>
              <a:pathLst>
                <a:path w="1167" h="651">
                  <a:moveTo>
                    <a:pt x="4" y="611"/>
                  </a:moveTo>
                  <a:lnTo>
                    <a:pt x="48" y="489"/>
                  </a:lnTo>
                  <a:lnTo>
                    <a:pt x="103" y="380"/>
                  </a:lnTo>
                  <a:lnTo>
                    <a:pt x="170" y="287"/>
                  </a:lnTo>
                  <a:lnTo>
                    <a:pt x="244" y="207"/>
                  </a:lnTo>
                  <a:lnTo>
                    <a:pt x="326" y="142"/>
                  </a:lnTo>
                  <a:lnTo>
                    <a:pt x="415" y="89"/>
                  </a:lnTo>
                  <a:lnTo>
                    <a:pt x="508" y="48"/>
                  </a:lnTo>
                  <a:lnTo>
                    <a:pt x="605" y="20"/>
                  </a:lnTo>
                  <a:lnTo>
                    <a:pt x="704" y="4"/>
                  </a:lnTo>
                  <a:lnTo>
                    <a:pt x="803" y="0"/>
                  </a:lnTo>
                  <a:lnTo>
                    <a:pt x="803" y="0"/>
                  </a:lnTo>
                  <a:lnTo>
                    <a:pt x="851" y="0"/>
                  </a:lnTo>
                  <a:lnTo>
                    <a:pt x="897" y="2"/>
                  </a:lnTo>
                  <a:lnTo>
                    <a:pt x="942" y="4"/>
                  </a:lnTo>
                  <a:lnTo>
                    <a:pt x="982" y="8"/>
                  </a:lnTo>
                  <a:lnTo>
                    <a:pt x="1020" y="15"/>
                  </a:lnTo>
                  <a:lnTo>
                    <a:pt x="1053" y="20"/>
                  </a:lnTo>
                  <a:lnTo>
                    <a:pt x="1083" y="27"/>
                  </a:lnTo>
                  <a:lnTo>
                    <a:pt x="1108" y="34"/>
                  </a:lnTo>
                  <a:lnTo>
                    <a:pt x="1131" y="42"/>
                  </a:lnTo>
                  <a:lnTo>
                    <a:pt x="1148" y="50"/>
                  </a:lnTo>
                  <a:lnTo>
                    <a:pt x="1148" y="50"/>
                  </a:lnTo>
                  <a:lnTo>
                    <a:pt x="1159" y="59"/>
                  </a:lnTo>
                  <a:lnTo>
                    <a:pt x="1163" y="63"/>
                  </a:lnTo>
                  <a:lnTo>
                    <a:pt x="1166" y="68"/>
                  </a:lnTo>
                  <a:lnTo>
                    <a:pt x="1163" y="68"/>
                  </a:lnTo>
                  <a:lnTo>
                    <a:pt x="1155" y="68"/>
                  </a:lnTo>
                  <a:lnTo>
                    <a:pt x="1145" y="68"/>
                  </a:lnTo>
                  <a:lnTo>
                    <a:pt x="1129" y="63"/>
                  </a:lnTo>
                  <a:lnTo>
                    <a:pt x="1111" y="59"/>
                  </a:lnTo>
                  <a:lnTo>
                    <a:pt x="1087" y="52"/>
                  </a:lnTo>
                  <a:lnTo>
                    <a:pt x="1060" y="44"/>
                  </a:lnTo>
                  <a:lnTo>
                    <a:pt x="1060" y="44"/>
                  </a:lnTo>
                  <a:lnTo>
                    <a:pt x="996" y="31"/>
                  </a:lnTo>
                  <a:lnTo>
                    <a:pt x="927" y="20"/>
                  </a:lnTo>
                  <a:lnTo>
                    <a:pt x="851" y="18"/>
                  </a:lnTo>
                  <a:lnTo>
                    <a:pt x="771" y="20"/>
                  </a:lnTo>
                  <a:lnTo>
                    <a:pt x="691" y="29"/>
                  </a:lnTo>
                  <a:lnTo>
                    <a:pt x="609" y="44"/>
                  </a:lnTo>
                  <a:lnTo>
                    <a:pt x="529" y="68"/>
                  </a:lnTo>
                  <a:lnTo>
                    <a:pt x="453" y="96"/>
                  </a:lnTo>
                  <a:lnTo>
                    <a:pt x="381" y="137"/>
                  </a:lnTo>
                  <a:lnTo>
                    <a:pt x="316" y="183"/>
                  </a:lnTo>
                  <a:lnTo>
                    <a:pt x="316" y="183"/>
                  </a:lnTo>
                  <a:lnTo>
                    <a:pt x="261" y="234"/>
                  </a:lnTo>
                  <a:lnTo>
                    <a:pt x="215" y="280"/>
                  </a:lnTo>
                  <a:lnTo>
                    <a:pt x="177" y="320"/>
                  </a:lnTo>
                  <a:lnTo>
                    <a:pt x="145" y="361"/>
                  </a:lnTo>
                  <a:lnTo>
                    <a:pt x="122" y="396"/>
                  </a:lnTo>
                  <a:lnTo>
                    <a:pt x="103" y="428"/>
                  </a:lnTo>
                  <a:lnTo>
                    <a:pt x="89" y="460"/>
                  </a:lnTo>
                  <a:lnTo>
                    <a:pt x="75" y="486"/>
                  </a:lnTo>
                  <a:lnTo>
                    <a:pt x="67" y="514"/>
                  </a:lnTo>
                  <a:lnTo>
                    <a:pt x="57" y="539"/>
                  </a:lnTo>
                  <a:lnTo>
                    <a:pt x="57" y="539"/>
                  </a:lnTo>
                  <a:lnTo>
                    <a:pt x="44" y="576"/>
                  </a:lnTo>
                  <a:lnTo>
                    <a:pt x="34" y="601"/>
                  </a:lnTo>
                  <a:lnTo>
                    <a:pt x="23" y="622"/>
                  </a:lnTo>
                  <a:lnTo>
                    <a:pt x="15" y="636"/>
                  </a:lnTo>
                  <a:lnTo>
                    <a:pt x="8" y="645"/>
                  </a:lnTo>
                  <a:lnTo>
                    <a:pt x="4" y="650"/>
                  </a:lnTo>
                  <a:lnTo>
                    <a:pt x="0" y="645"/>
                  </a:lnTo>
                  <a:lnTo>
                    <a:pt x="0" y="638"/>
                  </a:lnTo>
                  <a:lnTo>
                    <a:pt x="0" y="629"/>
                  </a:lnTo>
                  <a:lnTo>
                    <a:pt x="4" y="611"/>
                  </a:lnTo>
                  <a:lnTo>
                    <a:pt x="4" y="611"/>
                  </a:lnTo>
                </a:path>
              </a:pathLst>
            </a:custGeom>
            <a:solidFill>
              <a:srgbClr val="FFF59F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" name="Freeform 1334"/>
            <p:cNvSpPr>
              <a:spLocks/>
            </p:cNvSpPr>
            <p:nvPr/>
          </p:nvSpPr>
          <p:spPr bwMode="auto">
            <a:xfrm>
              <a:off x="2097" y="1317"/>
              <a:ext cx="1145" cy="629"/>
            </a:xfrm>
            <a:custGeom>
              <a:avLst/>
              <a:gdLst/>
              <a:ahLst/>
              <a:cxnLst>
                <a:cxn ang="0">
                  <a:pos x="50" y="473"/>
                </a:cxn>
                <a:cxn ang="0">
                  <a:pos x="174" y="275"/>
                </a:cxn>
                <a:cxn ang="0">
                  <a:pos x="333" y="135"/>
                </a:cxn>
                <a:cxn ang="0">
                  <a:pos x="510" y="46"/>
                </a:cxn>
                <a:cxn ang="0">
                  <a:pos x="701" y="4"/>
                </a:cxn>
                <a:cxn ang="0">
                  <a:pos x="796" y="0"/>
                </a:cxn>
                <a:cxn ang="0">
                  <a:pos x="889" y="2"/>
                </a:cxn>
                <a:cxn ang="0">
                  <a:pos x="971" y="8"/>
                </a:cxn>
                <a:cxn ang="0">
                  <a:pos x="1039" y="16"/>
                </a:cxn>
                <a:cxn ang="0">
                  <a:pos x="1093" y="29"/>
                </a:cxn>
                <a:cxn ang="0">
                  <a:pos x="1127" y="41"/>
                </a:cxn>
                <a:cxn ang="0">
                  <a:pos x="1138" y="48"/>
                </a:cxn>
                <a:cxn ang="0">
                  <a:pos x="1144" y="54"/>
                </a:cxn>
                <a:cxn ang="0">
                  <a:pos x="1134" y="54"/>
                </a:cxn>
                <a:cxn ang="0">
                  <a:pos x="1108" y="48"/>
                </a:cxn>
                <a:cxn ang="0">
                  <a:pos x="1070" y="40"/>
                </a:cxn>
                <a:cxn ang="0">
                  <a:pos x="1047" y="31"/>
                </a:cxn>
                <a:cxn ang="0">
                  <a:pos x="916" y="10"/>
                </a:cxn>
                <a:cxn ang="0">
                  <a:pos x="763" y="8"/>
                </a:cxn>
                <a:cxn ang="0">
                  <a:pos x="602" y="34"/>
                </a:cxn>
                <a:cxn ang="0">
                  <a:pos x="444" y="86"/>
                </a:cxn>
                <a:cxn ang="0">
                  <a:pos x="310" y="172"/>
                </a:cxn>
                <a:cxn ang="0">
                  <a:pos x="253" y="222"/>
                </a:cxn>
                <a:cxn ang="0">
                  <a:pos x="168" y="310"/>
                </a:cxn>
                <a:cxn ang="0">
                  <a:pos x="113" y="383"/>
                </a:cxn>
                <a:cxn ang="0">
                  <a:pos x="80" y="445"/>
                </a:cxn>
                <a:cxn ang="0">
                  <a:pos x="59" y="498"/>
                </a:cxn>
                <a:cxn ang="0">
                  <a:pos x="50" y="521"/>
                </a:cxn>
                <a:cxn ang="0">
                  <a:pos x="27" y="581"/>
                </a:cxn>
                <a:cxn ang="0">
                  <a:pos x="11" y="616"/>
                </a:cxn>
                <a:cxn ang="0">
                  <a:pos x="0" y="627"/>
                </a:cxn>
                <a:cxn ang="0">
                  <a:pos x="0" y="618"/>
                </a:cxn>
                <a:cxn ang="0">
                  <a:pos x="4" y="592"/>
                </a:cxn>
              </a:cxnLst>
              <a:rect l="0" t="0" r="r" b="b"/>
              <a:pathLst>
                <a:path w="1145" h="628">
                  <a:moveTo>
                    <a:pt x="4" y="592"/>
                  </a:moveTo>
                  <a:lnTo>
                    <a:pt x="50" y="473"/>
                  </a:lnTo>
                  <a:lnTo>
                    <a:pt x="107" y="365"/>
                  </a:lnTo>
                  <a:lnTo>
                    <a:pt x="174" y="275"/>
                  </a:lnTo>
                  <a:lnTo>
                    <a:pt x="250" y="197"/>
                  </a:lnTo>
                  <a:lnTo>
                    <a:pt x="333" y="135"/>
                  </a:lnTo>
                  <a:lnTo>
                    <a:pt x="419" y="84"/>
                  </a:lnTo>
                  <a:lnTo>
                    <a:pt x="510" y="46"/>
                  </a:lnTo>
                  <a:lnTo>
                    <a:pt x="605" y="20"/>
                  </a:lnTo>
                  <a:lnTo>
                    <a:pt x="701" y="4"/>
                  </a:lnTo>
                  <a:lnTo>
                    <a:pt x="796" y="0"/>
                  </a:lnTo>
                  <a:lnTo>
                    <a:pt x="796" y="0"/>
                  </a:lnTo>
                  <a:lnTo>
                    <a:pt x="842" y="0"/>
                  </a:lnTo>
                  <a:lnTo>
                    <a:pt x="889" y="2"/>
                  </a:lnTo>
                  <a:lnTo>
                    <a:pt x="931" y="4"/>
                  </a:lnTo>
                  <a:lnTo>
                    <a:pt x="971" y="8"/>
                  </a:lnTo>
                  <a:lnTo>
                    <a:pt x="1007" y="13"/>
                  </a:lnTo>
                  <a:lnTo>
                    <a:pt x="1039" y="16"/>
                  </a:lnTo>
                  <a:lnTo>
                    <a:pt x="1068" y="23"/>
                  </a:lnTo>
                  <a:lnTo>
                    <a:pt x="1093" y="29"/>
                  </a:lnTo>
                  <a:lnTo>
                    <a:pt x="1113" y="36"/>
                  </a:lnTo>
                  <a:lnTo>
                    <a:pt x="1127" y="41"/>
                  </a:lnTo>
                  <a:lnTo>
                    <a:pt x="1127" y="41"/>
                  </a:lnTo>
                  <a:lnTo>
                    <a:pt x="1138" y="48"/>
                  </a:lnTo>
                  <a:lnTo>
                    <a:pt x="1141" y="52"/>
                  </a:lnTo>
                  <a:lnTo>
                    <a:pt x="1144" y="54"/>
                  </a:lnTo>
                  <a:lnTo>
                    <a:pt x="1140" y="54"/>
                  </a:lnTo>
                  <a:lnTo>
                    <a:pt x="1134" y="54"/>
                  </a:lnTo>
                  <a:lnTo>
                    <a:pt x="1123" y="52"/>
                  </a:lnTo>
                  <a:lnTo>
                    <a:pt x="1108" y="48"/>
                  </a:lnTo>
                  <a:lnTo>
                    <a:pt x="1091" y="43"/>
                  </a:lnTo>
                  <a:lnTo>
                    <a:pt x="1070" y="40"/>
                  </a:lnTo>
                  <a:lnTo>
                    <a:pt x="1047" y="31"/>
                  </a:lnTo>
                  <a:lnTo>
                    <a:pt x="1047" y="31"/>
                  </a:lnTo>
                  <a:lnTo>
                    <a:pt x="986" y="18"/>
                  </a:lnTo>
                  <a:lnTo>
                    <a:pt x="916" y="10"/>
                  </a:lnTo>
                  <a:lnTo>
                    <a:pt x="842" y="8"/>
                  </a:lnTo>
                  <a:lnTo>
                    <a:pt x="763" y="8"/>
                  </a:lnTo>
                  <a:lnTo>
                    <a:pt x="683" y="18"/>
                  </a:lnTo>
                  <a:lnTo>
                    <a:pt x="602" y="34"/>
                  </a:lnTo>
                  <a:lnTo>
                    <a:pt x="522" y="57"/>
                  </a:lnTo>
                  <a:lnTo>
                    <a:pt x="444" y="86"/>
                  </a:lnTo>
                  <a:lnTo>
                    <a:pt x="372" y="126"/>
                  </a:lnTo>
                  <a:lnTo>
                    <a:pt x="310" y="172"/>
                  </a:lnTo>
                  <a:lnTo>
                    <a:pt x="310" y="172"/>
                  </a:lnTo>
                  <a:lnTo>
                    <a:pt x="253" y="222"/>
                  </a:lnTo>
                  <a:lnTo>
                    <a:pt x="206" y="269"/>
                  </a:lnTo>
                  <a:lnTo>
                    <a:pt x="168" y="310"/>
                  </a:lnTo>
                  <a:lnTo>
                    <a:pt x="137" y="349"/>
                  </a:lnTo>
                  <a:lnTo>
                    <a:pt x="113" y="383"/>
                  </a:lnTo>
                  <a:lnTo>
                    <a:pt x="94" y="416"/>
                  </a:lnTo>
                  <a:lnTo>
                    <a:pt x="80" y="445"/>
                  </a:lnTo>
                  <a:lnTo>
                    <a:pt x="67" y="473"/>
                  </a:lnTo>
                  <a:lnTo>
                    <a:pt x="59" y="498"/>
                  </a:lnTo>
                  <a:lnTo>
                    <a:pt x="50" y="521"/>
                  </a:lnTo>
                  <a:lnTo>
                    <a:pt x="50" y="521"/>
                  </a:lnTo>
                  <a:lnTo>
                    <a:pt x="37" y="554"/>
                  </a:lnTo>
                  <a:lnTo>
                    <a:pt x="27" y="581"/>
                  </a:lnTo>
                  <a:lnTo>
                    <a:pt x="16" y="601"/>
                  </a:lnTo>
                  <a:lnTo>
                    <a:pt x="11" y="616"/>
                  </a:lnTo>
                  <a:lnTo>
                    <a:pt x="4" y="624"/>
                  </a:lnTo>
                  <a:lnTo>
                    <a:pt x="0" y="627"/>
                  </a:lnTo>
                  <a:lnTo>
                    <a:pt x="0" y="624"/>
                  </a:lnTo>
                  <a:lnTo>
                    <a:pt x="0" y="618"/>
                  </a:lnTo>
                  <a:lnTo>
                    <a:pt x="2" y="607"/>
                  </a:lnTo>
                  <a:lnTo>
                    <a:pt x="4" y="592"/>
                  </a:lnTo>
                  <a:lnTo>
                    <a:pt x="4" y="592"/>
                  </a:lnTo>
                </a:path>
              </a:pathLst>
            </a:custGeom>
            <a:solidFill>
              <a:srgbClr val="FFF7A8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" name="Freeform 1335"/>
            <p:cNvSpPr>
              <a:spLocks/>
            </p:cNvSpPr>
            <p:nvPr/>
          </p:nvSpPr>
          <p:spPr bwMode="auto">
            <a:xfrm>
              <a:off x="1998" y="1928"/>
              <a:ext cx="197" cy="174"/>
            </a:xfrm>
            <a:custGeom>
              <a:avLst/>
              <a:gdLst/>
              <a:ahLst/>
              <a:cxnLst>
                <a:cxn ang="0">
                  <a:pos x="94" y="118"/>
                </a:cxn>
                <a:cxn ang="0">
                  <a:pos x="154" y="127"/>
                </a:cxn>
                <a:cxn ang="0">
                  <a:pos x="160" y="90"/>
                </a:cxn>
                <a:cxn ang="0">
                  <a:pos x="160" y="90"/>
                </a:cxn>
                <a:cxn ang="0">
                  <a:pos x="160" y="74"/>
                </a:cxn>
                <a:cxn ang="0">
                  <a:pos x="152" y="61"/>
                </a:cxn>
                <a:cxn ang="0">
                  <a:pos x="139" y="50"/>
                </a:cxn>
                <a:cxn ang="0">
                  <a:pos x="124" y="44"/>
                </a:cxn>
                <a:cxn ang="0">
                  <a:pos x="105" y="39"/>
                </a:cxn>
                <a:cxn ang="0">
                  <a:pos x="105" y="39"/>
                </a:cxn>
                <a:cxn ang="0">
                  <a:pos x="78" y="38"/>
                </a:cxn>
                <a:cxn ang="0">
                  <a:pos x="61" y="44"/>
                </a:cxn>
                <a:cxn ang="0">
                  <a:pos x="50" y="53"/>
                </a:cxn>
                <a:cxn ang="0">
                  <a:pos x="44" y="64"/>
                </a:cxn>
                <a:cxn ang="0">
                  <a:pos x="41" y="71"/>
                </a:cxn>
                <a:cxn ang="0">
                  <a:pos x="36" y="110"/>
                </a:cxn>
                <a:cxn ang="0">
                  <a:pos x="94" y="118"/>
                </a:cxn>
                <a:cxn ang="0">
                  <a:pos x="91" y="154"/>
                </a:cxn>
                <a:cxn ang="0">
                  <a:pos x="0" y="141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16" y="44"/>
                </a:cxn>
                <a:cxn ang="0">
                  <a:pos x="23" y="32"/>
                </a:cxn>
                <a:cxn ang="0">
                  <a:pos x="31" y="20"/>
                </a:cxn>
                <a:cxn ang="0">
                  <a:pos x="40" y="13"/>
                </a:cxn>
                <a:cxn ang="0">
                  <a:pos x="52" y="6"/>
                </a:cxn>
                <a:cxn ang="0">
                  <a:pos x="63" y="4"/>
                </a:cxn>
                <a:cxn ang="0">
                  <a:pos x="73" y="0"/>
                </a:cxn>
                <a:cxn ang="0">
                  <a:pos x="87" y="0"/>
                </a:cxn>
                <a:cxn ang="0">
                  <a:pos x="99" y="0"/>
                </a:cxn>
                <a:cxn ang="0">
                  <a:pos x="110" y="2"/>
                </a:cxn>
                <a:cxn ang="0">
                  <a:pos x="110" y="2"/>
                </a:cxn>
                <a:cxn ang="0">
                  <a:pos x="120" y="4"/>
                </a:cxn>
                <a:cxn ang="0">
                  <a:pos x="133" y="8"/>
                </a:cxn>
                <a:cxn ang="0">
                  <a:pos x="145" y="13"/>
                </a:cxn>
                <a:cxn ang="0">
                  <a:pos x="158" y="18"/>
                </a:cxn>
                <a:cxn ang="0">
                  <a:pos x="168" y="25"/>
                </a:cxn>
                <a:cxn ang="0">
                  <a:pos x="177" y="36"/>
                </a:cxn>
                <a:cxn ang="0">
                  <a:pos x="186" y="46"/>
                </a:cxn>
                <a:cxn ang="0">
                  <a:pos x="190" y="59"/>
                </a:cxn>
                <a:cxn ang="0">
                  <a:pos x="194" y="74"/>
                </a:cxn>
                <a:cxn ang="0">
                  <a:pos x="191" y="90"/>
                </a:cxn>
                <a:cxn ang="0">
                  <a:pos x="179" y="169"/>
                </a:cxn>
                <a:cxn ang="0">
                  <a:pos x="91" y="154"/>
                </a:cxn>
                <a:cxn ang="0">
                  <a:pos x="94" y="118"/>
                </a:cxn>
                <a:cxn ang="0">
                  <a:pos x="94" y="118"/>
                </a:cxn>
              </a:cxnLst>
              <a:rect l="0" t="0" r="r" b="b"/>
              <a:pathLst>
                <a:path w="195" h="170">
                  <a:moveTo>
                    <a:pt x="94" y="118"/>
                  </a:moveTo>
                  <a:lnTo>
                    <a:pt x="154" y="127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60" y="74"/>
                  </a:lnTo>
                  <a:lnTo>
                    <a:pt x="152" y="61"/>
                  </a:lnTo>
                  <a:lnTo>
                    <a:pt x="139" y="50"/>
                  </a:lnTo>
                  <a:lnTo>
                    <a:pt x="124" y="44"/>
                  </a:lnTo>
                  <a:lnTo>
                    <a:pt x="105" y="39"/>
                  </a:lnTo>
                  <a:lnTo>
                    <a:pt x="105" y="39"/>
                  </a:lnTo>
                  <a:lnTo>
                    <a:pt x="78" y="38"/>
                  </a:lnTo>
                  <a:lnTo>
                    <a:pt x="61" y="44"/>
                  </a:lnTo>
                  <a:lnTo>
                    <a:pt x="50" y="53"/>
                  </a:lnTo>
                  <a:lnTo>
                    <a:pt x="44" y="64"/>
                  </a:lnTo>
                  <a:lnTo>
                    <a:pt x="41" y="71"/>
                  </a:lnTo>
                  <a:lnTo>
                    <a:pt x="36" y="110"/>
                  </a:lnTo>
                  <a:lnTo>
                    <a:pt x="94" y="118"/>
                  </a:lnTo>
                  <a:lnTo>
                    <a:pt x="91" y="154"/>
                  </a:lnTo>
                  <a:lnTo>
                    <a:pt x="0" y="141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23" y="32"/>
                  </a:lnTo>
                  <a:lnTo>
                    <a:pt x="31" y="20"/>
                  </a:lnTo>
                  <a:lnTo>
                    <a:pt x="40" y="13"/>
                  </a:lnTo>
                  <a:lnTo>
                    <a:pt x="52" y="6"/>
                  </a:lnTo>
                  <a:lnTo>
                    <a:pt x="63" y="4"/>
                  </a:lnTo>
                  <a:lnTo>
                    <a:pt x="73" y="0"/>
                  </a:lnTo>
                  <a:lnTo>
                    <a:pt x="87" y="0"/>
                  </a:lnTo>
                  <a:lnTo>
                    <a:pt x="99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20" y="4"/>
                  </a:lnTo>
                  <a:lnTo>
                    <a:pt x="133" y="8"/>
                  </a:lnTo>
                  <a:lnTo>
                    <a:pt x="145" y="13"/>
                  </a:lnTo>
                  <a:lnTo>
                    <a:pt x="158" y="18"/>
                  </a:lnTo>
                  <a:lnTo>
                    <a:pt x="168" y="25"/>
                  </a:lnTo>
                  <a:lnTo>
                    <a:pt x="177" y="36"/>
                  </a:lnTo>
                  <a:lnTo>
                    <a:pt x="186" y="46"/>
                  </a:lnTo>
                  <a:lnTo>
                    <a:pt x="190" y="59"/>
                  </a:lnTo>
                  <a:lnTo>
                    <a:pt x="194" y="74"/>
                  </a:lnTo>
                  <a:lnTo>
                    <a:pt x="191" y="90"/>
                  </a:lnTo>
                  <a:lnTo>
                    <a:pt x="179" y="169"/>
                  </a:lnTo>
                  <a:lnTo>
                    <a:pt x="91" y="154"/>
                  </a:lnTo>
                  <a:lnTo>
                    <a:pt x="94" y="118"/>
                  </a:lnTo>
                  <a:lnTo>
                    <a:pt x="94" y="11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" name="Freeform 1336"/>
            <p:cNvSpPr>
              <a:spLocks/>
            </p:cNvSpPr>
            <p:nvPr/>
          </p:nvSpPr>
          <p:spPr bwMode="auto">
            <a:xfrm>
              <a:off x="2068" y="1748"/>
              <a:ext cx="229" cy="193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3" y="53"/>
                </a:cxn>
                <a:cxn ang="0">
                  <a:pos x="75" y="39"/>
                </a:cxn>
                <a:cxn ang="0">
                  <a:pos x="88" y="37"/>
                </a:cxn>
                <a:cxn ang="0">
                  <a:pos x="94" y="39"/>
                </a:cxn>
                <a:cxn ang="0">
                  <a:pos x="107" y="50"/>
                </a:cxn>
                <a:cxn ang="0">
                  <a:pos x="109" y="66"/>
                </a:cxn>
                <a:cxn ang="0">
                  <a:pos x="88" y="117"/>
                </a:cxn>
                <a:cxn ang="0">
                  <a:pos x="48" y="140"/>
                </a:cxn>
                <a:cxn ang="0">
                  <a:pos x="178" y="159"/>
                </a:cxn>
                <a:cxn ang="0">
                  <a:pos x="132" y="94"/>
                </a:cxn>
                <a:cxn ang="0">
                  <a:pos x="139" y="81"/>
                </a:cxn>
                <a:cxn ang="0">
                  <a:pos x="153" y="73"/>
                </a:cxn>
                <a:cxn ang="0">
                  <a:pos x="174" y="81"/>
                </a:cxn>
                <a:cxn ang="0">
                  <a:pos x="183" y="85"/>
                </a:cxn>
                <a:cxn ang="0">
                  <a:pos x="197" y="89"/>
                </a:cxn>
                <a:cxn ang="0">
                  <a:pos x="210" y="92"/>
                </a:cxn>
                <a:cxn ang="0">
                  <a:pos x="222" y="51"/>
                </a:cxn>
                <a:cxn ang="0">
                  <a:pos x="218" y="53"/>
                </a:cxn>
                <a:cxn ang="0">
                  <a:pos x="208" y="53"/>
                </a:cxn>
                <a:cxn ang="0">
                  <a:pos x="187" y="43"/>
                </a:cxn>
                <a:cxn ang="0">
                  <a:pos x="169" y="39"/>
                </a:cxn>
                <a:cxn ang="0">
                  <a:pos x="149" y="37"/>
                </a:cxn>
                <a:cxn ang="0">
                  <a:pos x="134" y="48"/>
                </a:cxn>
                <a:cxn ang="0">
                  <a:pos x="134" y="35"/>
                </a:cxn>
                <a:cxn ang="0">
                  <a:pos x="123" y="16"/>
                </a:cxn>
                <a:cxn ang="0">
                  <a:pos x="107" y="3"/>
                </a:cxn>
                <a:cxn ang="0">
                  <a:pos x="103" y="2"/>
                </a:cxn>
                <a:cxn ang="0">
                  <a:pos x="88" y="0"/>
                </a:cxn>
                <a:cxn ang="0">
                  <a:pos x="73" y="0"/>
                </a:cxn>
                <a:cxn ang="0">
                  <a:pos x="59" y="7"/>
                </a:cxn>
                <a:cxn ang="0">
                  <a:pos x="42" y="23"/>
                </a:cxn>
                <a:cxn ang="0">
                  <a:pos x="0" y="117"/>
                </a:cxn>
                <a:cxn ang="0">
                  <a:pos x="63" y="106"/>
                </a:cxn>
              </a:cxnLst>
              <a:rect l="0" t="0" r="r" b="b"/>
              <a:pathLst>
                <a:path w="228" h="194">
                  <a:moveTo>
                    <a:pt x="63" y="106"/>
                  </a:moveTo>
                  <a:lnTo>
                    <a:pt x="42" y="96"/>
                  </a:lnTo>
                  <a:lnTo>
                    <a:pt x="63" y="53"/>
                  </a:lnTo>
                  <a:lnTo>
                    <a:pt x="63" y="53"/>
                  </a:lnTo>
                  <a:lnTo>
                    <a:pt x="66" y="43"/>
                  </a:lnTo>
                  <a:lnTo>
                    <a:pt x="75" y="39"/>
                  </a:lnTo>
                  <a:lnTo>
                    <a:pt x="82" y="37"/>
                  </a:lnTo>
                  <a:lnTo>
                    <a:pt x="88" y="37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103" y="43"/>
                  </a:lnTo>
                  <a:lnTo>
                    <a:pt x="107" y="50"/>
                  </a:lnTo>
                  <a:lnTo>
                    <a:pt x="109" y="58"/>
                  </a:lnTo>
                  <a:lnTo>
                    <a:pt x="109" y="66"/>
                  </a:lnTo>
                  <a:lnTo>
                    <a:pt x="105" y="76"/>
                  </a:lnTo>
                  <a:lnTo>
                    <a:pt x="88" y="117"/>
                  </a:lnTo>
                  <a:lnTo>
                    <a:pt x="63" y="106"/>
                  </a:lnTo>
                  <a:lnTo>
                    <a:pt x="48" y="140"/>
                  </a:lnTo>
                  <a:lnTo>
                    <a:pt x="164" y="193"/>
                  </a:lnTo>
                  <a:lnTo>
                    <a:pt x="178" y="159"/>
                  </a:lnTo>
                  <a:lnTo>
                    <a:pt x="116" y="129"/>
                  </a:lnTo>
                  <a:lnTo>
                    <a:pt x="132" y="94"/>
                  </a:lnTo>
                  <a:lnTo>
                    <a:pt x="132" y="94"/>
                  </a:lnTo>
                  <a:lnTo>
                    <a:pt x="139" y="81"/>
                  </a:lnTo>
                  <a:lnTo>
                    <a:pt x="144" y="75"/>
                  </a:lnTo>
                  <a:lnTo>
                    <a:pt x="153" y="73"/>
                  </a:lnTo>
                  <a:lnTo>
                    <a:pt x="162" y="75"/>
                  </a:lnTo>
                  <a:lnTo>
                    <a:pt x="174" y="81"/>
                  </a:lnTo>
                  <a:lnTo>
                    <a:pt x="174" y="81"/>
                  </a:lnTo>
                  <a:lnTo>
                    <a:pt x="183" y="85"/>
                  </a:lnTo>
                  <a:lnTo>
                    <a:pt x="191" y="87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0" y="92"/>
                  </a:lnTo>
                  <a:lnTo>
                    <a:pt x="227" y="53"/>
                  </a:lnTo>
                  <a:lnTo>
                    <a:pt x="222" y="51"/>
                  </a:lnTo>
                  <a:lnTo>
                    <a:pt x="222" y="51"/>
                  </a:lnTo>
                  <a:lnTo>
                    <a:pt x="218" y="53"/>
                  </a:lnTo>
                  <a:lnTo>
                    <a:pt x="214" y="53"/>
                  </a:lnTo>
                  <a:lnTo>
                    <a:pt x="208" y="53"/>
                  </a:lnTo>
                  <a:lnTo>
                    <a:pt x="199" y="50"/>
                  </a:lnTo>
                  <a:lnTo>
                    <a:pt x="187" y="43"/>
                  </a:lnTo>
                  <a:lnTo>
                    <a:pt x="187" y="43"/>
                  </a:lnTo>
                  <a:lnTo>
                    <a:pt x="169" y="39"/>
                  </a:lnTo>
                  <a:lnTo>
                    <a:pt x="157" y="35"/>
                  </a:lnTo>
                  <a:lnTo>
                    <a:pt x="149" y="37"/>
                  </a:lnTo>
                  <a:lnTo>
                    <a:pt x="141" y="41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4" y="35"/>
                  </a:lnTo>
                  <a:lnTo>
                    <a:pt x="130" y="27"/>
                  </a:lnTo>
                  <a:lnTo>
                    <a:pt x="123" y="16"/>
                  </a:lnTo>
                  <a:lnTo>
                    <a:pt x="117" y="9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3" y="2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3" y="0"/>
                  </a:lnTo>
                  <a:lnTo>
                    <a:pt x="65" y="3"/>
                  </a:lnTo>
                  <a:lnTo>
                    <a:pt x="59" y="7"/>
                  </a:lnTo>
                  <a:lnTo>
                    <a:pt x="50" y="14"/>
                  </a:lnTo>
                  <a:lnTo>
                    <a:pt x="42" y="23"/>
                  </a:lnTo>
                  <a:lnTo>
                    <a:pt x="38" y="35"/>
                  </a:lnTo>
                  <a:lnTo>
                    <a:pt x="0" y="117"/>
                  </a:lnTo>
                  <a:lnTo>
                    <a:pt x="48" y="140"/>
                  </a:lnTo>
                  <a:lnTo>
                    <a:pt x="63" y="106"/>
                  </a:lnTo>
                  <a:lnTo>
                    <a:pt x="63" y="106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" name="Freeform 1337"/>
            <p:cNvSpPr>
              <a:spLocks/>
            </p:cNvSpPr>
            <p:nvPr/>
          </p:nvSpPr>
          <p:spPr bwMode="auto">
            <a:xfrm>
              <a:off x="2188" y="1521"/>
              <a:ext cx="192" cy="187"/>
            </a:xfrm>
            <a:custGeom>
              <a:avLst/>
              <a:gdLst/>
              <a:ahLst/>
              <a:cxnLst>
                <a:cxn ang="0">
                  <a:pos x="136" y="66"/>
                </a:cxn>
                <a:cxn ang="0">
                  <a:pos x="149" y="85"/>
                </a:cxn>
                <a:cxn ang="0">
                  <a:pos x="153" y="101"/>
                </a:cxn>
                <a:cxn ang="0">
                  <a:pos x="151" y="117"/>
                </a:cxn>
                <a:cxn ang="0">
                  <a:pos x="145" y="129"/>
                </a:cxn>
                <a:cxn ang="0">
                  <a:pos x="142" y="135"/>
                </a:cxn>
                <a:cxn ang="0">
                  <a:pos x="132" y="143"/>
                </a:cxn>
                <a:cxn ang="0">
                  <a:pos x="119" y="150"/>
                </a:cxn>
                <a:cxn ang="0">
                  <a:pos x="103" y="152"/>
                </a:cxn>
                <a:cxn ang="0">
                  <a:pos x="84" y="145"/>
                </a:cxn>
                <a:cxn ang="0">
                  <a:pos x="62" y="131"/>
                </a:cxn>
                <a:cxn ang="0">
                  <a:pos x="52" y="122"/>
                </a:cxn>
                <a:cxn ang="0">
                  <a:pos x="37" y="103"/>
                </a:cxn>
                <a:cxn ang="0">
                  <a:pos x="34" y="87"/>
                </a:cxn>
                <a:cxn ang="0">
                  <a:pos x="35" y="69"/>
                </a:cxn>
                <a:cxn ang="0">
                  <a:pos x="41" y="59"/>
                </a:cxn>
                <a:cxn ang="0">
                  <a:pos x="46" y="53"/>
                </a:cxn>
                <a:cxn ang="0">
                  <a:pos x="54" y="44"/>
                </a:cxn>
                <a:cxn ang="0">
                  <a:pos x="67" y="38"/>
                </a:cxn>
                <a:cxn ang="0">
                  <a:pos x="84" y="36"/>
                </a:cxn>
                <a:cxn ang="0">
                  <a:pos x="103" y="43"/>
                </a:cxn>
                <a:cxn ang="0">
                  <a:pos x="126" y="55"/>
                </a:cxn>
                <a:cxn ang="0">
                  <a:pos x="149" y="25"/>
                </a:cxn>
                <a:cxn ang="0">
                  <a:pos x="113" y="4"/>
                </a:cxn>
                <a:cxn ang="0">
                  <a:pos x="80" y="0"/>
                </a:cxn>
                <a:cxn ang="0">
                  <a:pos x="54" y="6"/>
                </a:cxn>
                <a:cxn ang="0">
                  <a:pos x="34" y="19"/>
                </a:cxn>
                <a:cxn ang="0">
                  <a:pos x="20" y="32"/>
                </a:cxn>
                <a:cxn ang="0">
                  <a:pos x="16" y="38"/>
                </a:cxn>
                <a:cxn ang="0">
                  <a:pos x="4" y="57"/>
                </a:cxn>
                <a:cxn ang="0">
                  <a:pos x="0" y="82"/>
                </a:cxn>
                <a:cxn ang="0">
                  <a:pos x="2" y="112"/>
                </a:cxn>
                <a:cxn ang="0">
                  <a:pos x="20" y="143"/>
                </a:cxn>
                <a:cxn ang="0">
                  <a:pos x="37" y="161"/>
                </a:cxn>
                <a:cxn ang="0">
                  <a:pos x="75" y="184"/>
                </a:cxn>
                <a:cxn ang="0">
                  <a:pos x="107" y="189"/>
                </a:cxn>
                <a:cxn ang="0">
                  <a:pos x="135" y="182"/>
                </a:cxn>
                <a:cxn ang="0">
                  <a:pos x="153" y="169"/>
                </a:cxn>
                <a:cxn ang="0">
                  <a:pos x="165" y="154"/>
                </a:cxn>
                <a:cxn ang="0">
                  <a:pos x="172" y="148"/>
                </a:cxn>
                <a:cxn ang="0">
                  <a:pos x="183" y="129"/>
                </a:cxn>
                <a:cxn ang="0">
                  <a:pos x="189" y="103"/>
                </a:cxn>
                <a:cxn ang="0">
                  <a:pos x="184" y="76"/>
                </a:cxn>
                <a:cxn ang="0">
                  <a:pos x="165" y="43"/>
                </a:cxn>
                <a:cxn ang="0">
                  <a:pos x="126" y="55"/>
                </a:cxn>
              </a:cxnLst>
              <a:rect l="0" t="0" r="r" b="b"/>
              <a:pathLst>
                <a:path w="190" h="190">
                  <a:moveTo>
                    <a:pt x="126" y="55"/>
                  </a:moveTo>
                  <a:lnTo>
                    <a:pt x="136" y="66"/>
                  </a:lnTo>
                  <a:lnTo>
                    <a:pt x="142" y="76"/>
                  </a:lnTo>
                  <a:lnTo>
                    <a:pt x="149" y="85"/>
                  </a:lnTo>
                  <a:lnTo>
                    <a:pt x="151" y="92"/>
                  </a:lnTo>
                  <a:lnTo>
                    <a:pt x="153" y="101"/>
                  </a:lnTo>
                  <a:lnTo>
                    <a:pt x="153" y="110"/>
                  </a:lnTo>
                  <a:lnTo>
                    <a:pt x="151" y="117"/>
                  </a:lnTo>
                  <a:lnTo>
                    <a:pt x="149" y="124"/>
                  </a:lnTo>
                  <a:lnTo>
                    <a:pt x="145" y="129"/>
                  </a:lnTo>
                  <a:lnTo>
                    <a:pt x="142" y="135"/>
                  </a:lnTo>
                  <a:lnTo>
                    <a:pt x="142" y="135"/>
                  </a:lnTo>
                  <a:lnTo>
                    <a:pt x="138" y="140"/>
                  </a:lnTo>
                  <a:lnTo>
                    <a:pt x="132" y="143"/>
                  </a:lnTo>
                  <a:lnTo>
                    <a:pt x="126" y="148"/>
                  </a:lnTo>
                  <a:lnTo>
                    <a:pt x="119" y="150"/>
                  </a:lnTo>
                  <a:lnTo>
                    <a:pt x="110" y="152"/>
                  </a:lnTo>
                  <a:lnTo>
                    <a:pt x="103" y="152"/>
                  </a:lnTo>
                  <a:lnTo>
                    <a:pt x="94" y="150"/>
                  </a:lnTo>
                  <a:lnTo>
                    <a:pt x="84" y="145"/>
                  </a:lnTo>
                  <a:lnTo>
                    <a:pt x="73" y="140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52" y="122"/>
                  </a:lnTo>
                  <a:lnTo>
                    <a:pt x="43" y="112"/>
                  </a:lnTo>
                  <a:lnTo>
                    <a:pt x="37" y="103"/>
                  </a:lnTo>
                  <a:lnTo>
                    <a:pt x="35" y="95"/>
                  </a:lnTo>
                  <a:lnTo>
                    <a:pt x="34" y="87"/>
                  </a:lnTo>
                  <a:lnTo>
                    <a:pt x="34" y="78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1" y="59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60" y="40"/>
                  </a:lnTo>
                  <a:lnTo>
                    <a:pt x="67" y="38"/>
                  </a:lnTo>
                  <a:lnTo>
                    <a:pt x="75" y="36"/>
                  </a:lnTo>
                  <a:lnTo>
                    <a:pt x="84" y="36"/>
                  </a:lnTo>
                  <a:lnTo>
                    <a:pt x="92" y="38"/>
                  </a:lnTo>
                  <a:lnTo>
                    <a:pt x="103" y="43"/>
                  </a:lnTo>
                  <a:lnTo>
                    <a:pt x="113" y="46"/>
                  </a:lnTo>
                  <a:lnTo>
                    <a:pt x="126" y="55"/>
                  </a:lnTo>
                  <a:lnTo>
                    <a:pt x="149" y="25"/>
                  </a:lnTo>
                  <a:lnTo>
                    <a:pt x="149" y="25"/>
                  </a:lnTo>
                  <a:lnTo>
                    <a:pt x="130" y="13"/>
                  </a:lnTo>
                  <a:lnTo>
                    <a:pt x="113" y="4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7" y="2"/>
                  </a:lnTo>
                  <a:lnTo>
                    <a:pt x="54" y="6"/>
                  </a:lnTo>
                  <a:lnTo>
                    <a:pt x="41" y="13"/>
                  </a:lnTo>
                  <a:lnTo>
                    <a:pt x="34" y="19"/>
                  </a:lnTo>
                  <a:lnTo>
                    <a:pt x="25" y="25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6" y="38"/>
                  </a:lnTo>
                  <a:lnTo>
                    <a:pt x="9" y="46"/>
                  </a:lnTo>
                  <a:lnTo>
                    <a:pt x="4" y="57"/>
                  </a:lnTo>
                  <a:lnTo>
                    <a:pt x="2" y="69"/>
                  </a:lnTo>
                  <a:lnTo>
                    <a:pt x="0" y="82"/>
                  </a:lnTo>
                  <a:lnTo>
                    <a:pt x="0" y="97"/>
                  </a:lnTo>
                  <a:lnTo>
                    <a:pt x="2" y="112"/>
                  </a:lnTo>
                  <a:lnTo>
                    <a:pt x="8" y="129"/>
                  </a:lnTo>
                  <a:lnTo>
                    <a:pt x="20" y="143"/>
                  </a:lnTo>
                  <a:lnTo>
                    <a:pt x="37" y="161"/>
                  </a:lnTo>
                  <a:lnTo>
                    <a:pt x="37" y="161"/>
                  </a:lnTo>
                  <a:lnTo>
                    <a:pt x="57" y="175"/>
                  </a:lnTo>
                  <a:lnTo>
                    <a:pt x="75" y="184"/>
                  </a:lnTo>
                  <a:lnTo>
                    <a:pt x="92" y="189"/>
                  </a:lnTo>
                  <a:lnTo>
                    <a:pt x="107" y="189"/>
                  </a:lnTo>
                  <a:lnTo>
                    <a:pt x="121" y="186"/>
                  </a:lnTo>
                  <a:lnTo>
                    <a:pt x="135" y="182"/>
                  </a:lnTo>
                  <a:lnTo>
                    <a:pt x="145" y="175"/>
                  </a:lnTo>
                  <a:lnTo>
                    <a:pt x="153" y="169"/>
                  </a:lnTo>
                  <a:lnTo>
                    <a:pt x="161" y="161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72" y="148"/>
                  </a:lnTo>
                  <a:lnTo>
                    <a:pt x="176" y="140"/>
                  </a:lnTo>
                  <a:lnTo>
                    <a:pt x="183" y="129"/>
                  </a:lnTo>
                  <a:lnTo>
                    <a:pt x="186" y="118"/>
                  </a:lnTo>
                  <a:lnTo>
                    <a:pt x="189" y="103"/>
                  </a:lnTo>
                  <a:lnTo>
                    <a:pt x="189" y="91"/>
                  </a:lnTo>
                  <a:lnTo>
                    <a:pt x="184" y="76"/>
                  </a:lnTo>
                  <a:lnTo>
                    <a:pt x="179" y="59"/>
                  </a:lnTo>
                  <a:lnTo>
                    <a:pt x="165" y="43"/>
                  </a:lnTo>
                  <a:lnTo>
                    <a:pt x="149" y="25"/>
                  </a:lnTo>
                  <a:lnTo>
                    <a:pt x="126" y="55"/>
                  </a:lnTo>
                  <a:lnTo>
                    <a:pt x="126" y="55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" name="Freeform 1338"/>
            <p:cNvSpPr>
              <a:spLocks/>
            </p:cNvSpPr>
            <p:nvPr/>
          </p:nvSpPr>
          <p:spPr bwMode="auto">
            <a:xfrm>
              <a:off x="2334" y="1459"/>
              <a:ext cx="144" cy="167"/>
            </a:xfrm>
            <a:custGeom>
              <a:avLst/>
              <a:gdLst/>
              <a:ahLst/>
              <a:cxnLst>
                <a:cxn ang="0">
                  <a:pos x="143" y="142"/>
                </a:cxn>
                <a:cxn ang="0">
                  <a:pos x="113" y="166"/>
                </a:cxn>
                <a:cxn ang="0">
                  <a:pos x="0" y="23"/>
                </a:cxn>
                <a:cxn ang="0">
                  <a:pos x="28" y="0"/>
                </a:cxn>
                <a:cxn ang="0">
                  <a:pos x="143" y="142"/>
                </a:cxn>
                <a:cxn ang="0">
                  <a:pos x="143" y="142"/>
                </a:cxn>
              </a:cxnLst>
              <a:rect l="0" t="0" r="r" b="b"/>
              <a:pathLst>
                <a:path w="144" h="167">
                  <a:moveTo>
                    <a:pt x="143" y="142"/>
                  </a:moveTo>
                  <a:lnTo>
                    <a:pt x="113" y="166"/>
                  </a:lnTo>
                  <a:lnTo>
                    <a:pt x="0" y="23"/>
                  </a:lnTo>
                  <a:lnTo>
                    <a:pt x="28" y="0"/>
                  </a:lnTo>
                  <a:lnTo>
                    <a:pt x="143" y="142"/>
                  </a:lnTo>
                  <a:lnTo>
                    <a:pt x="143" y="14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5" name="Freeform 1339"/>
            <p:cNvSpPr>
              <a:spLocks/>
            </p:cNvSpPr>
            <p:nvPr/>
          </p:nvSpPr>
          <p:spPr bwMode="auto">
            <a:xfrm>
              <a:off x="2392" y="1324"/>
              <a:ext cx="168" cy="206"/>
            </a:xfrm>
            <a:custGeom>
              <a:avLst/>
              <a:gdLst/>
              <a:ahLst/>
              <a:cxnLst>
                <a:cxn ang="0">
                  <a:pos x="169" y="184"/>
                </a:cxn>
                <a:cxn ang="0">
                  <a:pos x="134" y="203"/>
                </a:cxn>
                <a:cxn ang="0">
                  <a:pos x="63" y="73"/>
                </a:cxn>
                <a:cxn ang="0">
                  <a:pos x="15" y="98"/>
                </a:cxn>
                <a:cxn ang="0">
                  <a:pos x="0" y="71"/>
                </a:cxn>
                <a:cxn ang="0">
                  <a:pos x="128" y="0"/>
                </a:cxn>
                <a:cxn ang="0">
                  <a:pos x="145" y="27"/>
                </a:cxn>
                <a:cxn ang="0">
                  <a:pos x="97" y="54"/>
                </a:cxn>
                <a:cxn ang="0">
                  <a:pos x="169" y="184"/>
                </a:cxn>
                <a:cxn ang="0">
                  <a:pos x="169" y="184"/>
                </a:cxn>
              </a:cxnLst>
              <a:rect l="0" t="0" r="r" b="b"/>
              <a:pathLst>
                <a:path w="170" h="204">
                  <a:moveTo>
                    <a:pt x="169" y="184"/>
                  </a:moveTo>
                  <a:lnTo>
                    <a:pt x="134" y="203"/>
                  </a:lnTo>
                  <a:lnTo>
                    <a:pt x="63" y="73"/>
                  </a:lnTo>
                  <a:lnTo>
                    <a:pt x="15" y="98"/>
                  </a:lnTo>
                  <a:lnTo>
                    <a:pt x="0" y="71"/>
                  </a:lnTo>
                  <a:lnTo>
                    <a:pt x="128" y="0"/>
                  </a:lnTo>
                  <a:lnTo>
                    <a:pt x="145" y="27"/>
                  </a:lnTo>
                  <a:lnTo>
                    <a:pt x="97" y="54"/>
                  </a:lnTo>
                  <a:lnTo>
                    <a:pt x="169" y="184"/>
                  </a:lnTo>
                  <a:lnTo>
                    <a:pt x="169" y="18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6" name="Freeform 1340"/>
            <p:cNvSpPr>
              <a:spLocks/>
            </p:cNvSpPr>
            <p:nvPr/>
          </p:nvSpPr>
          <p:spPr bwMode="auto">
            <a:xfrm>
              <a:off x="2688" y="1279"/>
              <a:ext cx="168" cy="199"/>
            </a:xfrm>
            <a:custGeom>
              <a:avLst/>
              <a:gdLst/>
              <a:ahLst/>
              <a:cxnLst>
                <a:cxn ang="0">
                  <a:pos x="137" y="30"/>
                </a:cxn>
                <a:cxn ang="0">
                  <a:pos x="42" y="48"/>
                </a:cxn>
                <a:cxn ang="0">
                  <a:pos x="48" y="85"/>
                </a:cxn>
                <a:cxn ang="0">
                  <a:pos x="137" y="71"/>
                </a:cxn>
                <a:cxn ang="0">
                  <a:pos x="141" y="103"/>
                </a:cxn>
                <a:cxn ang="0">
                  <a:pos x="54" y="117"/>
                </a:cxn>
                <a:cxn ang="0">
                  <a:pos x="63" y="163"/>
                </a:cxn>
                <a:cxn ang="0">
                  <a:pos x="160" y="147"/>
                </a:cxn>
                <a:cxn ang="0">
                  <a:pos x="167" y="177"/>
                </a:cxn>
                <a:cxn ang="0">
                  <a:pos x="29" y="201"/>
                </a:cxn>
                <a:cxn ang="0">
                  <a:pos x="0" y="23"/>
                </a:cxn>
                <a:cxn ang="0">
                  <a:pos x="132" y="0"/>
                </a:cxn>
                <a:cxn ang="0">
                  <a:pos x="137" y="30"/>
                </a:cxn>
                <a:cxn ang="0">
                  <a:pos x="137" y="30"/>
                </a:cxn>
              </a:cxnLst>
              <a:rect l="0" t="0" r="r" b="b"/>
              <a:pathLst>
                <a:path w="168" h="202">
                  <a:moveTo>
                    <a:pt x="137" y="30"/>
                  </a:moveTo>
                  <a:lnTo>
                    <a:pt x="42" y="48"/>
                  </a:lnTo>
                  <a:lnTo>
                    <a:pt x="48" y="85"/>
                  </a:lnTo>
                  <a:lnTo>
                    <a:pt x="137" y="71"/>
                  </a:lnTo>
                  <a:lnTo>
                    <a:pt x="141" y="103"/>
                  </a:lnTo>
                  <a:lnTo>
                    <a:pt x="54" y="117"/>
                  </a:lnTo>
                  <a:lnTo>
                    <a:pt x="63" y="163"/>
                  </a:lnTo>
                  <a:lnTo>
                    <a:pt x="160" y="147"/>
                  </a:lnTo>
                  <a:lnTo>
                    <a:pt x="167" y="177"/>
                  </a:lnTo>
                  <a:lnTo>
                    <a:pt x="29" y="201"/>
                  </a:lnTo>
                  <a:lnTo>
                    <a:pt x="0" y="23"/>
                  </a:lnTo>
                  <a:lnTo>
                    <a:pt x="132" y="0"/>
                  </a:lnTo>
                  <a:lnTo>
                    <a:pt x="137" y="30"/>
                  </a:lnTo>
                  <a:lnTo>
                    <a:pt x="137" y="3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" name="Freeform 1341"/>
            <p:cNvSpPr>
              <a:spLocks/>
            </p:cNvSpPr>
            <p:nvPr/>
          </p:nvSpPr>
          <p:spPr bwMode="auto">
            <a:xfrm>
              <a:off x="2869" y="1247"/>
              <a:ext cx="154" cy="193"/>
            </a:xfrm>
            <a:custGeom>
              <a:avLst/>
              <a:gdLst/>
              <a:ahLst/>
              <a:cxnLst>
                <a:cxn ang="0">
                  <a:pos x="82" y="190"/>
                </a:cxn>
                <a:cxn ang="0">
                  <a:pos x="45" y="185"/>
                </a:cxn>
                <a:cxn ang="0">
                  <a:pos x="55" y="37"/>
                </a:cxn>
                <a:cxn ang="0">
                  <a:pos x="0" y="34"/>
                </a:cxn>
                <a:cxn ang="0">
                  <a:pos x="2" y="0"/>
                </a:cxn>
                <a:cxn ang="0">
                  <a:pos x="151" y="12"/>
                </a:cxn>
                <a:cxn ang="0">
                  <a:pos x="148" y="44"/>
                </a:cxn>
                <a:cxn ang="0">
                  <a:pos x="93" y="39"/>
                </a:cxn>
                <a:cxn ang="0">
                  <a:pos x="82" y="190"/>
                </a:cxn>
                <a:cxn ang="0">
                  <a:pos x="82" y="190"/>
                </a:cxn>
              </a:cxnLst>
              <a:rect l="0" t="0" r="r" b="b"/>
              <a:pathLst>
                <a:path w="152" h="191">
                  <a:moveTo>
                    <a:pt x="82" y="190"/>
                  </a:moveTo>
                  <a:lnTo>
                    <a:pt x="45" y="185"/>
                  </a:lnTo>
                  <a:lnTo>
                    <a:pt x="55" y="37"/>
                  </a:lnTo>
                  <a:lnTo>
                    <a:pt x="0" y="34"/>
                  </a:lnTo>
                  <a:lnTo>
                    <a:pt x="2" y="0"/>
                  </a:lnTo>
                  <a:lnTo>
                    <a:pt x="151" y="12"/>
                  </a:lnTo>
                  <a:lnTo>
                    <a:pt x="148" y="44"/>
                  </a:lnTo>
                  <a:lnTo>
                    <a:pt x="93" y="39"/>
                  </a:lnTo>
                  <a:lnTo>
                    <a:pt x="82" y="190"/>
                  </a:lnTo>
                  <a:lnTo>
                    <a:pt x="82" y="190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8" name="Freeform 1342"/>
            <p:cNvSpPr>
              <a:spLocks/>
            </p:cNvSpPr>
            <p:nvPr/>
          </p:nvSpPr>
          <p:spPr bwMode="auto">
            <a:xfrm>
              <a:off x="3103" y="1346"/>
              <a:ext cx="176" cy="211"/>
            </a:xfrm>
            <a:custGeom>
              <a:avLst/>
              <a:gdLst/>
              <a:ahLst/>
              <a:cxnLst>
                <a:cxn ang="0">
                  <a:pos x="110" y="78"/>
                </a:cxn>
                <a:cxn ang="0">
                  <a:pos x="136" y="46"/>
                </a:cxn>
                <a:cxn ang="0">
                  <a:pos x="136" y="46"/>
                </a:cxn>
                <a:cxn ang="0">
                  <a:pos x="128" y="122"/>
                </a:cxn>
                <a:cxn ang="0">
                  <a:pos x="85" y="103"/>
                </a:cxn>
                <a:cxn ang="0">
                  <a:pos x="110" y="78"/>
                </a:cxn>
                <a:cxn ang="0">
                  <a:pos x="82" y="54"/>
                </a:cxn>
                <a:cxn ang="0">
                  <a:pos x="0" y="140"/>
                </a:cxn>
                <a:cxn ang="0">
                  <a:pos x="37" y="158"/>
                </a:cxn>
                <a:cxn ang="0">
                  <a:pos x="64" y="128"/>
                </a:cxn>
                <a:cxn ang="0">
                  <a:pos x="124" y="156"/>
                </a:cxn>
                <a:cxn ang="0">
                  <a:pos x="119" y="193"/>
                </a:cxn>
                <a:cxn ang="0">
                  <a:pos x="158" y="210"/>
                </a:cxn>
                <a:cxn ang="0">
                  <a:pos x="175" y="18"/>
                </a:cxn>
                <a:cxn ang="0">
                  <a:pos x="133" y="0"/>
                </a:cxn>
                <a:cxn ang="0">
                  <a:pos x="82" y="54"/>
                </a:cxn>
                <a:cxn ang="0">
                  <a:pos x="110" y="78"/>
                </a:cxn>
                <a:cxn ang="0">
                  <a:pos x="110" y="78"/>
                </a:cxn>
              </a:cxnLst>
              <a:rect l="0" t="0" r="r" b="b"/>
              <a:pathLst>
                <a:path w="176" h="211">
                  <a:moveTo>
                    <a:pt x="110" y="78"/>
                  </a:moveTo>
                  <a:lnTo>
                    <a:pt x="136" y="46"/>
                  </a:lnTo>
                  <a:lnTo>
                    <a:pt x="136" y="46"/>
                  </a:lnTo>
                  <a:lnTo>
                    <a:pt x="128" y="122"/>
                  </a:lnTo>
                  <a:lnTo>
                    <a:pt x="85" y="103"/>
                  </a:lnTo>
                  <a:lnTo>
                    <a:pt x="110" y="78"/>
                  </a:lnTo>
                  <a:lnTo>
                    <a:pt x="82" y="54"/>
                  </a:lnTo>
                  <a:lnTo>
                    <a:pt x="0" y="140"/>
                  </a:lnTo>
                  <a:lnTo>
                    <a:pt x="37" y="158"/>
                  </a:lnTo>
                  <a:lnTo>
                    <a:pt x="64" y="128"/>
                  </a:lnTo>
                  <a:lnTo>
                    <a:pt x="124" y="156"/>
                  </a:lnTo>
                  <a:lnTo>
                    <a:pt x="119" y="193"/>
                  </a:lnTo>
                  <a:lnTo>
                    <a:pt x="158" y="210"/>
                  </a:lnTo>
                  <a:lnTo>
                    <a:pt x="175" y="18"/>
                  </a:lnTo>
                  <a:lnTo>
                    <a:pt x="133" y="0"/>
                  </a:lnTo>
                  <a:lnTo>
                    <a:pt x="82" y="54"/>
                  </a:lnTo>
                  <a:lnTo>
                    <a:pt x="110" y="78"/>
                  </a:lnTo>
                  <a:lnTo>
                    <a:pt x="110" y="78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9" name="Freeform 1343"/>
            <p:cNvSpPr>
              <a:spLocks/>
            </p:cNvSpPr>
            <p:nvPr/>
          </p:nvSpPr>
          <p:spPr bwMode="auto">
            <a:xfrm>
              <a:off x="3323" y="1420"/>
              <a:ext cx="191" cy="206"/>
            </a:xfrm>
            <a:custGeom>
              <a:avLst/>
              <a:gdLst/>
              <a:ahLst/>
              <a:cxnLst>
                <a:cxn ang="0">
                  <a:pos x="158" y="73"/>
                </a:cxn>
                <a:cxn ang="0">
                  <a:pos x="190" y="98"/>
                </a:cxn>
                <a:cxn ang="0">
                  <a:pos x="27" y="202"/>
                </a:cxn>
                <a:cxn ang="0">
                  <a:pos x="0" y="178"/>
                </a:cxn>
                <a:cxn ang="0">
                  <a:pos x="65" y="0"/>
                </a:cxn>
                <a:cxn ang="0">
                  <a:pos x="96" y="25"/>
                </a:cxn>
                <a:cxn ang="0">
                  <a:pos x="42" y="156"/>
                </a:cxn>
                <a:cxn ang="0">
                  <a:pos x="42" y="156"/>
                </a:cxn>
                <a:cxn ang="0">
                  <a:pos x="158" y="73"/>
                </a:cxn>
                <a:cxn ang="0">
                  <a:pos x="158" y="73"/>
                </a:cxn>
              </a:cxnLst>
              <a:rect l="0" t="0" r="r" b="b"/>
              <a:pathLst>
                <a:path w="191" h="203">
                  <a:moveTo>
                    <a:pt x="158" y="73"/>
                  </a:moveTo>
                  <a:lnTo>
                    <a:pt x="190" y="98"/>
                  </a:lnTo>
                  <a:lnTo>
                    <a:pt x="27" y="202"/>
                  </a:lnTo>
                  <a:lnTo>
                    <a:pt x="0" y="178"/>
                  </a:lnTo>
                  <a:lnTo>
                    <a:pt x="65" y="0"/>
                  </a:lnTo>
                  <a:lnTo>
                    <a:pt x="96" y="25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158" y="73"/>
                  </a:lnTo>
                  <a:lnTo>
                    <a:pt x="158" y="73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0" name="Freeform 1344"/>
            <p:cNvSpPr>
              <a:spLocks/>
            </p:cNvSpPr>
            <p:nvPr/>
          </p:nvSpPr>
          <p:spPr bwMode="auto">
            <a:xfrm>
              <a:off x="3410" y="1617"/>
              <a:ext cx="211" cy="197"/>
            </a:xfrm>
            <a:custGeom>
              <a:avLst/>
              <a:gdLst/>
              <a:ahLst/>
              <a:cxnLst>
                <a:cxn ang="0">
                  <a:pos x="131" y="52"/>
                </a:cxn>
                <a:cxn ang="0">
                  <a:pos x="163" y="41"/>
                </a:cxn>
                <a:cxn ang="0">
                  <a:pos x="163" y="41"/>
                </a:cxn>
                <a:cxn ang="0">
                  <a:pos x="119" y="102"/>
                </a:cxn>
                <a:cxn ang="0">
                  <a:pos x="92" y="66"/>
                </a:cxn>
                <a:cxn ang="0">
                  <a:pos x="131" y="52"/>
                </a:cxn>
                <a:cxn ang="0">
                  <a:pos x="117" y="20"/>
                </a:cxn>
                <a:cxn ang="0">
                  <a:pos x="0" y="56"/>
                </a:cxn>
                <a:cxn ang="0">
                  <a:pos x="23" y="87"/>
                </a:cxn>
                <a:cxn ang="0">
                  <a:pos x="62" y="75"/>
                </a:cxn>
                <a:cxn ang="0">
                  <a:pos x="101" y="130"/>
                </a:cxn>
                <a:cxn ang="0">
                  <a:pos x="80" y="161"/>
                </a:cxn>
                <a:cxn ang="0">
                  <a:pos x="103" y="195"/>
                </a:cxn>
                <a:cxn ang="0">
                  <a:pos x="210" y="35"/>
                </a:cxn>
                <a:cxn ang="0">
                  <a:pos x="184" y="0"/>
                </a:cxn>
                <a:cxn ang="0">
                  <a:pos x="117" y="20"/>
                </a:cxn>
                <a:cxn ang="0">
                  <a:pos x="131" y="52"/>
                </a:cxn>
                <a:cxn ang="0">
                  <a:pos x="131" y="52"/>
                </a:cxn>
              </a:cxnLst>
              <a:rect l="0" t="0" r="r" b="b"/>
              <a:pathLst>
                <a:path w="211" h="196">
                  <a:moveTo>
                    <a:pt x="131" y="52"/>
                  </a:moveTo>
                  <a:lnTo>
                    <a:pt x="163" y="41"/>
                  </a:lnTo>
                  <a:lnTo>
                    <a:pt x="163" y="41"/>
                  </a:lnTo>
                  <a:lnTo>
                    <a:pt x="119" y="102"/>
                  </a:lnTo>
                  <a:lnTo>
                    <a:pt x="92" y="66"/>
                  </a:lnTo>
                  <a:lnTo>
                    <a:pt x="131" y="52"/>
                  </a:lnTo>
                  <a:lnTo>
                    <a:pt x="117" y="20"/>
                  </a:lnTo>
                  <a:lnTo>
                    <a:pt x="0" y="56"/>
                  </a:lnTo>
                  <a:lnTo>
                    <a:pt x="23" y="87"/>
                  </a:lnTo>
                  <a:lnTo>
                    <a:pt x="62" y="75"/>
                  </a:lnTo>
                  <a:lnTo>
                    <a:pt x="101" y="130"/>
                  </a:lnTo>
                  <a:lnTo>
                    <a:pt x="80" y="161"/>
                  </a:lnTo>
                  <a:lnTo>
                    <a:pt x="103" y="195"/>
                  </a:lnTo>
                  <a:lnTo>
                    <a:pt x="210" y="35"/>
                  </a:lnTo>
                  <a:lnTo>
                    <a:pt x="184" y="0"/>
                  </a:lnTo>
                  <a:lnTo>
                    <a:pt x="117" y="20"/>
                  </a:lnTo>
                  <a:lnTo>
                    <a:pt x="131" y="52"/>
                  </a:lnTo>
                  <a:lnTo>
                    <a:pt x="131" y="52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" name="Freeform 1345"/>
            <p:cNvSpPr>
              <a:spLocks/>
            </p:cNvSpPr>
            <p:nvPr/>
          </p:nvSpPr>
          <p:spPr bwMode="auto">
            <a:xfrm>
              <a:off x="3521" y="1768"/>
              <a:ext cx="225" cy="205"/>
            </a:xfrm>
            <a:custGeom>
              <a:avLst/>
              <a:gdLst/>
              <a:ahLst/>
              <a:cxnLst>
                <a:cxn ang="0">
                  <a:pos x="210" y="104"/>
                </a:cxn>
                <a:cxn ang="0">
                  <a:pos x="223" y="136"/>
                </a:cxn>
                <a:cxn ang="0">
                  <a:pos x="54" y="203"/>
                </a:cxn>
                <a:cxn ang="0">
                  <a:pos x="42" y="167"/>
                </a:cxn>
                <a:cxn ang="0">
                  <a:pos x="135" y="52"/>
                </a:cxn>
                <a:cxn ang="0">
                  <a:pos x="135" y="50"/>
                </a:cxn>
                <a:cxn ang="0">
                  <a:pos x="13" y="98"/>
                </a:cxn>
                <a:cxn ang="0">
                  <a:pos x="0" y="64"/>
                </a:cxn>
                <a:cxn ang="0">
                  <a:pos x="170" y="0"/>
                </a:cxn>
                <a:cxn ang="0">
                  <a:pos x="185" y="37"/>
                </a:cxn>
                <a:cxn ang="0">
                  <a:pos x="93" y="149"/>
                </a:cxn>
                <a:cxn ang="0">
                  <a:pos x="93" y="149"/>
                </a:cxn>
                <a:cxn ang="0">
                  <a:pos x="210" y="104"/>
                </a:cxn>
                <a:cxn ang="0">
                  <a:pos x="210" y="104"/>
                </a:cxn>
              </a:cxnLst>
              <a:rect l="0" t="0" r="r" b="b"/>
              <a:pathLst>
                <a:path w="224" h="204">
                  <a:moveTo>
                    <a:pt x="210" y="104"/>
                  </a:moveTo>
                  <a:lnTo>
                    <a:pt x="223" y="136"/>
                  </a:lnTo>
                  <a:lnTo>
                    <a:pt x="54" y="203"/>
                  </a:lnTo>
                  <a:lnTo>
                    <a:pt x="42" y="167"/>
                  </a:lnTo>
                  <a:lnTo>
                    <a:pt x="135" y="52"/>
                  </a:lnTo>
                  <a:lnTo>
                    <a:pt x="135" y="50"/>
                  </a:lnTo>
                  <a:lnTo>
                    <a:pt x="13" y="98"/>
                  </a:lnTo>
                  <a:lnTo>
                    <a:pt x="0" y="64"/>
                  </a:lnTo>
                  <a:lnTo>
                    <a:pt x="170" y="0"/>
                  </a:lnTo>
                  <a:lnTo>
                    <a:pt x="185" y="37"/>
                  </a:lnTo>
                  <a:lnTo>
                    <a:pt x="93" y="149"/>
                  </a:lnTo>
                  <a:lnTo>
                    <a:pt x="93" y="149"/>
                  </a:lnTo>
                  <a:lnTo>
                    <a:pt x="210" y="104"/>
                  </a:lnTo>
                  <a:lnTo>
                    <a:pt x="210" y="10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" name="Freeform 1346"/>
            <p:cNvSpPr>
              <a:spLocks/>
            </p:cNvSpPr>
            <p:nvPr/>
          </p:nvSpPr>
          <p:spPr bwMode="auto">
            <a:xfrm>
              <a:off x="3560" y="1961"/>
              <a:ext cx="192" cy="154"/>
            </a:xfrm>
            <a:custGeom>
              <a:avLst/>
              <a:gdLst/>
              <a:ahLst/>
              <a:cxnLst>
                <a:cxn ang="0">
                  <a:pos x="3" y="114"/>
                </a:cxn>
                <a:cxn ang="0">
                  <a:pos x="0" y="76"/>
                </a:cxn>
                <a:cxn ang="0">
                  <a:pos x="149" y="59"/>
                </a:cxn>
                <a:cxn ang="0">
                  <a:pos x="140" y="4"/>
                </a:cxn>
                <a:cxn ang="0">
                  <a:pos x="174" y="0"/>
                </a:cxn>
                <a:cxn ang="0">
                  <a:pos x="191" y="145"/>
                </a:cxn>
                <a:cxn ang="0">
                  <a:pos x="159" y="150"/>
                </a:cxn>
                <a:cxn ang="0">
                  <a:pos x="152" y="97"/>
                </a:cxn>
                <a:cxn ang="0">
                  <a:pos x="3" y="114"/>
                </a:cxn>
                <a:cxn ang="0">
                  <a:pos x="3" y="114"/>
                </a:cxn>
              </a:cxnLst>
              <a:rect l="0" t="0" r="r" b="b"/>
              <a:pathLst>
                <a:path w="192" h="151">
                  <a:moveTo>
                    <a:pt x="3" y="114"/>
                  </a:moveTo>
                  <a:lnTo>
                    <a:pt x="0" y="76"/>
                  </a:lnTo>
                  <a:lnTo>
                    <a:pt x="149" y="59"/>
                  </a:lnTo>
                  <a:lnTo>
                    <a:pt x="140" y="4"/>
                  </a:lnTo>
                  <a:lnTo>
                    <a:pt x="174" y="0"/>
                  </a:lnTo>
                  <a:lnTo>
                    <a:pt x="191" y="145"/>
                  </a:lnTo>
                  <a:lnTo>
                    <a:pt x="159" y="150"/>
                  </a:lnTo>
                  <a:lnTo>
                    <a:pt x="152" y="97"/>
                  </a:lnTo>
                  <a:lnTo>
                    <a:pt x="3" y="114"/>
                  </a:lnTo>
                  <a:lnTo>
                    <a:pt x="3" y="114"/>
                  </a:lnTo>
                </a:path>
              </a:pathLst>
            </a:custGeom>
            <a:solidFill>
              <a:srgbClr val="00009E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" name="Rectangle 1347"/>
            <p:cNvSpPr>
              <a:spLocks noChangeArrowheads="1"/>
            </p:cNvSpPr>
            <p:nvPr/>
          </p:nvSpPr>
          <p:spPr bwMode="auto">
            <a:xfrm>
              <a:off x="1092" y="871"/>
              <a:ext cx="3576" cy="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021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11200" y="406400"/>
            <a:ext cx="7721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21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08638"/>
            <a:ext cx="6400800" cy="1300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8D0C1D5A-0890-40B1-913B-DC5144312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44475"/>
            <a:ext cx="2152650" cy="6419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44475"/>
            <a:ext cx="6305550" cy="6419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A1992BCE-B2FE-47F0-AE54-E6A9E876B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4475"/>
            <a:ext cx="7239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870075"/>
            <a:ext cx="8534400" cy="47942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F3FAE6AE-90EE-4FB8-A89F-F46B107C2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4475"/>
            <a:ext cx="7239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870075"/>
            <a:ext cx="4191000" cy="479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70075"/>
            <a:ext cx="4191000" cy="47942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D24AD365-21C3-48FC-AF99-94DD471B6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4475"/>
            <a:ext cx="7239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870075"/>
            <a:ext cx="4191000" cy="479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70075"/>
            <a:ext cx="4191000" cy="232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4191000" cy="232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F198D647-9DF2-47C9-B64E-2A1240AE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4475"/>
            <a:ext cx="7239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70075"/>
            <a:ext cx="8534400" cy="232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343400"/>
            <a:ext cx="8534400" cy="232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0A07885E-30E7-4BAF-976F-A6303569E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4475"/>
            <a:ext cx="7239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870075"/>
            <a:ext cx="4191000" cy="479425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70075"/>
            <a:ext cx="4191000" cy="479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5587D294-124A-4750-AB76-3314DDC46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4475"/>
            <a:ext cx="7239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70075"/>
            <a:ext cx="4191000" cy="479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70075"/>
            <a:ext cx="4191000" cy="479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75E053C5-85D4-43AA-BE5D-3B36E5D07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44475"/>
            <a:ext cx="7239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870075"/>
            <a:ext cx="4191000" cy="479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0075"/>
            <a:ext cx="4191000" cy="4794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1AB2B477-E0D1-4AA0-A7B3-EF9C376F2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1F9503C1-191D-4C42-8C21-8FAD75B33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588"/>
            <a:ext cx="77724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388"/>
            <a:ext cx="77724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FFD51A6C-40D9-423E-ACD1-6D8CD1C15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70075"/>
            <a:ext cx="4191000" cy="479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0075"/>
            <a:ext cx="4191000" cy="4794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62A325D6-AEE5-4153-A262-FC6B401C5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338"/>
            <a:ext cx="40401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6713"/>
            <a:ext cx="40417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9338"/>
            <a:ext cx="40417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2F7EE5C9-0BE2-4EAB-B55D-0DB1EA65A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64958975-3E0E-4BB3-8A80-080519BD4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ECC9EDA0-754F-4A6B-9C2C-C51291712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008313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0513"/>
            <a:ext cx="511175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30350"/>
            <a:ext cx="300831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C958E0D2-3E68-4ED2-B406-804F12266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1275"/>
            <a:ext cx="5486400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4050"/>
            <a:ext cx="5486400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4525"/>
            <a:ext cx="5486400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4C040B0C-3BB9-4EB6-848D-521BD7B7C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44475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70075"/>
            <a:ext cx="85344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10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827838"/>
            <a:ext cx="4114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/>
            </a:lvl1pPr>
          </a:lstStyle>
          <a:p>
            <a:pPr>
              <a:defRPr/>
            </a:pPr>
            <a:r>
              <a:rPr lang="en-US"/>
              <a:t>U.S. Army Inspector General School   </a:t>
            </a:r>
            <a:fld id="{F0200320-D214-4C1F-A23F-B975C0832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5" descr="tigucrestlarge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80963"/>
            <a:ext cx="15748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228600" y="6908800"/>
            <a:ext cx="5105400" cy="161925"/>
            <a:chOff x="192" y="3792"/>
            <a:chExt cx="3216" cy="96"/>
          </a:xfrm>
        </p:grpSpPr>
        <p:sp>
          <p:nvSpPr>
            <p:cNvPr id="601095" name="Line 7"/>
            <p:cNvSpPr>
              <a:spLocks noChangeShapeType="1"/>
            </p:cNvSpPr>
            <p:nvPr userDrawn="1"/>
          </p:nvSpPr>
          <p:spPr bwMode="auto">
            <a:xfrm>
              <a:off x="192" y="3792"/>
              <a:ext cx="3120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1096" name="Line 8"/>
            <p:cNvSpPr>
              <a:spLocks noChangeShapeType="1"/>
            </p:cNvSpPr>
            <p:nvPr userDrawn="1"/>
          </p:nvSpPr>
          <p:spPr bwMode="auto">
            <a:xfrm>
              <a:off x="288" y="3888"/>
              <a:ext cx="3120" cy="0"/>
            </a:xfrm>
            <a:prstGeom prst="line">
              <a:avLst/>
            </a:prstGeom>
            <a:noFill/>
            <a:ln w="76200">
              <a:solidFill>
                <a:srgbClr val="9933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  <p:sldLayoutId id="2147484347" r:id="rId13"/>
    <p:sldLayoutId id="2147484348" r:id="rId14"/>
    <p:sldLayoutId id="2147484349" r:id="rId15"/>
    <p:sldLayoutId id="2147484350" r:id="rId16"/>
    <p:sldLayoutId id="2147484351" r:id="rId17"/>
    <p:sldLayoutId id="2147484352" r:id="rId18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07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Inspector General Assistance Function</a:t>
            </a:r>
          </a:p>
        </p:txBody>
      </p:sp>
      <p:sp>
        <p:nvSpPr>
          <p:cNvPr id="4099" name="Rectangle 307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62600"/>
            <a:ext cx="6400800" cy="1300163"/>
          </a:xfrm>
        </p:spPr>
        <p:txBody>
          <a:bodyPr/>
          <a:lstStyle/>
          <a:p>
            <a:pPr eaLnBrk="1" hangingPunct="1"/>
            <a:r>
              <a:rPr lang="en-US" smtClean="0"/>
              <a:t>“We’re here to help.”</a:t>
            </a:r>
          </a:p>
        </p:txBody>
      </p:sp>
      <p:sp>
        <p:nvSpPr>
          <p:cNvPr id="4100" name="Text Box 3076"/>
          <p:cNvSpPr txBox="1">
            <a:spLocks noChangeArrowheads="1"/>
          </p:cNvSpPr>
          <p:nvPr/>
        </p:nvSpPr>
        <p:spPr bwMode="auto">
          <a:xfrm>
            <a:off x="7924800" y="6934200"/>
            <a:ext cx="1219200" cy="3365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/>
              <a:t>Part </a:t>
            </a:r>
            <a:r>
              <a:rPr lang="en-US" sz="1600" dirty="0" smtClean="0"/>
              <a:t>Two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742" y="1687284"/>
            <a:ext cx="506185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623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782" r="10000"/>
          <a:stretch/>
        </p:blipFill>
        <p:spPr>
          <a:xfrm>
            <a:off x="3048000" y="1371600"/>
            <a:ext cx="5629499" cy="4242804"/>
          </a:xfrm>
          <a:prstGeom prst="rect">
            <a:avLst/>
          </a:prstGeom>
        </p:spPr>
      </p:pic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E1EA21F-D2A0-40DB-A943-17AD9586117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9" name="Rectangle 11"/>
          <p:cNvSpPr>
            <a:spLocks noGrp="1" noChangeArrowheads="1"/>
          </p:cNvSpPr>
          <p:nvPr>
            <p:ph type="title"/>
          </p:nvPr>
        </p:nvSpPr>
        <p:spPr>
          <a:xfrm>
            <a:off x="12954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1: Receive the IGAR </a:t>
            </a:r>
            <a:r>
              <a:rPr lang="en-US" sz="3600" dirty="0" smtClean="0"/>
              <a:t>Write-Ins</a:t>
            </a:r>
          </a:p>
        </p:txBody>
      </p:sp>
      <p:sp>
        <p:nvSpPr>
          <p:cNvPr id="4609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" y="2403475"/>
            <a:ext cx="3276600" cy="27019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   No need to transfer information to DA Form 1559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 smtClean="0"/>
          </a:p>
        </p:txBody>
      </p:sp>
      <p:sp>
        <p:nvSpPr>
          <p:cNvPr id="46091" name="Rectangle 13"/>
          <p:cNvSpPr>
            <a:spLocks noChangeArrowheads="1"/>
          </p:cNvSpPr>
          <p:nvPr/>
        </p:nvSpPr>
        <p:spPr bwMode="auto">
          <a:xfrm>
            <a:off x="152400" y="6156325"/>
            <a:ext cx="2702984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</a:t>
            </a:r>
          </a:p>
          <a:p>
            <a:r>
              <a:rPr lang="en-US" sz="2000" b="1" dirty="0" smtClean="0">
                <a:solidFill>
                  <a:srgbClr val="336600"/>
                </a:solidFill>
              </a:rPr>
              <a:t> </a:t>
            </a:r>
            <a:r>
              <a:rPr lang="en-US" sz="2000" b="1" dirty="0">
                <a:solidFill>
                  <a:srgbClr val="336600"/>
                </a:solidFill>
              </a:rPr>
              <a:t>Sect. 2-2-3</a:t>
            </a:r>
          </a:p>
        </p:txBody>
      </p:sp>
      <p:sp>
        <p:nvSpPr>
          <p:cNvPr id="46092" name="Text Box 8"/>
          <p:cNvSpPr txBox="1">
            <a:spLocks noChangeArrowheads="1"/>
          </p:cNvSpPr>
          <p:nvPr/>
        </p:nvSpPr>
        <p:spPr bwMode="auto">
          <a:xfrm>
            <a:off x="3276600" y="4876520"/>
            <a:ext cx="5257800" cy="3968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</a:rPr>
              <a:t>See </a:t>
            </a:r>
            <a:r>
              <a:rPr lang="en-US" sz="2000" b="1" dirty="0" smtClean="0">
                <a:solidFill>
                  <a:srgbClr val="0033CC"/>
                </a:solidFill>
              </a:rPr>
              <a:t>Attached </a:t>
            </a:r>
            <a:r>
              <a:rPr lang="en-US" sz="2000" b="1" dirty="0">
                <a:solidFill>
                  <a:srgbClr val="0033CC"/>
                </a:solidFill>
              </a:rPr>
              <a:t>L</a:t>
            </a:r>
            <a:r>
              <a:rPr lang="en-US" sz="2000" b="1" dirty="0" smtClean="0">
                <a:solidFill>
                  <a:srgbClr val="0033CC"/>
                </a:solidFill>
              </a:rPr>
              <a:t>etter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0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3469244-C844-43D8-81E6-FEF976E6AD7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Rectangle 10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1: Receive the IGAR</a:t>
            </a:r>
            <a:br>
              <a:rPr lang="en-US" sz="4000" dirty="0" smtClean="0"/>
            </a:br>
            <a:r>
              <a:rPr lang="en-US" sz="3600" dirty="0" smtClean="0"/>
              <a:t>E-mail</a:t>
            </a:r>
          </a:p>
        </p:txBody>
      </p:sp>
      <p:sp>
        <p:nvSpPr>
          <p:cNvPr id="4710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Treat as a "call-in" complaint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Respond in a new message</a:t>
            </a:r>
          </a:p>
          <a:p>
            <a:pPr eaLnBrk="1" hangingPunct="1"/>
            <a:r>
              <a:rPr lang="en-US" sz="2800" dirty="0" smtClean="0"/>
              <a:t>Request an address and phone number</a:t>
            </a:r>
          </a:p>
          <a:p>
            <a:pPr eaLnBrk="1" hangingPunct="1"/>
            <a:r>
              <a:rPr lang="en-US" sz="2800" dirty="0" smtClean="0"/>
              <a:t>Use a generic subject line</a:t>
            </a:r>
          </a:p>
          <a:p>
            <a:pPr lvl="2" eaLnBrk="1" hangingPunct="1"/>
            <a:r>
              <a:rPr lang="en-US" sz="2800" dirty="0" smtClean="0"/>
              <a:t>“Your E-mail”</a:t>
            </a:r>
          </a:p>
          <a:p>
            <a:pPr lvl="2" eaLnBrk="1" hangingPunct="1"/>
            <a:r>
              <a:rPr lang="en-US" sz="2800" dirty="0" smtClean="0">
                <a:solidFill>
                  <a:srgbClr val="FF0000"/>
                </a:solidFill>
              </a:rPr>
              <a:t>NOT</a:t>
            </a:r>
            <a:r>
              <a:rPr lang="en-US" sz="2800" dirty="0" smtClean="0"/>
              <a:t> “Your IG Complaint”</a:t>
            </a:r>
          </a:p>
        </p:txBody>
      </p:sp>
      <p:sp>
        <p:nvSpPr>
          <p:cNvPr id="47109" name="Rectangle 18"/>
          <p:cNvSpPr>
            <a:spLocks noChangeArrowheads="1"/>
          </p:cNvSpPr>
          <p:nvPr/>
        </p:nvSpPr>
        <p:spPr bwMode="auto">
          <a:xfrm>
            <a:off x="4716223" y="5982633"/>
            <a:ext cx="4115357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6600"/>
                </a:solidFill>
              </a:rPr>
              <a:t>AR 20-1, para. 6-1f.(4)</a:t>
            </a:r>
          </a:p>
          <a:p>
            <a:r>
              <a:rPr lang="en-US" sz="2000" b="1" dirty="0" smtClean="0">
                <a:solidFill>
                  <a:srgbClr val="336600"/>
                </a:solidFill>
              </a:rPr>
              <a:t>A&amp;I Guide, Part One, </a:t>
            </a:r>
            <a:r>
              <a:rPr lang="en-US" sz="2000" b="1" dirty="0">
                <a:solidFill>
                  <a:srgbClr val="336600"/>
                </a:solidFill>
              </a:rPr>
              <a:t>Sect. </a:t>
            </a:r>
            <a:r>
              <a:rPr lang="en-US" sz="2000" b="1" dirty="0" smtClean="0">
                <a:solidFill>
                  <a:srgbClr val="336600"/>
                </a:solidFill>
              </a:rPr>
              <a:t>2-2-4</a:t>
            </a:r>
            <a:endParaRPr lang="en-US" sz="2000" b="1" dirty="0">
              <a:solidFill>
                <a:srgbClr val="336600"/>
              </a:solidFill>
            </a:endParaRPr>
          </a:p>
        </p:txBody>
      </p:sp>
      <p:pic>
        <p:nvPicPr>
          <p:cNvPr id="47110" name="Picture 8" descr="sp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581400"/>
            <a:ext cx="18288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62740D1C-5D96-42C3-AF0F-A0E0D806DA7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8131" name="Rectangle 13"/>
          <p:cNvSpPr>
            <a:spLocks noGrp="1" noChangeArrowheads="1"/>
          </p:cNvSpPr>
          <p:nvPr>
            <p:ph type="title"/>
          </p:nvPr>
        </p:nvSpPr>
        <p:spPr>
          <a:xfrm>
            <a:off x="12954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1: Receive the IGAR </a:t>
            </a:r>
            <a:r>
              <a:rPr lang="en-US" sz="3600" dirty="0" smtClean="0"/>
              <a:t>Anonymous</a:t>
            </a:r>
          </a:p>
        </p:txBody>
      </p:sp>
      <p:sp>
        <p:nvSpPr>
          <p:cNvPr id="48132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04800" y="2174875"/>
            <a:ext cx="8534400" cy="4378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Process like any other IGAR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Don’t try to figure out who it is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If the IG can establish </a:t>
            </a:r>
            <a:r>
              <a:rPr lang="en-US" sz="2600" u="sng" dirty="0" smtClean="0">
                <a:solidFill>
                  <a:srgbClr val="0033CC"/>
                </a:solidFill>
              </a:rPr>
              <a:t>what</a:t>
            </a:r>
            <a:r>
              <a:rPr lang="en-US" sz="2600" dirty="0" smtClean="0"/>
              <a:t> the issue or allegation is – likely enough information to work the case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Substantiation rate for anonymous allegations is generally slightly </a:t>
            </a:r>
            <a:r>
              <a:rPr lang="en-US" sz="2600" u="sng" dirty="0" smtClean="0">
                <a:solidFill>
                  <a:srgbClr val="0033CC"/>
                </a:solidFill>
              </a:rPr>
              <a:t>higher</a:t>
            </a:r>
            <a:r>
              <a:rPr lang="en-US" sz="2600" dirty="0" smtClean="0"/>
              <a:t> than signed IGARs</a:t>
            </a:r>
          </a:p>
        </p:txBody>
      </p:sp>
      <p:sp>
        <p:nvSpPr>
          <p:cNvPr id="48133" name="Rectangle 17"/>
          <p:cNvSpPr>
            <a:spLocks noChangeArrowheads="1"/>
          </p:cNvSpPr>
          <p:nvPr/>
        </p:nvSpPr>
        <p:spPr bwMode="auto">
          <a:xfrm>
            <a:off x="4876800" y="6019800"/>
            <a:ext cx="4114800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6-2a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2-2-5</a:t>
            </a:r>
          </a:p>
        </p:txBody>
      </p:sp>
      <p:pic>
        <p:nvPicPr>
          <p:cNvPr id="48134" name="Picture 1042" descr="MCj03100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143000"/>
            <a:ext cx="2343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19812"/>
            <a:ext cx="3737172" cy="4938188"/>
          </a:xfrm>
          <a:prstGeom prst="rect">
            <a:avLst/>
          </a:prstGeom>
        </p:spPr>
      </p:pic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D606532-FCB8-4064-A859-924F30CECA0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One</a:t>
            </a: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5334000" y="6073914"/>
            <a:ext cx="3810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(1)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2-2</a:t>
            </a:r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4495800" y="2209800"/>
            <a:ext cx="4191000" cy="4953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>
                <a:solidFill>
                  <a:srgbClr val="000000"/>
                </a:solidFill>
              </a:rPr>
              <a:t>Step 1  Receive the IGAR</a:t>
            </a:r>
          </a:p>
        </p:txBody>
      </p:sp>
      <p:sp>
        <p:nvSpPr>
          <p:cNvPr id="34823" name="Line 4"/>
          <p:cNvSpPr>
            <a:spLocks noChangeShapeType="1"/>
          </p:cNvSpPr>
          <p:nvPr/>
        </p:nvSpPr>
        <p:spPr bwMode="auto">
          <a:xfrm>
            <a:off x="3124200" y="1905000"/>
            <a:ext cx="1371600" cy="3048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4" name="Line 5"/>
          <p:cNvSpPr>
            <a:spLocks noChangeShapeType="1"/>
          </p:cNvSpPr>
          <p:nvPr/>
        </p:nvSpPr>
        <p:spPr bwMode="auto">
          <a:xfrm>
            <a:off x="3048000" y="2133600"/>
            <a:ext cx="1447800" cy="5334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5" name="Rectangle 6"/>
          <p:cNvSpPr>
            <a:spLocks noChangeArrowheads="1"/>
          </p:cNvSpPr>
          <p:nvPr/>
        </p:nvSpPr>
        <p:spPr bwMode="auto">
          <a:xfrm>
            <a:off x="1371600" y="1862138"/>
            <a:ext cx="1676400" cy="3048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3733800" cy="4937919"/>
          </a:xfrm>
          <a:prstGeom prst="rect">
            <a:avLst/>
          </a:prstGeom>
        </p:spPr>
      </p:pic>
      <p:sp>
        <p:nvSpPr>
          <p:cNvPr id="51206" name="Line 8"/>
          <p:cNvSpPr>
            <a:spLocks noChangeShapeType="1"/>
          </p:cNvSpPr>
          <p:nvPr/>
        </p:nvSpPr>
        <p:spPr bwMode="auto">
          <a:xfrm>
            <a:off x="3124200" y="3048000"/>
            <a:ext cx="1371600" cy="1111336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1C2311CE-25D2-40E1-8CF6-9A6904D8C95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Two</a:t>
            </a:r>
          </a:p>
        </p:txBody>
      </p:sp>
      <p:sp>
        <p:nvSpPr>
          <p:cNvPr id="51205" name="Line 7"/>
          <p:cNvSpPr>
            <a:spLocks noChangeShapeType="1"/>
          </p:cNvSpPr>
          <p:nvPr/>
        </p:nvSpPr>
        <p:spPr bwMode="auto">
          <a:xfrm>
            <a:off x="3124200" y="2133600"/>
            <a:ext cx="1447800" cy="762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1295400" y="2133600"/>
            <a:ext cx="1857375" cy="9144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4495800" y="2209800"/>
            <a:ext cx="4343400" cy="1949536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 dirty="0"/>
              <a:t>Step 2  Preliminary Analysis</a:t>
            </a:r>
            <a:endParaRPr lang="en-US" sz="2000" b="1" dirty="0"/>
          </a:p>
          <a:p>
            <a:pPr algn="ctr" defTabSz="1019175" eaLnBrk="0" hangingPunct="0"/>
            <a:r>
              <a:rPr lang="en-US" sz="1600" dirty="0"/>
              <a:t>Identify Issues / Allegations</a:t>
            </a:r>
          </a:p>
          <a:p>
            <a:pPr algn="ctr" defTabSz="1019175" eaLnBrk="0" hangingPunct="0"/>
            <a:r>
              <a:rPr lang="en-US" sz="1600" dirty="0"/>
              <a:t>Determine IG Appropriateness</a:t>
            </a:r>
          </a:p>
          <a:p>
            <a:pPr algn="ctr" defTabSz="1019175" eaLnBrk="0" hangingPunct="0"/>
            <a:r>
              <a:rPr lang="en-US" sz="1600" dirty="0"/>
              <a:t>Open Case in IGARS</a:t>
            </a:r>
          </a:p>
          <a:p>
            <a:pPr algn="ctr" defTabSz="1019175" eaLnBrk="0" hangingPunct="0"/>
            <a:r>
              <a:rPr lang="en-US" sz="1600" dirty="0"/>
              <a:t>Acknowledge Receipt</a:t>
            </a:r>
          </a:p>
          <a:p>
            <a:pPr algn="ctr" defTabSz="1019175" eaLnBrk="0" hangingPunct="0"/>
            <a:r>
              <a:rPr lang="en-US" sz="1600" dirty="0"/>
              <a:t>Select a Course of Action</a:t>
            </a:r>
          </a:p>
          <a:p>
            <a:pPr algn="ctr" defTabSz="1019175" eaLnBrk="0" hangingPunct="0"/>
            <a:r>
              <a:rPr lang="en-US" sz="1600" dirty="0"/>
              <a:t>(Obtain Authority)</a:t>
            </a:r>
          </a:p>
        </p:txBody>
      </p:sp>
      <p:sp>
        <p:nvSpPr>
          <p:cNvPr id="51209" name="Text Box 11"/>
          <p:cNvSpPr txBox="1">
            <a:spLocks noChangeArrowheads="1"/>
          </p:cNvSpPr>
          <p:nvPr/>
        </p:nvSpPr>
        <p:spPr bwMode="auto">
          <a:xfrm>
            <a:off x="5105400" y="6232525"/>
            <a:ext cx="4038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(2)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4CAD069C-2E7A-4977-943C-AB0ABA83F5F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65125" y="9604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200" b="1">
              <a:latin typeface="Times New Roman" pitchFamily="18" charset="0"/>
            </a:endParaRPr>
          </a:p>
        </p:txBody>
      </p:sp>
      <p:sp>
        <p:nvSpPr>
          <p:cNvPr id="52228" name="Rectangle 10"/>
          <p:cNvSpPr>
            <a:spLocks noGrp="1" noChangeArrowheads="1"/>
          </p:cNvSpPr>
          <p:nvPr>
            <p:ph type="title"/>
          </p:nvPr>
        </p:nvSpPr>
        <p:spPr>
          <a:xfrm>
            <a:off x="1422725" y="244475"/>
            <a:ext cx="741045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2: Conduct IG Preliminary Analysis (IG PA)</a:t>
            </a:r>
          </a:p>
        </p:txBody>
      </p:sp>
      <p:sp>
        <p:nvSpPr>
          <p:cNvPr id="5222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534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thought process to determine how best to proceed. May take </a:t>
            </a:r>
            <a:r>
              <a:rPr lang="en-US" sz="2800" u="sng" dirty="0" smtClean="0"/>
              <a:t>minutes</a:t>
            </a:r>
            <a:r>
              <a:rPr lang="en-US" sz="2800" dirty="0" smtClean="0"/>
              <a:t> / </a:t>
            </a:r>
            <a:r>
              <a:rPr lang="en-US" sz="2800" u="sng" dirty="0" smtClean="0"/>
              <a:t>hours</a:t>
            </a:r>
            <a:r>
              <a:rPr lang="en-US" sz="2800" dirty="0" smtClean="0"/>
              <a:t> / </a:t>
            </a:r>
            <a:r>
              <a:rPr lang="en-US" sz="2800" u="sng" dirty="0" smtClean="0"/>
              <a:t>days</a:t>
            </a:r>
          </a:p>
          <a:p>
            <a:pPr eaLnBrk="1" hangingPunct="1">
              <a:lnSpc>
                <a:spcPct val="90000"/>
              </a:lnSpc>
            </a:pPr>
            <a:endParaRPr lang="en-US" sz="2800" u="sng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33CC"/>
                </a:solidFill>
              </a:rPr>
              <a:t>Sub-Steps of Preliminary Analysis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u="sng" dirty="0" smtClean="0">
                <a:solidFill>
                  <a:srgbClr val="00B050"/>
                </a:solidFill>
              </a:rPr>
              <a:t>I</a:t>
            </a:r>
            <a:r>
              <a:rPr lang="en-US" dirty="0" smtClean="0"/>
              <a:t>dentify issues / allegations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u="sng" dirty="0" smtClean="0">
                <a:solidFill>
                  <a:srgbClr val="00B050"/>
                </a:solidFill>
              </a:rPr>
              <a:t>D</a:t>
            </a:r>
            <a:r>
              <a:rPr lang="en-US" dirty="0" smtClean="0"/>
              <a:t>etermine IG appropriateness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u="sng" dirty="0" smtClean="0">
                <a:solidFill>
                  <a:srgbClr val="00B050"/>
                </a:solidFill>
              </a:rPr>
              <a:t>O</a:t>
            </a:r>
            <a:r>
              <a:rPr lang="en-US" dirty="0" smtClean="0"/>
              <a:t>pen the case in IGARS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u="sng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cknowledge receipt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u="sng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elect COA                                     	</a:t>
            </a:r>
          </a:p>
        </p:txBody>
      </p:sp>
      <p:pic>
        <p:nvPicPr>
          <p:cNvPr id="52230" name="Picture 2058" descr="MMAG00299_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3810000"/>
            <a:ext cx="2171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2059"/>
          <p:cNvSpPr txBox="1">
            <a:spLocks noChangeArrowheads="1"/>
          </p:cNvSpPr>
          <p:nvPr/>
        </p:nvSpPr>
        <p:spPr bwMode="auto">
          <a:xfrm>
            <a:off x="5029200" y="6156325"/>
            <a:ext cx="4038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(2)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4988C082-E82A-4A23-8718-1A046BAE106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2: Conduct IG PA </a:t>
            </a:r>
            <a:br>
              <a:rPr lang="en-US" sz="4000" dirty="0" smtClean="0"/>
            </a:br>
            <a:r>
              <a:rPr lang="en-US" sz="3600" u="sng" dirty="0" smtClean="0">
                <a:solidFill>
                  <a:srgbClr val="00B050"/>
                </a:solidFill>
              </a:rPr>
              <a:t>I</a:t>
            </a:r>
            <a:r>
              <a:rPr lang="en-US" sz="3600" dirty="0" smtClean="0"/>
              <a:t>dentify Issues / Allegations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828800"/>
            <a:ext cx="6858000" cy="5105400"/>
          </a:xfrm>
        </p:spPr>
        <p:txBody>
          <a:bodyPr/>
          <a:lstStyle/>
          <a:p>
            <a:pPr marL="465138" lvl="1" indent="-350838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400" i="1" dirty="0" smtClean="0"/>
              <a:t>Definitions:</a:t>
            </a:r>
          </a:p>
          <a:p>
            <a:pPr marL="465138" lvl="1" indent="-350838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Issue: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C.I.A.</a:t>
            </a:r>
          </a:p>
          <a:p>
            <a:pPr marL="465138" lvl="1" indent="-350838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400" dirty="0" smtClean="0"/>
              <a:t>-- </a:t>
            </a:r>
            <a:r>
              <a:rPr lang="en-US" sz="2400" dirty="0" smtClean="0">
                <a:solidFill>
                  <a:srgbClr val="0000FF"/>
                </a:solidFill>
              </a:rPr>
              <a:t>C</a:t>
            </a:r>
            <a:r>
              <a:rPr lang="en-US" sz="2400" dirty="0" smtClean="0"/>
              <a:t>omplaint: expression of dissatisfaction or problem requiring assistance to resolve</a:t>
            </a:r>
          </a:p>
          <a:p>
            <a:pPr marL="465138" lvl="1" indent="-350838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400" dirty="0" smtClean="0"/>
              <a:t>-- </a:t>
            </a:r>
            <a:r>
              <a:rPr lang="en-US" sz="2400" dirty="0" smtClean="0">
                <a:solidFill>
                  <a:srgbClr val="0000FF"/>
                </a:solidFill>
              </a:rPr>
              <a:t>I</a:t>
            </a:r>
            <a:r>
              <a:rPr lang="en-US" sz="2400" dirty="0" smtClean="0"/>
              <a:t>nformation </a:t>
            </a:r>
            <a:r>
              <a:rPr lang="en-US" sz="2400" dirty="0"/>
              <a:t>(RFI</a:t>
            </a:r>
            <a:r>
              <a:rPr lang="en-US" sz="2400" dirty="0" smtClean="0"/>
              <a:t>)</a:t>
            </a:r>
          </a:p>
          <a:p>
            <a:pPr marL="465138" lvl="1" indent="-350838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400" dirty="0" smtClean="0"/>
              <a:t>--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ssistance: Simple request for help seeking understanding about a process or system</a:t>
            </a:r>
          </a:p>
          <a:p>
            <a:pPr marL="114300" lvl="1" indent="0" eaLnBrk="1" hangingPunct="1">
              <a:lnSpc>
                <a:spcPct val="90000"/>
              </a:lnSpc>
              <a:spcBef>
                <a:spcPct val="40000"/>
              </a:spcBef>
              <a:buNone/>
            </a:pPr>
            <a:endParaRPr lang="en-US" sz="2400" i="1" dirty="0" smtClean="0">
              <a:solidFill>
                <a:srgbClr val="000099"/>
              </a:solidFill>
            </a:endParaRPr>
          </a:p>
          <a:p>
            <a:pPr marL="114300" lvl="1" indent="0" eaLnBrk="1" hangingPunct="1">
              <a:lnSpc>
                <a:spcPct val="90000"/>
              </a:lnSpc>
              <a:spcBef>
                <a:spcPct val="40000"/>
              </a:spcBef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Allegation:</a:t>
            </a:r>
            <a:r>
              <a:rPr lang="en-US" sz="2400" dirty="0" smtClean="0"/>
              <a:t> a complaint that lists </a:t>
            </a:r>
            <a:r>
              <a:rPr lang="en-US" sz="2400" dirty="0" smtClean="0">
                <a:solidFill>
                  <a:srgbClr val="0000FF"/>
                </a:solidFill>
              </a:rPr>
              <a:t>“who” </a:t>
            </a:r>
            <a:r>
              <a:rPr lang="en-US" sz="2400" dirty="0" smtClean="0"/>
              <a:t>improperly did / did not do something in violation of a standard </a:t>
            </a:r>
          </a:p>
        </p:txBody>
      </p:sp>
      <p:sp>
        <p:nvSpPr>
          <p:cNvPr id="54277" name="AutoShape 4"/>
          <p:cNvSpPr>
            <a:spLocks noChangeArrowheads="1"/>
          </p:cNvSpPr>
          <p:nvPr/>
        </p:nvSpPr>
        <p:spPr bwMode="auto">
          <a:xfrm>
            <a:off x="7239000" y="1828800"/>
            <a:ext cx="1447800" cy="762000"/>
          </a:xfrm>
          <a:prstGeom prst="wedgeRoundRectCallout">
            <a:avLst>
              <a:gd name="adj1" fmla="val 18093"/>
              <a:gd name="adj2" fmla="val 91042"/>
              <a:gd name="adj3" fmla="val 16667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/>
              <a:t>I see an </a:t>
            </a:r>
            <a:r>
              <a:rPr lang="en-US" sz="2000" b="1" dirty="0">
                <a:solidFill>
                  <a:srgbClr val="000099"/>
                </a:solidFill>
              </a:rPr>
              <a:t>issue.</a:t>
            </a:r>
          </a:p>
          <a:p>
            <a:pPr algn="ctr"/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5089685" y="6423867"/>
            <a:ext cx="4054315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336600"/>
                </a:solidFill>
              </a:rPr>
              <a:t>A&amp;I Guide, Part One, </a:t>
            </a:r>
            <a:r>
              <a:rPr lang="en-US" sz="2000" b="1" dirty="0">
                <a:solidFill>
                  <a:srgbClr val="336600"/>
                </a:solidFill>
              </a:rPr>
              <a:t>Sect. 2-3-1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7086600" y="3041650"/>
            <a:ext cx="1676400" cy="1530350"/>
            <a:chOff x="720" y="1616"/>
            <a:chExt cx="2394" cy="2185"/>
          </a:xfrm>
        </p:grpSpPr>
        <p:sp>
          <p:nvSpPr>
            <p:cNvPr id="54281" name="AutoShape 7"/>
            <p:cNvSpPr>
              <a:spLocks noChangeAspect="1" noChangeArrowheads="1" noTextEdit="1"/>
            </p:cNvSpPr>
            <p:nvPr/>
          </p:nvSpPr>
          <p:spPr bwMode="auto">
            <a:xfrm>
              <a:off x="720" y="1616"/>
              <a:ext cx="2394" cy="2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720" y="1629"/>
              <a:ext cx="2375" cy="2153"/>
              <a:chOff x="720" y="1629"/>
              <a:chExt cx="2375" cy="2153"/>
            </a:xfrm>
          </p:grpSpPr>
          <p:sp>
            <p:nvSpPr>
              <p:cNvPr id="54293" name="Freeform 9"/>
              <p:cNvSpPr>
                <a:spLocks/>
              </p:cNvSpPr>
              <p:nvPr/>
            </p:nvSpPr>
            <p:spPr bwMode="auto">
              <a:xfrm>
                <a:off x="833" y="3436"/>
                <a:ext cx="101" cy="106"/>
              </a:xfrm>
              <a:custGeom>
                <a:avLst/>
                <a:gdLst>
                  <a:gd name="T0" fmla="*/ 1 w 202"/>
                  <a:gd name="T1" fmla="*/ 0 h 211"/>
                  <a:gd name="T2" fmla="*/ 1 w 202"/>
                  <a:gd name="T3" fmla="*/ 1 h 211"/>
                  <a:gd name="T4" fmla="*/ 1 w 202"/>
                  <a:gd name="T5" fmla="*/ 1 h 211"/>
                  <a:gd name="T6" fmla="*/ 1 w 202"/>
                  <a:gd name="T7" fmla="*/ 1 h 211"/>
                  <a:gd name="T8" fmla="*/ 1 w 202"/>
                  <a:gd name="T9" fmla="*/ 1 h 211"/>
                  <a:gd name="T10" fmla="*/ 0 w 202"/>
                  <a:gd name="T11" fmla="*/ 1 h 211"/>
                  <a:gd name="T12" fmla="*/ 1 w 202"/>
                  <a:gd name="T13" fmla="*/ 1 h 211"/>
                  <a:gd name="T14" fmla="*/ 1 w 202"/>
                  <a:gd name="T15" fmla="*/ 0 h 211"/>
                  <a:gd name="T16" fmla="*/ 1 w 202"/>
                  <a:gd name="T17" fmla="*/ 0 h 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2"/>
                  <a:gd name="T28" fmla="*/ 0 h 211"/>
                  <a:gd name="T29" fmla="*/ 202 w 202"/>
                  <a:gd name="T30" fmla="*/ 211 h 2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2" h="211">
                    <a:moveTo>
                      <a:pt x="65" y="0"/>
                    </a:moveTo>
                    <a:lnTo>
                      <a:pt x="107" y="112"/>
                    </a:lnTo>
                    <a:lnTo>
                      <a:pt x="162" y="133"/>
                    </a:lnTo>
                    <a:lnTo>
                      <a:pt x="202" y="211"/>
                    </a:lnTo>
                    <a:lnTo>
                      <a:pt x="69" y="205"/>
                    </a:lnTo>
                    <a:lnTo>
                      <a:pt x="0" y="133"/>
                    </a:lnTo>
                    <a:lnTo>
                      <a:pt x="4" y="61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" name="Freeform 10"/>
              <p:cNvSpPr>
                <a:spLocks/>
              </p:cNvSpPr>
              <p:nvPr/>
            </p:nvSpPr>
            <p:spPr bwMode="auto">
              <a:xfrm>
                <a:off x="1307" y="2684"/>
                <a:ext cx="352" cy="513"/>
              </a:xfrm>
              <a:custGeom>
                <a:avLst/>
                <a:gdLst>
                  <a:gd name="T0" fmla="*/ 1 w 703"/>
                  <a:gd name="T1" fmla="*/ 1 h 1024"/>
                  <a:gd name="T2" fmla="*/ 1 w 703"/>
                  <a:gd name="T3" fmla="*/ 1 h 1024"/>
                  <a:gd name="T4" fmla="*/ 0 w 703"/>
                  <a:gd name="T5" fmla="*/ 1 h 1024"/>
                  <a:gd name="T6" fmla="*/ 1 w 703"/>
                  <a:gd name="T7" fmla="*/ 1 h 1024"/>
                  <a:gd name="T8" fmla="*/ 1 w 703"/>
                  <a:gd name="T9" fmla="*/ 0 h 1024"/>
                  <a:gd name="T10" fmla="*/ 1 w 703"/>
                  <a:gd name="T11" fmla="*/ 1 h 1024"/>
                  <a:gd name="T12" fmla="*/ 1 w 703"/>
                  <a:gd name="T13" fmla="*/ 1 h 1024"/>
                  <a:gd name="T14" fmla="*/ 1 w 703"/>
                  <a:gd name="T15" fmla="*/ 1 h 10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03"/>
                  <a:gd name="T25" fmla="*/ 0 h 1024"/>
                  <a:gd name="T26" fmla="*/ 703 w 703"/>
                  <a:gd name="T27" fmla="*/ 1024 h 10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03" h="1024">
                    <a:moveTo>
                      <a:pt x="644" y="165"/>
                    </a:moveTo>
                    <a:lnTo>
                      <a:pt x="157" y="978"/>
                    </a:lnTo>
                    <a:lnTo>
                      <a:pt x="0" y="1024"/>
                    </a:lnTo>
                    <a:lnTo>
                      <a:pt x="34" y="182"/>
                    </a:lnTo>
                    <a:lnTo>
                      <a:pt x="140" y="0"/>
                    </a:lnTo>
                    <a:lnTo>
                      <a:pt x="703" y="76"/>
                    </a:lnTo>
                    <a:lnTo>
                      <a:pt x="644" y="165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5" name="Freeform 11"/>
              <p:cNvSpPr>
                <a:spLocks/>
              </p:cNvSpPr>
              <p:nvPr/>
            </p:nvSpPr>
            <p:spPr bwMode="auto">
              <a:xfrm>
                <a:off x="2289" y="3408"/>
                <a:ext cx="103" cy="73"/>
              </a:xfrm>
              <a:custGeom>
                <a:avLst/>
                <a:gdLst>
                  <a:gd name="T0" fmla="*/ 1 w 205"/>
                  <a:gd name="T1" fmla="*/ 0 h 144"/>
                  <a:gd name="T2" fmla="*/ 1 w 205"/>
                  <a:gd name="T3" fmla="*/ 1 h 144"/>
                  <a:gd name="T4" fmla="*/ 1 w 205"/>
                  <a:gd name="T5" fmla="*/ 1 h 144"/>
                  <a:gd name="T6" fmla="*/ 1 w 205"/>
                  <a:gd name="T7" fmla="*/ 1 h 144"/>
                  <a:gd name="T8" fmla="*/ 1 w 205"/>
                  <a:gd name="T9" fmla="*/ 1 h 144"/>
                  <a:gd name="T10" fmla="*/ 1 w 205"/>
                  <a:gd name="T11" fmla="*/ 1 h 144"/>
                  <a:gd name="T12" fmla="*/ 1 w 205"/>
                  <a:gd name="T13" fmla="*/ 1 h 144"/>
                  <a:gd name="T14" fmla="*/ 1 w 205"/>
                  <a:gd name="T15" fmla="*/ 1 h 144"/>
                  <a:gd name="T16" fmla="*/ 1 w 205"/>
                  <a:gd name="T17" fmla="*/ 1 h 144"/>
                  <a:gd name="T18" fmla="*/ 1 w 205"/>
                  <a:gd name="T19" fmla="*/ 1 h 144"/>
                  <a:gd name="T20" fmla="*/ 0 w 205"/>
                  <a:gd name="T21" fmla="*/ 1 h 144"/>
                  <a:gd name="T22" fmla="*/ 1 w 205"/>
                  <a:gd name="T23" fmla="*/ 0 h 144"/>
                  <a:gd name="T24" fmla="*/ 1 w 205"/>
                  <a:gd name="T25" fmla="*/ 0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5"/>
                  <a:gd name="T40" fmla="*/ 0 h 144"/>
                  <a:gd name="T41" fmla="*/ 205 w 205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5" h="144">
                    <a:moveTo>
                      <a:pt x="8" y="0"/>
                    </a:moveTo>
                    <a:lnTo>
                      <a:pt x="70" y="6"/>
                    </a:lnTo>
                    <a:lnTo>
                      <a:pt x="183" y="61"/>
                    </a:lnTo>
                    <a:lnTo>
                      <a:pt x="205" y="91"/>
                    </a:lnTo>
                    <a:lnTo>
                      <a:pt x="204" y="144"/>
                    </a:lnTo>
                    <a:lnTo>
                      <a:pt x="186" y="116"/>
                    </a:lnTo>
                    <a:lnTo>
                      <a:pt x="162" y="85"/>
                    </a:lnTo>
                    <a:lnTo>
                      <a:pt x="150" y="76"/>
                    </a:lnTo>
                    <a:lnTo>
                      <a:pt x="72" y="53"/>
                    </a:lnTo>
                    <a:lnTo>
                      <a:pt x="13" y="53"/>
                    </a:lnTo>
                    <a:lnTo>
                      <a:pt x="0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F4A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6" name="Freeform 12"/>
              <p:cNvSpPr>
                <a:spLocks/>
              </p:cNvSpPr>
              <p:nvPr/>
            </p:nvSpPr>
            <p:spPr bwMode="auto">
              <a:xfrm>
                <a:off x="1371" y="2896"/>
                <a:ext cx="84" cy="244"/>
              </a:xfrm>
              <a:custGeom>
                <a:avLst/>
                <a:gdLst>
                  <a:gd name="T0" fmla="*/ 1 w 167"/>
                  <a:gd name="T1" fmla="*/ 0 h 489"/>
                  <a:gd name="T2" fmla="*/ 1 w 167"/>
                  <a:gd name="T3" fmla="*/ 0 h 489"/>
                  <a:gd name="T4" fmla="*/ 1 w 167"/>
                  <a:gd name="T5" fmla="*/ 0 h 489"/>
                  <a:gd name="T6" fmla="*/ 1 w 167"/>
                  <a:gd name="T7" fmla="*/ 0 h 489"/>
                  <a:gd name="T8" fmla="*/ 1 w 167"/>
                  <a:gd name="T9" fmla="*/ 0 h 489"/>
                  <a:gd name="T10" fmla="*/ 1 w 167"/>
                  <a:gd name="T11" fmla="*/ 0 h 489"/>
                  <a:gd name="T12" fmla="*/ 1 w 167"/>
                  <a:gd name="T13" fmla="*/ 0 h 489"/>
                  <a:gd name="T14" fmla="*/ 0 w 167"/>
                  <a:gd name="T15" fmla="*/ 0 h 489"/>
                  <a:gd name="T16" fmla="*/ 1 w 167"/>
                  <a:gd name="T17" fmla="*/ 0 h 489"/>
                  <a:gd name="T18" fmla="*/ 1 w 167"/>
                  <a:gd name="T19" fmla="*/ 0 h 489"/>
                  <a:gd name="T20" fmla="*/ 1 w 167"/>
                  <a:gd name="T21" fmla="*/ 0 h 489"/>
                  <a:gd name="T22" fmla="*/ 1 w 167"/>
                  <a:gd name="T23" fmla="*/ 0 h 489"/>
                  <a:gd name="T24" fmla="*/ 1 w 167"/>
                  <a:gd name="T25" fmla="*/ 0 h 489"/>
                  <a:gd name="T26" fmla="*/ 1 w 167"/>
                  <a:gd name="T27" fmla="*/ 0 h 489"/>
                  <a:gd name="T28" fmla="*/ 1 w 167"/>
                  <a:gd name="T29" fmla="*/ 0 h 489"/>
                  <a:gd name="T30" fmla="*/ 1 w 167"/>
                  <a:gd name="T31" fmla="*/ 0 h 4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7"/>
                  <a:gd name="T49" fmla="*/ 0 h 489"/>
                  <a:gd name="T50" fmla="*/ 167 w 167"/>
                  <a:gd name="T51" fmla="*/ 489 h 48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7" h="489">
                    <a:moveTo>
                      <a:pt x="167" y="105"/>
                    </a:moveTo>
                    <a:lnTo>
                      <a:pt x="141" y="149"/>
                    </a:lnTo>
                    <a:lnTo>
                      <a:pt x="118" y="181"/>
                    </a:lnTo>
                    <a:lnTo>
                      <a:pt x="70" y="413"/>
                    </a:lnTo>
                    <a:lnTo>
                      <a:pt x="59" y="432"/>
                    </a:lnTo>
                    <a:lnTo>
                      <a:pt x="34" y="466"/>
                    </a:lnTo>
                    <a:lnTo>
                      <a:pt x="10" y="489"/>
                    </a:lnTo>
                    <a:lnTo>
                      <a:pt x="0" y="472"/>
                    </a:lnTo>
                    <a:lnTo>
                      <a:pt x="8" y="289"/>
                    </a:lnTo>
                    <a:lnTo>
                      <a:pt x="51" y="143"/>
                    </a:lnTo>
                    <a:lnTo>
                      <a:pt x="44" y="54"/>
                    </a:lnTo>
                    <a:lnTo>
                      <a:pt x="51" y="19"/>
                    </a:lnTo>
                    <a:lnTo>
                      <a:pt x="97" y="0"/>
                    </a:lnTo>
                    <a:lnTo>
                      <a:pt x="143" y="14"/>
                    </a:lnTo>
                    <a:lnTo>
                      <a:pt x="167" y="105"/>
                    </a:lnTo>
                    <a:close/>
                  </a:path>
                </a:pathLst>
              </a:custGeom>
              <a:solidFill>
                <a:srgbClr val="2E2E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7" name="Freeform 13"/>
              <p:cNvSpPr>
                <a:spLocks/>
              </p:cNvSpPr>
              <p:nvPr/>
            </p:nvSpPr>
            <p:spPr bwMode="auto">
              <a:xfrm>
                <a:off x="1506" y="2948"/>
                <a:ext cx="58" cy="66"/>
              </a:xfrm>
              <a:custGeom>
                <a:avLst/>
                <a:gdLst>
                  <a:gd name="T0" fmla="*/ 1 w 116"/>
                  <a:gd name="T1" fmla="*/ 0 h 133"/>
                  <a:gd name="T2" fmla="*/ 1 w 116"/>
                  <a:gd name="T3" fmla="*/ 0 h 133"/>
                  <a:gd name="T4" fmla="*/ 0 w 116"/>
                  <a:gd name="T5" fmla="*/ 0 h 133"/>
                  <a:gd name="T6" fmla="*/ 1 w 116"/>
                  <a:gd name="T7" fmla="*/ 0 h 133"/>
                  <a:gd name="T8" fmla="*/ 1 w 116"/>
                  <a:gd name="T9" fmla="*/ 0 h 133"/>
                  <a:gd name="T10" fmla="*/ 1 w 116"/>
                  <a:gd name="T11" fmla="*/ 0 h 133"/>
                  <a:gd name="T12" fmla="*/ 1 w 116"/>
                  <a:gd name="T13" fmla="*/ 0 h 133"/>
                  <a:gd name="T14" fmla="*/ 1 w 116"/>
                  <a:gd name="T15" fmla="*/ 0 h 133"/>
                  <a:gd name="T16" fmla="*/ 1 w 116"/>
                  <a:gd name="T17" fmla="*/ 0 h 1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133"/>
                  <a:gd name="T29" fmla="*/ 116 w 116"/>
                  <a:gd name="T30" fmla="*/ 133 h 1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133">
                    <a:moveTo>
                      <a:pt x="72" y="0"/>
                    </a:moveTo>
                    <a:lnTo>
                      <a:pt x="17" y="48"/>
                    </a:lnTo>
                    <a:lnTo>
                      <a:pt x="0" y="72"/>
                    </a:lnTo>
                    <a:lnTo>
                      <a:pt x="11" y="127"/>
                    </a:lnTo>
                    <a:lnTo>
                      <a:pt x="30" y="133"/>
                    </a:lnTo>
                    <a:lnTo>
                      <a:pt x="116" y="67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F4A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" name="Freeform 14"/>
              <p:cNvSpPr>
                <a:spLocks/>
              </p:cNvSpPr>
              <p:nvPr/>
            </p:nvSpPr>
            <p:spPr bwMode="auto">
              <a:xfrm>
                <a:off x="1556" y="2904"/>
                <a:ext cx="66" cy="73"/>
              </a:xfrm>
              <a:custGeom>
                <a:avLst/>
                <a:gdLst>
                  <a:gd name="T0" fmla="*/ 1 w 131"/>
                  <a:gd name="T1" fmla="*/ 1 h 146"/>
                  <a:gd name="T2" fmla="*/ 1 w 131"/>
                  <a:gd name="T3" fmla="*/ 1 h 146"/>
                  <a:gd name="T4" fmla="*/ 1 w 131"/>
                  <a:gd name="T5" fmla="*/ 1 h 146"/>
                  <a:gd name="T6" fmla="*/ 1 w 131"/>
                  <a:gd name="T7" fmla="*/ 1 h 146"/>
                  <a:gd name="T8" fmla="*/ 1 w 131"/>
                  <a:gd name="T9" fmla="*/ 1 h 146"/>
                  <a:gd name="T10" fmla="*/ 1 w 131"/>
                  <a:gd name="T11" fmla="*/ 1 h 146"/>
                  <a:gd name="T12" fmla="*/ 1 w 131"/>
                  <a:gd name="T13" fmla="*/ 1 h 146"/>
                  <a:gd name="T14" fmla="*/ 1 w 131"/>
                  <a:gd name="T15" fmla="*/ 1 h 146"/>
                  <a:gd name="T16" fmla="*/ 0 w 131"/>
                  <a:gd name="T17" fmla="*/ 1 h 146"/>
                  <a:gd name="T18" fmla="*/ 1 w 131"/>
                  <a:gd name="T19" fmla="*/ 1 h 146"/>
                  <a:gd name="T20" fmla="*/ 1 w 131"/>
                  <a:gd name="T21" fmla="*/ 1 h 146"/>
                  <a:gd name="T22" fmla="*/ 1 w 131"/>
                  <a:gd name="T23" fmla="*/ 0 h 146"/>
                  <a:gd name="T24" fmla="*/ 1 w 131"/>
                  <a:gd name="T25" fmla="*/ 1 h 146"/>
                  <a:gd name="T26" fmla="*/ 1 w 131"/>
                  <a:gd name="T27" fmla="*/ 1 h 146"/>
                  <a:gd name="T28" fmla="*/ 1 w 131"/>
                  <a:gd name="T29" fmla="*/ 1 h 14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1"/>
                  <a:gd name="T46" fmla="*/ 0 h 146"/>
                  <a:gd name="T47" fmla="*/ 131 w 131"/>
                  <a:gd name="T48" fmla="*/ 146 h 14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1" h="146">
                    <a:moveTo>
                      <a:pt x="60" y="9"/>
                    </a:moveTo>
                    <a:lnTo>
                      <a:pt x="95" y="19"/>
                    </a:lnTo>
                    <a:lnTo>
                      <a:pt x="121" y="45"/>
                    </a:lnTo>
                    <a:lnTo>
                      <a:pt x="131" y="74"/>
                    </a:lnTo>
                    <a:lnTo>
                      <a:pt x="100" y="112"/>
                    </a:lnTo>
                    <a:lnTo>
                      <a:pt x="60" y="146"/>
                    </a:lnTo>
                    <a:lnTo>
                      <a:pt x="30" y="127"/>
                    </a:lnTo>
                    <a:lnTo>
                      <a:pt x="21" y="114"/>
                    </a:lnTo>
                    <a:lnTo>
                      <a:pt x="0" y="81"/>
                    </a:lnTo>
                    <a:lnTo>
                      <a:pt x="2" y="38"/>
                    </a:lnTo>
                    <a:lnTo>
                      <a:pt x="22" y="9"/>
                    </a:lnTo>
                    <a:lnTo>
                      <a:pt x="43" y="0"/>
                    </a:lnTo>
                    <a:lnTo>
                      <a:pt x="55" y="2"/>
                    </a:lnTo>
                    <a:lnTo>
                      <a:pt x="60" y="9"/>
                    </a:lnTo>
                    <a:close/>
                  </a:path>
                </a:pathLst>
              </a:custGeom>
              <a:solidFill>
                <a:srgbClr val="FFF2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9" name="Freeform 15"/>
              <p:cNvSpPr>
                <a:spLocks/>
              </p:cNvSpPr>
              <p:nvPr/>
            </p:nvSpPr>
            <p:spPr bwMode="auto">
              <a:xfrm>
                <a:off x="1544" y="2929"/>
                <a:ext cx="43" cy="55"/>
              </a:xfrm>
              <a:custGeom>
                <a:avLst/>
                <a:gdLst>
                  <a:gd name="T0" fmla="*/ 1 w 85"/>
                  <a:gd name="T1" fmla="*/ 0 h 110"/>
                  <a:gd name="T2" fmla="*/ 0 w 85"/>
                  <a:gd name="T3" fmla="*/ 1 h 110"/>
                  <a:gd name="T4" fmla="*/ 1 w 85"/>
                  <a:gd name="T5" fmla="*/ 1 h 110"/>
                  <a:gd name="T6" fmla="*/ 1 w 85"/>
                  <a:gd name="T7" fmla="*/ 1 h 110"/>
                  <a:gd name="T8" fmla="*/ 1 w 85"/>
                  <a:gd name="T9" fmla="*/ 1 h 110"/>
                  <a:gd name="T10" fmla="*/ 1 w 85"/>
                  <a:gd name="T11" fmla="*/ 1 h 110"/>
                  <a:gd name="T12" fmla="*/ 1 w 85"/>
                  <a:gd name="T13" fmla="*/ 1 h 110"/>
                  <a:gd name="T14" fmla="*/ 1 w 85"/>
                  <a:gd name="T15" fmla="*/ 1 h 110"/>
                  <a:gd name="T16" fmla="*/ 1 w 85"/>
                  <a:gd name="T17" fmla="*/ 0 h 110"/>
                  <a:gd name="T18" fmla="*/ 1 w 85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5"/>
                  <a:gd name="T31" fmla="*/ 0 h 110"/>
                  <a:gd name="T32" fmla="*/ 85 w 85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5" h="110">
                    <a:moveTo>
                      <a:pt x="23" y="0"/>
                    </a:moveTo>
                    <a:lnTo>
                      <a:pt x="0" y="27"/>
                    </a:lnTo>
                    <a:lnTo>
                      <a:pt x="19" y="72"/>
                    </a:lnTo>
                    <a:lnTo>
                      <a:pt x="42" y="105"/>
                    </a:lnTo>
                    <a:lnTo>
                      <a:pt x="80" y="110"/>
                    </a:lnTo>
                    <a:lnTo>
                      <a:pt x="85" y="99"/>
                    </a:lnTo>
                    <a:lnTo>
                      <a:pt x="59" y="78"/>
                    </a:lnTo>
                    <a:lnTo>
                      <a:pt x="34" y="4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9A1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0" name="Freeform 16"/>
              <p:cNvSpPr>
                <a:spLocks/>
              </p:cNvSpPr>
              <p:nvPr/>
            </p:nvSpPr>
            <p:spPr bwMode="auto">
              <a:xfrm>
                <a:off x="1547" y="2936"/>
                <a:ext cx="33" cy="46"/>
              </a:xfrm>
              <a:custGeom>
                <a:avLst/>
                <a:gdLst>
                  <a:gd name="T0" fmla="*/ 1 w 66"/>
                  <a:gd name="T1" fmla="*/ 0 h 91"/>
                  <a:gd name="T2" fmla="*/ 0 w 66"/>
                  <a:gd name="T3" fmla="*/ 1 h 91"/>
                  <a:gd name="T4" fmla="*/ 1 w 66"/>
                  <a:gd name="T5" fmla="*/ 1 h 91"/>
                  <a:gd name="T6" fmla="*/ 1 w 66"/>
                  <a:gd name="T7" fmla="*/ 1 h 91"/>
                  <a:gd name="T8" fmla="*/ 1 w 66"/>
                  <a:gd name="T9" fmla="*/ 1 h 91"/>
                  <a:gd name="T10" fmla="*/ 1 w 66"/>
                  <a:gd name="T11" fmla="*/ 1 h 91"/>
                  <a:gd name="T12" fmla="*/ 1 w 66"/>
                  <a:gd name="T13" fmla="*/ 1 h 91"/>
                  <a:gd name="T14" fmla="*/ 1 w 66"/>
                  <a:gd name="T15" fmla="*/ 0 h 91"/>
                  <a:gd name="T16" fmla="*/ 1 w 66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91"/>
                  <a:gd name="T29" fmla="*/ 66 w 66"/>
                  <a:gd name="T30" fmla="*/ 91 h 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91">
                    <a:moveTo>
                      <a:pt x="9" y="0"/>
                    </a:moveTo>
                    <a:lnTo>
                      <a:pt x="0" y="6"/>
                    </a:lnTo>
                    <a:lnTo>
                      <a:pt x="28" y="63"/>
                    </a:lnTo>
                    <a:lnTo>
                      <a:pt x="47" y="86"/>
                    </a:lnTo>
                    <a:lnTo>
                      <a:pt x="60" y="91"/>
                    </a:lnTo>
                    <a:lnTo>
                      <a:pt x="66" y="84"/>
                    </a:lnTo>
                    <a:lnTo>
                      <a:pt x="28" y="3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1" name="Freeform 17"/>
              <p:cNvSpPr>
                <a:spLocks/>
              </p:cNvSpPr>
              <p:nvPr/>
            </p:nvSpPr>
            <p:spPr bwMode="auto">
              <a:xfrm>
                <a:off x="1521" y="2981"/>
                <a:ext cx="65" cy="63"/>
              </a:xfrm>
              <a:custGeom>
                <a:avLst/>
                <a:gdLst>
                  <a:gd name="T0" fmla="*/ 0 w 130"/>
                  <a:gd name="T1" fmla="*/ 1 h 125"/>
                  <a:gd name="T2" fmla="*/ 1 w 130"/>
                  <a:gd name="T3" fmla="*/ 1 h 125"/>
                  <a:gd name="T4" fmla="*/ 1 w 130"/>
                  <a:gd name="T5" fmla="*/ 1 h 125"/>
                  <a:gd name="T6" fmla="*/ 1 w 130"/>
                  <a:gd name="T7" fmla="*/ 1 h 125"/>
                  <a:gd name="T8" fmla="*/ 1 w 130"/>
                  <a:gd name="T9" fmla="*/ 0 h 125"/>
                  <a:gd name="T10" fmla="*/ 1 w 130"/>
                  <a:gd name="T11" fmla="*/ 0 h 125"/>
                  <a:gd name="T12" fmla="*/ 1 w 130"/>
                  <a:gd name="T13" fmla="*/ 1 h 125"/>
                  <a:gd name="T14" fmla="*/ 1 w 130"/>
                  <a:gd name="T15" fmla="*/ 1 h 125"/>
                  <a:gd name="T16" fmla="*/ 0 w 130"/>
                  <a:gd name="T17" fmla="*/ 1 h 125"/>
                  <a:gd name="T18" fmla="*/ 0 w 130"/>
                  <a:gd name="T19" fmla="*/ 1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0"/>
                  <a:gd name="T31" fmla="*/ 0 h 125"/>
                  <a:gd name="T32" fmla="*/ 130 w 130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0" h="125">
                    <a:moveTo>
                      <a:pt x="0" y="74"/>
                    </a:moveTo>
                    <a:lnTo>
                      <a:pt x="16" y="125"/>
                    </a:lnTo>
                    <a:lnTo>
                      <a:pt x="65" y="78"/>
                    </a:lnTo>
                    <a:lnTo>
                      <a:pt x="122" y="11"/>
                    </a:lnTo>
                    <a:lnTo>
                      <a:pt x="130" y="0"/>
                    </a:lnTo>
                    <a:lnTo>
                      <a:pt x="88" y="0"/>
                    </a:lnTo>
                    <a:lnTo>
                      <a:pt x="55" y="20"/>
                    </a:lnTo>
                    <a:lnTo>
                      <a:pt x="6" y="6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" name="Freeform 18"/>
              <p:cNvSpPr>
                <a:spLocks/>
              </p:cNvSpPr>
              <p:nvPr/>
            </p:nvSpPr>
            <p:spPr bwMode="auto">
              <a:xfrm>
                <a:off x="720" y="3509"/>
                <a:ext cx="2365" cy="269"/>
              </a:xfrm>
              <a:custGeom>
                <a:avLst/>
                <a:gdLst>
                  <a:gd name="T0" fmla="*/ 0 w 4731"/>
                  <a:gd name="T1" fmla="*/ 1 h 538"/>
                  <a:gd name="T2" fmla="*/ 0 w 4731"/>
                  <a:gd name="T3" fmla="*/ 1 h 538"/>
                  <a:gd name="T4" fmla="*/ 0 w 4731"/>
                  <a:gd name="T5" fmla="*/ 1 h 538"/>
                  <a:gd name="T6" fmla="*/ 0 w 4731"/>
                  <a:gd name="T7" fmla="*/ 0 h 538"/>
                  <a:gd name="T8" fmla="*/ 0 w 4731"/>
                  <a:gd name="T9" fmla="*/ 1 h 538"/>
                  <a:gd name="T10" fmla="*/ 0 w 4731"/>
                  <a:gd name="T11" fmla="*/ 1 h 538"/>
                  <a:gd name="T12" fmla="*/ 0 w 4731"/>
                  <a:gd name="T13" fmla="*/ 1 h 538"/>
                  <a:gd name="T14" fmla="*/ 0 w 4731"/>
                  <a:gd name="T15" fmla="*/ 1 h 538"/>
                  <a:gd name="T16" fmla="*/ 0 w 4731"/>
                  <a:gd name="T17" fmla="*/ 1 h 538"/>
                  <a:gd name="T18" fmla="*/ 0 w 4731"/>
                  <a:gd name="T19" fmla="*/ 1 h 538"/>
                  <a:gd name="T20" fmla="*/ 0 w 4731"/>
                  <a:gd name="T21" fmla="*/ 1 h 538"/>
                  <a:gd name="T22" fmla="*/ 0 w 4731"/>
                  <a:gd name="T23" fmla="*/ 1 h 538"/>
                  <a:gd name="T24" fmla="*/ 0 w 4731"/>
                  <a:gd name="T25" fmla="*/ 1 h 538"/>
                  <a:gd name="T26" fmla="*/ 0 w 4731"/>
                  <a:gd name="T27" fmla="*/ 1 h 538"/>
                  <a:gd name="T28" fmla="*/ 0 w 4731"/>
                  <a:gd name="T29" fmla="*/ 1 h 538"/>
                  <a:gd name="T30" fmla="*/ 0 w 4731"/>
                  <a:gd name="T31" fmla="*/ 1 h 538"/>
                  <a:gd name="T32" fmla="*/ 0 w 4731"/>
                  <a:gd name="T33" fmla="*/ 1 h 538"/>
                  <a:gd name="T34" fmla="*/ 0 w 4731"/>
                  <a:gd name="T35" fmla="*/ 1 h 53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31"/>
                  <a:gd name="T55" fmla="*/ 0 h 538"/>
                  <a:gd name="T56" fmla="*/ 4731 w 4731"/>
                  <a:gd name="T57" fmla="*/ 538 h 53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31" h="538">
                    <a:moveTo>
                      <a:pt x="0" y="29"/>
                    </a:moveTo>
                    <a:lnTo>
                      <a:pt x="156" y="12"/>
                    </a:lnTo>
                    <a:lnTo>
                      <a:pt x="386" y="61"/>
                    </a:lnTo>
                    <a:lnTo>
                      <a:pt x="1426" y="0"/>
                    </a:lnTo>
                    <a:lnTo>
                      <a:pt x="2325" y="4"/>
                    </a:lnTo>
                    <a:lnTo>
                      <a:pt x="2391" y="14"/>
                    </a:lnTo>
                    <a:lnTo>
                      <a:pt x="2652" y="33"/>
                    </a:lnTo>
                    <a:lnTo>
                      <a:pt x="2910" y="61"/>
                    </a:lnTo>
                    <a:lnTo>
                      <a:pt x="3112" y="84"/>
                    </a:lnTo>
                    <a:lnTo>
                      <a:pt x="3667" y="173"/>
                    </a:lnTo>
                    <a:lnTo>
                      <a:pt x="3832" y="221"/>
                    </a:lnTo>
                    <a:lnTo>
                      <a:pt x="4130" y="299"/>
                    </a:lnTo>
                    <a:lnTo>
                      <a:pt x="4381" y="379"/>
                    </a:lnTo>
                    <a:lnTo>
                      <a:pt x="4609" y="472"/>
                    </a:lnTo>
                    <a:lnTo>
                      <a:pt x="4731" y="527"/>
                    </a:lnTo>
                    <a:lnTo>
                      <a:pt x="8" y="53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3" name="Freeform 19"/>
              <p:cNvSpPr>
                <a:spLocks/>
              </p:cNvSpPr>
              <p:nvPr/>
            </p:nvSpPr>
            <p:spPr bwMode="auto">
              <a:xfrm>
                <a:off x="2046" y="3313"/>
                <a:ext cx="30" cy="27"/>
              </a:xfrm>
              <a:custGeom>
                <a:avLst/>
                <a:gdLst>
                  <a:gd name="T0" fmla="*/ 1 w 60"/>
                  <a:gd name="T1" fmla="*/ 1 h 53"/>
                  <a:gd name="T2" fmla="*/ 1 w 60"/>
                  <a:gd name="T3" fmla="*/ 0 h 53"/>
                  <a:gd name="T4" fmla="*/ 1 w 60"/>
                  <a:gd name="T5" fmla="*/ 0 h 53"/>
                  <a:gd name="T6" fmla="*/ 0 w 60"/>
                  <a:gd name="T7" fmla="*/ 1 h 53"/>
                  <a:gd name="T8" fmla="*/ 0 w 60"/>
                  <a:gd name="T9" fmla="*/ 1 h 53"/>
                  <a:gd name="T10" fmla="*/ 1 w 60"/>
                  <a:gd name="T11" fmla="*/ 1 h 53"/>
                  <a:gd name="T12" fmla="*/ 1 w 60"/>
                  <a:gd name="T13" fmla="*/ 1 h 53"/>
                  <a:gd name="T14" fmla="*/ 1 w 60"/>
                  <a:gd name="T15" fmla="*/ 1 h 53"/>
                  <a:gd name="T16" fmla="*/ 1 w 60"/>
                  <a:gd name="T17" fmla="*/ 1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53"/>
                  <a:gd name="T29" fmla="*/ 60 w 6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53">
                    <a:moveTo>
                      <a:pt x="60" y="28"/>
                    </a:moveTo>
                    <a:lnTo>
                      <a:pt x="60" y="0"/>
                    </a:lnTo>
                    <a:lnTo>
                      <a:pt x="15" y="0"/>
                    </a:lnTo>
                    <a:lnTo>
                      <a:pt x="0" y="11"/>
                    </a:lnTo>
                    <a:lnTo>
                      <a:pt x="0" y="53"/>
                    </a:lnTo>
                    <a:lnTo>
                      <a:pt x="22" y="44"/>
                    </a:lnTo>
                    <a:lnTo>
                      <a:pt x="60" y="40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CBA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4" name="Freeform 20"/>
              <p:cNvSpPr>
                <a:spLocks/>
              </p:cNvSpPr>
              <p:nvPr/>
            </p:nvSpPr>
            <p:spPr bwMode="auto">
              <a:xfrm>
                <a:off x="1551" y="2937"/>
                <a:ext cx="25" cy="40"/>
              </a:xfrm>
              <a:custGeom>
                <a:avLst/>
                <a:gdLst>
                  <a:gd name="T0" fmla="*/ 0 w 52"/>
                  <a:gd name="T1" fmla="*/ 1 h 80"/>
                  <a:gd name="T2" fmla="*/ 0 w 52"/>
                  <a:gd name="T3" fmla="*/ 1 h 80"/>
                  <a:gd name="T4" fmla="*/ 0 w 52"/>
                  <a:gd name="T5" fmla="*/ 1 h 80"/>
                  <a:gd name="T6" fmla="*/ 0 w 52"/>
                  <a:gd name="T7" fmla="*/ 1 h 80"/>
                  <a:gd name="T8" fmla="*/ 0 w 52"/>
                  <a:gd name="T9" fmla="*/ 1 h 80"/>
                  <a:gd name="T10" fmla="*/ 0 w 52"/>
                  <a:gd name="T11" fmla="*/ 1 h 80"/>
                  <a:gd name="T12" fmla="*/ 0 w 52"/>
                  <a:gd name="T13" fmla="*/ 0 h 80"/>
                  <a:gd name="T14" fmla="*/ 0 w 52"/>
                  <a:gd name="T15" fmla="*/ 1 h 80"/>
                  <a:gd name="T16" fmla="*/ 0 w 52"/>
                  <a:gd name="T17" fmla="*/ 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80"/>
                  <a:gd name="T29" fmla="*/ 52 w 5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80">
                    <a:moveTo>
                      <a:pt x="0" y="8"/>
                    </a:moveTo>
                    <a:lnTo>
                      <a:pt x="29" y="59"/>
                    </a:lnTo>
                    <a:lnTo>
                      <a:pt x="42" y="80"/>
                    </a:lnTo>
                    <a:lnTo>
                      <a:pt x="52" y="80"/>
                    </a:lnTo>
                    <a:lnTo>
                      <a:pt x="33" y="53"/>
                    </a:lnTo>
                    <a:lnTo>
                      <a:pt x="15" y="19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5" name="Freeform 21"/>
              <p:cNvSpPr>
                <a:spLocks/>
              </p:cNvSpPr>
              <p:nvPr/>
            </p:nvSpPr>
            <p:spPr bwMode="auto">
              <a:xfrm>
                <a:off x="2049" y="3330"/>
                <a:ext cx="88" cy="360"/>
              </a:xfrm>
              <a:custGeom>
                <a:avLst/>
                <a:gdLst>
                  <a:gd name="T0" fmla="*/ 0 w 177"/>
                  <a:gd name="T1" fmla="*/ 0 h 721"/>
                  <a:gd name="T2" fmla="*/ 0 w 177"/>
                  <a:gd name="T3" fmla="*/ 0 h 721"/>
                  <a:gd name="T4" fmla="*/ 0 w 177"/>
                  <a:gd name="T5" fmla="*/ 0 h 721"/>
                  <a:gd name="T6" fmla="*/ 0 w 177"/>
                  <a:gd name="T7" fmla="*/ 0 h 721"/>
                  <a:gd name="T8" fmla="*/ 0 w 177"/>
                  <a:gd name="T9" fmla="*/ 0 h 721"/>
                  <a:gd name="T10" fmla="*/ 0 w 177"/>
                  <a:gd name="T11" fmla="*/ 0 h 721"/>
                  <a:gd name="T12" fmla="*/ 0 w 177"/>
                  <a:gd name="T13" fmla="*/ 0 h 721"/>
                  <a:gd name="T14" fmla="*/ 0 w 177"/>
                  <a:gd name="T15" fmla="*/ 0 h 721"/>
                  <a:gd name="T16" fmla="*/ 0 w 177"/>
                  <a:gd name="T17" fmla="*/ 0 h 721"/>
                  <a:gd name="T18" fmla="*/ 0 w 177"/>
                  <a:gd name="T19" fmla="*/ 0 h 721"/>
                  <a:gd name="T20" fmla="*/ 0 w 177"/>
                  <a:gd name="T21" fmla="*/ 0 h 721"/>
                  <a:gd name="T22" fmla="*/ 0 w 177"/>
                  <a:gd name="T23" fmla="*/ 0 h 7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7"/>
                  <a:gd name="T37" fmla="*/ 0 h 721"/>
                  <a:gd name="T38" fmla="*/ 177 w 177"/>
                  <a:gd name="T39" fmla="*/ 721 h 7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7" h="721">
                    <a:moveTo>
                      <a:pt x="0" y="31"/>
                    </a:moveTo>
                    <a:lnTo>
                      <a:pt x="105" y="551"/>
                    </a:lnTo>
                    <a:lnTo>
                      <a:pt x="130" y="650"/>
                    </a:lnTo>
                    <a:lnTo>
                      <a:pt x="160" y="721"/>
                    </a:lnTo>
                    <a:lnTo>
                      <a:pt x="177" y="637"/>
                    </a:lnTo>
                    <a:lnTo>
                      <a:pt x="173" y="610"/>
                    </a:lnTo>
                    <a:lnTo>
                      <a:pt x="61" y="36"/>
                    </a:lnTo>
                    <a:lnTo>
                      <a:pt x="55" y="10"/>
                    </a:lnTo>
                    <a:lnTo>
                      <a:pt x="34" y="0"/>
                    </a:lnTo>
                    <a:lnTo>
                      <a:pt x="17" y="1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25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" name="Freeform 22"/>
              <p:cNvSpPr>
                <a:spLocks/>
              </p:cNvSpPr>
              <p:nvPr/>
            </p:nvSpPr>
            <p:spPr bwMode="auto">
              <a:xfrm>
                <a:off x="2055" y="3316"/>
                <a:ext cx="15" cy="13"/>
              </a:xfrm>
              <a:custGeom>
                <a:avLst/>
                <a:gdLst>
                  <a:gd name="T0" fmla="*/ 0 w 30"/>
                  <a:gd name="T1" fmla="*/ 0 h 24"/>
                  <a:gd name="T2" fmla="*/ 0 w 30"/>
                  <a:gd name="T3" fmla="*/ 1 h 24"/>
                  <a:gd name="T4" fmla="*/ 1 w 30"/>
                  <a:gd name="T5" fmla="*/ 1 h 24"/>
                  <a:gd name="T6" fmla="*/ 1 w 30"/>
                  <a:gd name="T7" fmla="*/ 0 h 24"/>
                  <a:gd name="T8" fmla="*/ 0 w 30"/>
                  <a:gd name="T9" fmla="*/ 0 h 24"/>
                  <a:gd name="T10" fmla="*/ 0 w 3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4"/>
                  <a:gd name="T20" fmla="*/ 30 w 3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4">
                    <a:moveTo>
                      <a:pt x="0" y="0"/>
                    </a:moveTo>
                    <a:lnTo>
                      <a:pt x="0" y="24"/>
                    </a:lnTo>
                    <a:lnTo>
                      <a:pt x="30" y="22"/>
                    </a:lnTo>
                    <a:lnTo>
                      <a:pt x="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7" name="Freeform 23"/>
              <p:cNvSpPr>
                <a:spLocks/>
              </p:cNvSpPr>
              <p:nvPr/>
            </p:nvSpPr>
            <p:spPr bwMode="auto">
              <a:xfrm>
                <a:off x="2153" y="3542"/>
                <a:ext cx="257" cy="141"/>
              </a:xfrm>
              <a:custGeom>
                <a:avLst/>
                <a:gdLst>
                  <a:gd name="T0" fmla="*/ 0 w 514"/>
                  <a:gd name="T1" fmla="*/ 1 h 281"/>
                  <a:gd name="T2" fmla="*/ 1 w 514"/>
                  <a:gd name="T3" fmla="*/ 1 h 281"/>
                  <a:gd name="T4" fmla="*/ 1 w 514"/>
                  <a:gd name="T5" fmla="*/ 0 h 281"/>
                  <a:gd name="T6" fmla="*/ 1 w 514"/>
                  <a:gd name="T7" fmla="*/ 1 h 281"/>
                  <a:gd name="T8" fmla="*/ 1 w 514"/>
                  <a:gd name="T9" fmla="*/ 1 h 281"/>
                  <a:gd name="T10" fmla="*/ 1 w 514"/>
                  <a:gd name="T11" fmla="*/ 1 h 281"/>
                  <a:gd name="T12" fmla="*/ 1 w 514"/>
                  <a:gd name="T13" fmla="*/ 1 h 281"/>
                  <a:gd name="T14" fmla="*/ 0 w 514"/>
                  <a:gd name="T15" fmla="*/ 1 h 281"/>
                  <a:gd name="T16" fmla="*/ 0 w 514"/>
                  <a:gd name="T17" fmla="*/ 1 h 2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4"/>
                  <a:gd name="T28" fmla="*/ 0 h 281"/>
                  <a:gd name="T29" fmla="*/ 514 w 514"/>
                  <a:gd name="T30" fmla="*/ 281 h 2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4" h="281">
                    <a:moveTo>
                      <a:pt x="0" y="34"/>
                    </a:moveTo>
                    <a:lnTo>
                      <a:pt x="398" y="6"/>
                    </a:lnTo>
                    <a:lnTo>
                      <a:pt x="470" y="0"/>
                    </a:lnTo>
                    <a:lnTo>
                      <a:pt x="514" y="238"/>
                    </a:lnTo>
                    <a:lnTo>
                      <a:pt x="462" y="251"/>
                    </a:lnTo>
                    <a:lnTo>
                      <a:pt x="76" y="279"/>
                    </a:lnTo>
                    <a:lnTo>
                      <a:pt x="44" y="281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2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8" name="Freeform 24"/>
              <p:cNvSpPr>
                <a:spLocks/>
              </p:cNvSpPr>
              <p:nvPr/>
            </p:nvSpPr>
            <p:spPr bwMode="auto">
              <a:xfrm>
                <a:off x="728" y="3529"/>
                <a:ext cx="1224" cy="237"/>
              </a:xfrm>
              <a:custGeom>
                <a:avLst/>
                <a:gdLst>
                  <a:gd name="T0" fmla="*/ 0 w 2448"/>
                  <a:gd name="T1" fmla="*/ 1 h 474"/>
                  <a:gd name="T2" fmla="*/ 1 w 2448"/>
                  <a:gd name="T3" fmla="*/ 1 h 474"/>
                  <a:gd name="T4" fmla="*/ 1 w 2448"/>
                  <a:gd name="T5" fmla="*/ 1 h 474"/>
                  <a:gd name="T6" fmla="*/ 1 w 2448"/>
                  <a:gd name="T7" fmla="*/ 1 h 474"/>
                  <a:gd name="T8" fmla="*/ 1 w 2448"/>
                  <a:gd name="T9" fmla="*/ 1 h 474"/>
                  <a:gd name="T10" fmla="*/ 1 w 2448"/>
                  <a:gd name="T11" fmla="*/ 1 h 474"/>
                  <a:gd name="T12" fmla="*/ 1 w 2448"/>
                  <a:gd name="T13" fmla="*/ 1 h 474"/>
                  <a:gd name="T14" fmla="*/ 1 w 2448"/>
                  <a:gd name="T15" fmla="*/ 0 h 474"/>
                  <a:gd name="T16" fmla="*/ 1 w 2448"/>
                  <a:gd name="T17" fmla="*/ 1 h 474"/>
                  <a:gd name="T18" fmla="*/ 0 w 2448"/>
                  <a:gd name="T19" fmla="*/ 1 h 474"/>
                  <a:gd name="T20" fmla="*/ 0 w 2448"/>
                  <a:gd name="T21" fmla="*/ 1 h 4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48"/>
                  <a:gd name="T34" fmla="*/ 0 h 474"/>
                  <a:gd name="T35" fmla="*/ 2448 w 2448"/>
                  <a:gd name="T36" fmla="*/ 474 h 4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48" h="474">
                    <a:moveTo>
                      <a:pt x="0" y="76"/>
                    </a:moveTo>
                    <a:lnTo>
                      <a:pt x="2" y="474"/>
                    </a:lnTo>
                    <a:lnTo>
                      <a:pt x="2251" y="382"/>
                    </a:lnTo>
                    <a:lnTo>
                      <a:pt x="2439" y="375"/>
                    </a:lnTo>
                    <a:lnTo>
                      <a:pt x="2448" y="314"/>
                    </a:lnTo>
                    <a:lnTo>
                      <a:pt x="2443" y="297"/>
                    </a:lnTo>
                    <a:lnTo>
                      <a:pt x="2372" y="238"/>
                    </a:lnTo>
                    <a:lnTo>
                      <a:pt x="1852" y="0"/>
                    </a:lnTo>
                    <a:lnTo>
                      <a:pt x="245" y="6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9" name="Freeform 25"/>
              <p:cNvSpPr>
                <a:spLocks/>
              </p:cNvSpPr>
              <p:nvPr/>
            </p:nvSpPr>
            <p:spPr bwMode="auto">
              <a:xfrm>
                <a:off x="1017" y="3506"/>
                <a:ext cx="920" cy="180"/>
              </a:xfrm>
              <a:custGeom>
                <a:avLst/>
                <a:gdLst>
                  <a:gd name="T0" fmla="*/ 0 w 1842"/>
                  <a:gd name="T1" fmla="*/ 1 h 359"/>
                  <a:gd name="T2" fmla="*/ 0 w 1842"/>
                  <a:gd name="T3" fmla="*/ 1 h 359"/>
                  <a:gd name="T4" fmla="*/ 0 w 1842"/>
                  <a:gd name="T5" fmla="*/ 1 h 359"/>
                  <a:gd name="T6" fmla="*/ 0 w 1842"/>
                  <a:gd name="T7" fmla="*/ 1 h 359"/>
                  <a:gd name="T8" fmla="*/ 0 w 1842"/>
                  <a:gd name="T9" fmla="*/ 1 h 359"/>
                  <a:gd name="T10" fmla="*/ 0 w 1842"/>
                  <a:gd name="T11" fmla="*/ 1 h 359"/>
                  <a:gd name="T12" fmla="*/ 0 w 1842"/>
                  <a:gd name="T13" fmla="*/ 1 h 359"/>
                  <a:gd name="T14" fmla="*/ 0 w 1842"/>
                  <a:gd name="T15" fmla="*/ 1 h 359"/>
                  <a:gd name="T16" fmla="*/ 0 w 1842"/>
                  <a:gd name="T17" fmla="*/ 1 h 359"/>
                  <a:gd name="T18" fmla="*/ 0 w 1842"/>
                  <a:gd name="T19" fmla="*/ 1 h 359"/>
                  <a:gd name="T20" fmla="*/ 0 w 1842"/>
                  <a:gd name="T21" fmla="*/ 1 h 359"/>
                  <a:gd name="T22" fmla="*/ 0 w 1842"/>
                  <a:gd name="T23" fmla="*/ 1 h 359"/>
                  <a:gd name="T24" fmla="*/ 0 w 1842"/>
                  <a:gd name="T25" fmla="*/ 1 h 359"/>
                  <a:gd name="T26" fmla="*/ 0 w 1842"/>
                  <a:gd name="T27" fmla="*/ 0 h 359"/>
                  <a:gd name="T28" fmla="*/ 0 w 1842"/>
                  <a:gd name="T29" fmla="*/ 1 h 359"/>
                  <a:gd name="T30" fmla="*/ 0 w 1842"/>
                  <a:gd name="T31" fmla="*/ 1 h 359"/>
                  <a:gd name="T32" fmla="*/ 0 w 1842"/>
                  <a:gd name="T33" fmla="*/ 1 h 359"/>
                  <a:gd name="T34" fmla="*/ 0 w 1842"/>
                  <a:gd name="T35" fmla="*/ 1 h 359"/>
                  <a:gd name="T36" fmla="*/ 0 w 1842"/>
                  <a:gd name="T37" fmla="*/ 1 h 359"/>
                  <a:gd name="T38" fmla="*/ 0 w 1842"/>
                  <a:gd name="T39" fmla="*/ 1 h 359"/>
                  <a:gd name="T40" fmla="*/ 0 w 1842"/>
                  <a:gd name="T41" fmla="*/ 1 h 359"/>
                  <a:gd name="T42" fmla="*/ 0 w 1842"/>
                  <a:gd name="T43" fmla="*/ 1 h 359"/>
                  <a:gd name="T44" fmla="*/ 0 w 1842"/>
                  <a:gd name="T45" fmla="*/ 1 h 3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42"/>
                  <a:gd name="T70" fmla="*/ 0 h 359"/>
                  <a:gd name="T71" fmla="*/ 1842 w 1842"/>
                  <a:gd name="T72" fmla="*/ 359 h 3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42" h="359">
                    <a:moveTo>
                      <a:pt x="0" y="182"/>
                    </a:moveTo>
                    <a:lnTo>
                      <a:pt x="72" y="262"/>
                    </a:lnTo>
                    <a:lnTo>
                      <a:pt x="97" y="296"/>
                    </a:lnTo>
                    <a:lnTo>
                      <a:pt x="131" y="357"/>
                    </a:lnTo>
                    <a:lnTo>
                      <a:pt x="184" y="359"/>
                    </a:lnTo>
                    <a:lnTo>
                      <a:pt x="561" y="344"/>
                    </a:lnTo>
                    <a:lnTo>
                      <a:pt x="1139" y="317"/>
                    </a:lnTo>
                    <a:lnTo>
                      <a:pt x="1523" y="294"/>
                    </a:lnTo>
                    <a:lnTo>
                      <a:pt x="1772" y="279"/>
                    </a:lnTo>
                    <a:lnTo>
                      <a:pt x="1823" y="283"/>
                    </a:lnTo>
                    <a:lnTo>
                      <a:pt x="1842" y="272"/>
                    </a:lnTo>
                    <a:lnTo>
                      <a:pt x="1840" y="245"/>
                    </a:lnTo>
                    <a:lnTo>
                      <a:pt x="1486" y="28"/>
                    </a:lnTo>
                    <a:lnTo>
                      <a:pt x="1469" y="0"/>
                    </a:lnTo>
                    <a:lnTo>
                      <a:pt x="1255" y="45"/>
                    </a:lnTo>
                    <a:lnTo>
                      <a:pt x="1099" y="80"/>
                    </a:lnTo>
                    <a:lnTo>
                      <a:pt x="979" y="87"/>
                    </a:lnTo>
                    <a:lnTo>
                      <a:pt x="713" y="95"/>
                    </a:lnTo>
                    <a:lnTo>
                      <a:pt x="439" y="68"/>
                    </a:lnTo>
                    <a:lnTo>
                      <a:pt x="306" y="95"/>
                    </a:lnTo>
                    <a:lnTo>
                      <a:pt x="106" y="152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FFF2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0" name="Freeform 26"/>
              <p:cNvSpPr>
                <a:spLocks/>
              </p:cNvSpPr>
              <p:nvPr/>
            </p:nvSpPr>
            <p:spPr bwMode="auto">
              <a:xfrm>
                <a:off x="1980" y="3171"/>
                <a:ext cx="173" cy="119"/>
              </a:xfrm>
              <a:custGeom>
                <a:avLst/>
                <a:gdLst>
                  <a:gd name="T0" fmla="*/ 1 w 346"/>
                  <a:gd name="T1" fmla="*/ 1 h 237"/>
                  <a:gd name="T2" fmla="*/ 1 w 346"/>
                  <a:gd name="T3" fmla="*/ 1 h 237"/>
                  <a:gd name="T4" fmla="*/ 0 w 346"/>
                  <a:gd name="T5" fmla="*/ 1 h 237"/>
                  <a:gd name="T6" fmla="*/ 1 w 346"/>
                  <a:gd name="T7" fmla="*/ 1 h 237"/>
                  <a:gd name="T8" fmla="*/ 1 w 346"/>
                  <a:gd name="T9" fmla="*/ 1 h 237"/>
                  <a:gd name="T10" fmla="*/ 1 w 346"/>
                  <a:gd name="T11" fmla="*/ 1 h 237"/>
                  <a:gd name="T12" fmla="*/ 1 w 346"/>
                  <a:gd name="T13" fmla="*/ 1 h 237"/>
                  <a:gd name="T14" fmla="*/ 1 w 346"/>
                  <a:gd name="T15" fmla="*/ 0 h 237"/>
                  <a:gd name="T16" fmla="*/ 1 w 346"/>
                  <a:gd name="T17" fmla="*/ 1 h 237"/>
                  <a:gd name="T18" fmla="*/ 1 w 346"/>
                  <a:gd name="T19" fmla="*/ 1 h 237"/>
                  <a:gd name="T20" fmla="*/ 1 w 346"/>
                  <a:gd name="T21" fmla="*/ 1 h 2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6"/>
                  <a:gd name="T34" fmla="*/ 0 h 237"/>
                  <a:gd name="T35" fmla="*/ 346 w 346"/>
                  <a:gd name="T36" fmla="*/ 237 h 2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6" h="237">
                    <a:moveTo>
                      <a:pt x="346" y="81"/>
                    </a:moveTo>
                    <a:lnTo>
                      <a:pt x="194" y="226"/>
                    </a:lnTo>
                    <a:lnTo>
                      <a:pt x="0" y="237"/>
                    </a:lnTo>
                    <a:lnTo>
                      <a:pt x="14" y="45"/>
                    </a:lnTo>
                    <a:lnTo>
                      <a:pt x="40" y="43"/>
                    </a:lnTo>
                    <a:lnTo>
                      <a:pt x="95" y="34"/>
                    </a:lnTo>
                    <a:lnTo>
                      <a:pt x="143" y="15"/>
                    </a:lnTo>
                    <a:lnTo>
                      <a:pt x="173" y="0"/>
                    </a:lnTo>
                    <a:lnTo>
                      <a:pt x="257" y="36"/>
                    </a:lnTo>
                    <a:lnTo>
                      <a:pt x="346" y="81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1" name="Freeform 27"/>
              <p:cNvSpPr>
                <a:spLocks/>
              </p:cNvSpPr>
              <p:nvPr/>
            </p:nvSpPr>
            <p:spPr bwMode="auto">
              <a:xfrm>
                <a:off x="1983" y="3167"/>
                <a:ext cx="135" cy="119"/>
              </a:xfrm>
              <a:custGeom>
                <a:avLst/>
                <a:gdLst>
                  <a:gd name="T0" fmla="*/ 1 w 270"/>
                  <a:gd name="T1" fmla="*/ 1 h 238"/>
                  <a:gd name="T2" fmla="*/ 1 w 270"/>
                  <a:gd name="T3" fmla="*/ 1 h 238"/>
                  <a:gd name="T4" fmla="*/ 1 w 270"/>
                  <a:gd name="T5" fmla="*/ 1 h 238"/>
                  <a:gd name="T6" fmla="*/ 1 w 270"/>
                  <a:gd name="T7" fmla="*/ 1 h 238"/>
                  <a:gd name="T8" fmla="*/ 1 w 270"/>
                  <a:gd name="T9" fmla="*/ 1 h 238"/>
                  <a:gd name="T10" fmla="*/ 1 w 270"/>
                  <a:gd name="T11" fmla="*/ 1 h 238"/>
                  <a:gd name="T12" fmla="*/ 1 w 270"/>
                  <a:gd name="T13" fmla="*/ 1 h 238"/>
                  <a:gd name="T14" fmla="*/ 1 w 270"/>
                  <a:gd name="T15" fmla="*/ 1 h 238"/>
                  <a:gd name="T16" fmla="*/ 1 w 270"/>
                  <a:gd name="T17" fmla="*/ 1 h 238"/>
                  <a:gd name="T18" fmla="*/ 1 w 270"/>
                  <a:gd name="T19" fmla="*/ 1 h 238"/>
                  <a:gd name="T20" fmla="*/ 0 w 270"/>
                  <a:gd name="T21" fmla="*/ 1 h 238"/>
                  <a:gd name="T22" fmla="*/ 1 w 270"/>
                  <a:gd name="T23" fmla="*/ 1 h 238"/>
                  <a:gd name="T24" fmla="*/ 1 w 270"/>
                  <a:gd name="T25" fmla="*/ 1 h 238"/>
                  <a:gd name="T26" fmla="*/ 1 w 270"/>
                  <a:gd name="T27" fmla="*/ 1 h 238"/>
                  <a:gd name="T28" fmla="*/ 1 w 270"/>
                  <a:gd name="T29" fmla="*/ 1 h 238"/>
                  <a:gd name="T30" fmla="*/ 1 w 270"/>
                  <a:gd name="T31" fmla="*/ 1 h 238"/>
                  <a:gd name="T32" fmla="*/ 1 w 270"/>
                  <a:gd name="T33" fmla="*/ 0 h 238"/>
                  <a:gd name="T34" fmla="*/ 1 w 270"/>
                  <a:gd name="T35" fmla="*/ 1 h 238"/>
                  <a:gd name="T36" fmla="*/ 1 w 270"/>
                  <a:gd name="T37" fmla="*/ 1 h 238"/>
                  <a:gd name="T38" fmla="*/ 1 w 270"/>
                  <a:gd name="T39" fmla="*/ 1 h 2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0"/>
                  <a:gd name="T61" fmla="*/ 0 h 238"/>
                  <a:gd name="T62" fmla="*/ 270 w 270"/>
                  <a:gd name="T63" fmla="*/ 238 h 2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0" h="238">
                    <a:moveTo>
                      <a:pt x="126" y="29"/>
                    </a:moveTo>
                    <a:lnTo>
                      <a:pt x="152" y="36"/>
                    </a:lnTo>
                    <a:lnTo>
                      <a:pt x="184" y="53"/>
                    </a:lnTo>
                    <a:lnTo>
                      <a:pt x="198" y="86"/>
                    </a:lnTo>
                    <a:lnTo>
                      <a:pt x="188" y="103"/>
                    </a:lnTo>
                    <a:lnTo>
                      <a:pt x="164" y="135"/>
                    </a:lnTo>
                    <a:lnTo>
                      <a:pt x="143" y="150"/>
                    </a:lnTo>
                    <a:lnTo>
                      <a:pt x="118" y="162"/>
                    </a:lnTo>
                    <a:lnTo>
                      <a:pt x="88" y="169"/>
                    </a:lnTo>
                    <a:lnTo>
                      <a:pt x="8" y="164"/>
                    </a:lnTo>
                    <a:lnTo>
                      <a:pt x="0" y="232"/>
                    </a:lnTo>
                    <a:lnTo>
                      <a:pt x="127" y="238"/>
                    </a:lnTo>
                    <a:lnTo>
                      <a:pt x="205" y="205"/>
                    </a:lnTo>
                    <a:lnTo>
                      <a:pt x="270" y="128"/>
                    </a:lnTo>
                    <a:lnTo>
                      <a:pt x="270" y="61"/>
                    </a:lnTo>
                    <a:lnTo>
                      <a:pt x="215" y="25"/>
                    </a:lnTo>
                    <a:lnTo>
                      <a:pt x="169" y="0"/>
                    </a:lnTo>
                    <a:lnTo>
                      <a:pt x="135" y="25"/>
                    </a:lnTo>
                    <a:lnTo>
                      <a:pt x="126" y="29"/>
                    </a:lnTo>
                    <a:close/>
                  </a:path>
                </a:pathLst>
              </a:custGeom>
              <a:solidFill>
                <a:srgbClr val="A84A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2" name="Freeform 28"/>
              <p:cNvSpPr>
                <a:spLocks/>
              </p:cNvSpPr>
              <p:nvPr/>
            </p:nvSpPr>
            <p:spPr bwMode="auto">
              <a:xfrm>
                <a:off x="2059" y="1991"/>
                <a:ext cx="1029" cy="1641"/>
              </a:xfrm>
              <a:custGeom>
                <a:avLst/>
                <a:gdLst>
                  <a:gd name="T0" fmla="*/ 0 w 2059"/>
                  <a:gd name="T1" fmla="*/ 1 h 3281"/>
                  <a:gd name="T2" fmla="*/ 0 w 2059"/>
                  <a:gd name="T3" fmla="*/ 1 h 3281"/>
                  <a:gd name="T4" fmla="*/ 0 w 2059"/>
                  <a:gd name="T5" fmla="*/ 1 h 3281"/>
                  <a:gd name="T6" fmla="*/ 0 w 2059"/>
                  <a:gd name="T7" fmla="*/ 1 h 3281"/>
                  <a:gd name="T8" fmla="*/ 0 w 2059"/>
                  <a:gd name="T9" fmla="*/ 1 h 3281"/>
                  <a:gd name="T10" fmla="*/ 0 w 2059"/>
                  <a:gd name="T11" fmla="*/ 1 h 3281"/>
                  <a:gd name="T12" fmla="*/ 0 w 2059"/>
                  <a:gd name="T13" fmla="*/ 1 h 3281"/>
                  <a:gd name="T14" fmla="*/ 0 w 2059"/>
                  <a:gd name="T15" fmla="*/ 1 h 3281"/>
                  <a:gd name="T16" fmla="*/ 0 w 2059"/>
                  <a:gd name="T17" fmla="*/ 1 h 3281"/>
                  <a:gd name="T18" fmla="*/ 0 w 2059"/>
                  <a:gd name="T19" fmla="*/ 1 h 3281"/>
                  <a:gd name="T20" fmla="*/ 0 w 2059"/>
                  <a:gd name="T21" fmla="*/ 1 h 3281"/>
                  <a:gd name="T22" fmla="*/ 0 w 2059"/>
                  <a:gd name="T23" fmla="*/ 1 h 3281"/>
                  <a:gd name="T24" fmla="*/ 0 w 2059"/>
                  <a:gd name="T25" fmla="*/ 1 h 3281"/>
                  <a:gd name="T26" fmla="*/ 0 w 2059"/>
                  <a:gd name="T27" fmla="*/ 1 h 3281"/>
                  <a:gd name="T28" fmla="*/ 0 w 2059"/>
                  <a:gd name="T29" fmla="*/ 1 h 3281"/>
                  <a:gd name="T30" fmla="*/ 0 w 2059"/>
                  <a:gd name="T31" fmla="*/ 1 h 3281"/>
                  <a:gd name="T32" fmla="*/ 0 w 2059"/>
                  <a:gd name="T33" fmla="*/ 1 h 3281"/>
                  <a:gd name="T34" fmla="*/ 0 w 2059"/>
                  <a:gd name="T35" fmla="*/ 1 h 3281"/>
                  <a:gd name="T36" fmla="*/ 0 w 2059"/>
                  <a:gd name="T37" fmla="*/ 1 h 3281"/>
                  <a:gd name="T38" fmla="*/ 0 w 2059"/>
                  <a:gd name="T39" fmla="*/ 1 h 3281"/>
                  <a:gd name="T40" fmla="*/ 0 w 2059"/>
                  <a:gd name="T41" fmla="*/ 1 h 3281"/>
                  <a:gd name="T42" fmla="*/ 0 w 2059"/>
                  <a:gd name="T43" fmla="*/ 1 h 3281"/>
                  <a:gd name="T44" fmla="*/ 0 w 2059"/>
                  <a:gd name="T45" fmla="*/ 1 h 3281"/>
                  <a:gd name="T46" fmla="*/ 0 w 2059"/>
                  <a:gd name="T47" fmla="*/ 1 h 3281"/>
                  <a:gd name="T48" fmla="*/ 0 w 2059"/>
                  <a:gd name="T49" fmla="*/ 1 h 3281"/>
                  <a:gd name="T50" fmla="*/ 0 w 2059"/>
                  <a:gd name="T51" fmla="*/ 1 h 3281"/>
                  <a:gd name="T52" fmla="*/ 0 w 2059"/>
                  <a:gd name="T53" fmla="*/ 1 h 3281"/>
                  <a:gd name="T54" fmla="*/ 0 w 2059"/>
                  <a:gd name="T55" fmla="*/ 1 h 3281"/>
                  <a:gd name="T56" fmla="*/ 0 w 2059"/>
                  <a:gd name="T57" fmla="*/ 1 h 3281"/>
                  <a:gd name="T58" fmla="*/ 0 w 2059"/>
                  <a:gd name="T59" fmla="*/ 1 h 3281"/>
                  <a:gd name="T60" fmla="*/ 0 w 2059"/>
                  <a:gd name="T61" fmla="*/ 1 h 3281"/>
                  <a:gd name="T62" fmla="*/ 0 w 2059"/>
                  <a:gd name="T63" fmla="*/ 1 h 3281"/>
                  <a:gd name="T64" fmla="*/ 0 w 2059"/>
                  <a:gd name="T65" fmla="*/ 1 h 3281"/>
                  <a:gd name="T66" fmla="*/ 0 w 2059"/>
                  <a:gd name="T67" fmla="*/ 1 h 3281"/>
                  <a:gd name="T68" fmla="*/ 0 w 2059"/>
                  <a:gd name="T69" fmla="*/ 1 h 3281"/>
                  <a:gd name="T70" fmla="*/ 0 w 2059"/>
                  <a:gd name="T71" fmla="*/ 1 h 3281"/>
                  <a:gd name="T72" fmla="*/ 0 w 2059"/>
                  <a:gd name="T73" fmla="*/ 1 h 3281"/>
                  <a:gd name="T74" fmla="*/ 0 w 2059"/>
                  <a:gd name="T75" fmla="*/ 1 h 3281"/>
                  <a:gd name="T76" fmla="*/ 0 w 2059"/>
                  <a:gd name="T77" fmla="*/ 1 h 3281"/>
                  <a:gd name="T78" fmla="*/ 0 w 2059"/>
                  <a:gd name="T79" fmla="*/ 1 h 3281"/>
                  <a:gd name="T80" fmla="*/ 0 w 2059"/>
                  <a:gd name="T81" fmla="*/ 1 h 3281"/>
                  <a:gd name="T82" fmla="*/ 0 w 2059"/>
                  <a:gd name="T83" fmla="*/ 1 h 3281"/>
                  <a:gd name="T84" fmla="*/ 0 w 2059"/>
                  <a:gd name="T85" fmla="*/ 1 h 3281"/>
                  <a:gd name="T86" fmla="*/ 0 w 2059"/>
                  <a:gd name="T87" fmla="*/ 1 h 3281"/>
                  <a:gd name="T88" fmla="*/ 0 w 2059"/>
                  <a:gd name="T89" fmla="*/ 1 h 3281"/>
                  <a:gd name="T90" fmla="*/ 0 w 2059"/>
                  <a:gd name="T91" fmla="*/ 1 h 3281"/>
                  <a:gd name="T92" fmla="*/ 0 w 2059"/>
                  <a:gd name="T93" fmla="*/ 1 h 3281"/>
                  <a:gd name="T94" fmla="*/ 0 w 2059"/>
                  <a:gd name="T95" fmla="*/ 1 h 3281"/>
                  <a:gd name="T96" fmla="*/ 0 w 2059"/>
                  <a:gd name="T97" fmla="*/ 1 h 3281"/>
                  <a:gd name="T98" fmla="*/ 0 w 2059"/>
                  <a:gd name="T99" fmla="*/ 1 h 3281"/>
                  <a:gd name="T100" fmla="*/ 0 w 2059"/>
                  <a:gd name="T101" fmla="*/ 1 h 3281"/>
                  <a:gd name="T102" fmla="*/ 0 w 2059"/>
                  <a:gd name="T103" fmla="*/ 1 h 3281"/>
                  <a:gd name="T104" fmla="*/ 0 w 2059"/>
                  <a:gd name="T105" fmla="*/ 1 h 3281"/>
                  <a:gd name="T106" fmla="*/ 0 w 2059"/>
                  <a:gd name="T107" fmla="*/ 1 h 3281"/>
                  <a:gd name="T108" fmla="*/ 0 w 2059"/>
                  <a:gd name="T109" fmla="*/ 1 h 3281"/>
                  <a:gd name="T110" fmla="*/ 0 w 2059"/>
                  <a:gd name="T111" fmla="*/ 0 h 3281"/>
                  <a:gd name="T112" fmla="*/ 0 w 2059"/>
                  <a:gd name="T113" fmla="*/ 1 h 3281"/>
                  <a:gd name="T114" fmla="*/ 0 w 2059"/>
                  <a:gd name="T115" fmla="*/ 1 h 328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059"/>
                  <a:gd name="T175" fmla="*/ 0 h 3281"/>
                  <a:gd name="T176" fmla="*/ 2059 w 2059"/>
                  <a:gd name="T177" fmla="*/ 3281 h 328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059" h="3281">
                    <a:moveTo>
                      <a:pt x="420" y="317"/>
                    </a:moveTo>
                    <a:lnTo>
                      <a:pt x="384" y="370"/>
                    </a:lnTo>
                    <a:lnTo>
                      <a:pt x="373" y="428"/>
                    </a:lnTo>
                    <a:lnTo>
                      <a:pt x="365" y="591"/>
                    </a:lnTo>
                    <a:lnTo>
                      <a:pt x="365" y="897"/>
                    </a:lnTo>
                    <a:lnTo>
                      <a:pt x="373" y="1085"/>
                    </a:lnTo>
                    <a:lnTo>
                      <a:pt x="348" y="1118"/>
                    </a:lnTo>
                    <a:lnTo>
                      <a:pt x="312" y="1207"/>
                    </a:lnTo>
                    <a:lnTo>
                      <a:pt x="297" y="1247"/>
                    </a:lnTo>
                    <a:lnTo>
                      <a:pt x="272" y="1351"/>
                    </a:lnTo>
                    <a:lnTo>
                      <a:pt x="257" y="1395"/>
                    </a:lnTo>
                    <a:lnTo>
                      <a:pt x="200" y="1477"/>
                    </a:lnTo>
                    <a:lnTo>
                      <a:pt x="185" y="1532"/>
                    </a:lnTo>
                    <a:lnTo>
                      <a:pt x="192" y="1597"/>
                    </a:lnTo>
                    <a:lnTo>
                      <a:pt x="200" y="1669"/>
                    </a:lnTo>
                    <a:lnTo>
                      <a:pt x="135" y="1838"/>
                    </a:lnTo>
                    <a:lnTo>
                      <a:pt x="80" y="2011"/>
                    </a:lnTo>
                    <a:lnTo>
                      <a:pt x="44" y="2131"/>
                    </a:lnTo>
                    <a:lnTo>
                      <a:pt x="0" y="2332"/>
                    </a:lnTo>
                    <a:lnTo>
                      <a:pt x="34" y="2372"/>
                    </a:lnTo>
                    <a:lnTo>
                      <a:pt x="200" y="2420"/>
                    </a:lnTo>
                    <a:lnTo>
                      <a:pt x="337" y="2420"/>
                    </a:lnTo>
                    <a:lnTo>
                      <a:pt x="377" y="2448"/>
                    </a:lnTo>
                    <a:lnTo>
                      <a:pt x="441" y="2574"/>
                    </a:lnTo>
                    <a:lnTo>
                      <a:pt x="380" y="2762"/>
                    </a:lnTo>
                    <a:lnTo>
                      <a:pt x="430" y="2802"/>
                    </a:lnTo>
                    <a:lnTo>
                      <a:pt x="506" y="2838"/>
                    </a:lnTo>
                    <a:lnTo>
                      <a:pt x="549" y="2851"/>
                    </a:lnTo>
                    <a:lnTo>
                      <a:pt x="614" y="2878"/>
                    </a:lnTo>
                    <a:lnTo>
                      <a:pt x="665" y="2916"/>
                    </a:lnTo>
                    <a:lnTo>
                      <a:pt x="662" y="2975"/>
                    </a:lnTo>
                    <a:lnTo>
                      <a:pt x="823" y="3136"/>
                    </a:lnTo>
                    <a:lnTo>
                      <a:pt x="1239" y="3281"/>
                    </a:lnTo>
                    <a:lnTo>
                      <a:pt x="1420" y="3277"/>
                    </a:lnTo>
                    <a:lnTo>
                      <a:pt x="1785" y="3028"/>
                    </a:lnTo>
                    <a:lnTo>
                      <a:pt x="1821" y="2971"/>
                    </a:lnTo>
                    <a:lnTo>
                      <a:pt x="1874" y="2931"/>
                    </a:lnTo>
                    <a:lnTo>
                      <a:pt x="2051" y="2596"/>
                    </a:lnTo>
                    <a:lnTo>
                      <a:pt x="2059" y="1979"/>
                    </a:lnTo>
                    <a:lnTo>
                      <a:pt x="2059" y="1874"/>
                    </a:lnTo>
                    <a:lnTo>
                      <a:pt x="1975" y="1661"/>
                    </a:lnTo>
                    <a:lnTo>
                      <a:pt x="1947" y="1517"/>
                    </a:lnTo>
                    <a:lnTo>
                      <a:pt x="1926" y="1477"/>
                    </a:lnTo>
                    <a:lnTo>
                      <a:pt x="1867" y="1376"/>
                    </a:lnTo>
                    <a:lnTo>
                      <a:pt x="1838" y="1336"/>
                    </a:lnTo>
                    <a:lnTo>
                      <a:pt x="1821" y="1167"/>
                    </a:lnTo>
                    <a:lnTo>
                      <a:pt x="1781" y="1057"/>
                    </a:lnTo>
                    <a:lnTo>
                      <a:pt x="1785" y="941"/>
                    </a:lnTo>
                    <a:lnTo>
                      <a:pt x="1755" y="811"/>
                    </a:lnTo>
                    <a:lnTo>
                      <a:pt x="1705" y="671"/>
                    </a:lnTo>
                    <a:lnTo>
                      <a:pt x="1673" y="559"/>
                    </a:lnTo>
                    <a:lnTo>
                      <a:pt x="1488" y="274"/>
                    </a:lnTo>
                    <a:lnTo>
                      <a:pt x="1287" y="150"/>
                    </a:lnTo>
                    <a:lnTo>
                      <a:pt x="1207" y="118"/>
                    </a:lnTo>
                    <a:lnTo>
                      <a:pt x="1116" y="32"/>
                    </a:lnTo>
                    <a:lnTo>
                      <a:pt x="1070" y="0"/>
                    </a:lnTo>
                    <a:lnTo>
                      <a:pt x="420" y="317"/>
                    </a:lnTo>
                    <a:close/>
                  </a:path>
                </a:pathLst>
              </a:custGeom>
              <a:solidFill>
                <a:srgbClr val="FF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3" name="Freeform 29"/>
              <p:cNvSpPr>
                <a:spLocks/>
              </p:cNvSpPr>
              <p:nvPr/>
            </p:nvSpPr>
            <p:spPr bwMode="auto">
              <a:xfrm>
                <a:off x="750" y="2660"/>
                <a:ext cx="1263" cy="880"/>
              </a:xfrm>
              <a:custGeom>
                <a:avLst/>
                <a:gdLst>
                  <a:gd name="T0" fmla="*/ 1 w 2524"/>
                  <a:gd name="T1" fmla="*/ 1 h 1760"/>
                  <a:gd name="T2" fmla="*/ 1 w 2524"/>
                  <a:gd name="T3" fmla="*/ 1 h 1760"/>
                  <a:gd name="T4" fmla="*/ 1 w 2524"/>
                  <a:gd name="T5" fmla="*/ 1 h 1760"/>
                  <a:gd name="T6" fmla="*/ 1 w 2524"/>
                  <a:gd name="T7" fmla="*/ 1 h 1760"/>
                  <a:gd name="T8" fmla="*/ 1 w 2524"/>
                  <a:gd name="T9" fmla="*/ 1 h 1760"/>
                  <a:gd name="T10" fmla="*/ 1 w 2524"/>
                  <a:gd name="T11" fmla="*/ 1 h 1760"/>
                  <a:gd name="T12" fmla="*/ 1 w 2524"/>
                  <a:gd name="T13" fmla="*/ 1 h 1760"/>
                  <a:gd name="T14" fmla="*/ 1 w 2524"/>
                  <a:gd name="T15" fmla="*/ 1 h 1760"/>
                  <a:gd name="T16" fmla="*/ 1 w 2524"/>
                  <a:gd name="T17" fmla="*/ 1 h 1760"/>
                  <a:gd name="T18" fmla="*/ 1 w 2524"/>
                  <a:gd name="T19" fmla="*/ 1 h 1760"/>
                  <a:gd name="T20" fmla="*/ 1 w 2524"/>
                  <a:gd name="T21" fmla="*/ 1 h 1760"/>
                  <a:gd name="T22" fmla="*/ 1 w 2524"/>
                  <a:gd name="T23" fmla="*/ 1 h 1760"/>
                  <a:gd name="T24" fmla="*/ 1 w 2524"/>
                  <a:gd name="T25" fmla="*/ 1 h 1760"/>
                  <a:gd name="T26" fmla="*/ 1 w 2524"/>
                  <a:gd name="T27" fmla="*/ 1 h 1760"/>
                  <a:gd name="T28" fmla="*/ 1 w 2524"/>
                  <a:gd name="T29" fmla="*/ 1 h 1760"/>
                  <a:gd name="T30" fmla="*/ 1 w 2524"/>
                  <a:gd name="T31" fmla="*/ 1 h 1760"/>
                  <a:gd name="T32" fmla="*/ 1 w 2524"/>
                  <a:gd name="T33" fmla="*/ 1 h 1760"/>
                  <a:gd name="T34" fmla="*/ 1 w 2524"/>
                  <a:gd name="T35" fmla="*/ 1 h 1760"/>
                  <a:gd name="T36" fmla="*/ 1 w 2524"/>
                  <a:gd name="T37" fmla="*/ 1 h 1760"/>
                  <a:gd name="T38" fmla="*/ 1 w 2524"/>
                  <a:gd name="T39" fmla="*/ 1 h 1760"/>
                  <a:gd name="T40" fmla="*/ 1 w 2524"/>
                  <a:gd name="T41" fmla="*/ 1 h 1760"/>
                  <a:gd name="T42" fmla="*/ 1 w 2524"/>
                  <a:gd name="T43" fmla="*/ 1 h 1760"/>
                  <a:gd name="T44" fmla="*/ 1 w 2524"/>
                  <a:gd name="T45" fmla="*/ 1 h 1760"/>
                  <a:gd name="T46" fmla="*/ 1 w 2524"/>
                  <a:gd name="T47" fmla="*/ 1 h 1760"/>
                  <a:gd name="T48" fmla="*/ 1 w 2524"/>
                  <a:gd name="T49" fmla="*/ 1 h 1760"/>
                  <a:gd name="T50" fmla="*/ 1 w 2524"/>
                  <a:gd name="T51" fmla="*/ 1 h 1760"/>
                  <a:gd name="T52" fmla="*/ 1 w 2524"/>
                  <a:gd name="T53" fmla="*/ 1 h 1760"/>
                  <a:gd name="T54" fmla="*/ 1 w 2524"/>
                  <a:gd name="T55" fmla="*/ 1 h 1760"/>
                  <a:gd name="T56" fmla="*/ 1 w 2524"/>
                  <a:gd name="T57" fmla="*/ 1 h 1760"/>
                  <a:gd name="T58" fmla="*/ 1 w 2524"/>
                  <a:gd name="T59" fmla="*/ 1 h 1760"/>
                  <a:gd name="T60" fmla="*/ 1 w 2524"/>
                  <a:gd name="T61" fmla="*/ 1 h 1760"/>
                  <a:gd name="T62" fmla="*/ 1 w 2524"/>
                  <a:gd name="T63" fmla="*/ 1 h 1760"/>
                  <a:gd name="T64" fmla="*/ 1 w 2524"/>
                  <a:gd name="T65" fmla="*/ 1 h 1760"/>
                  <a:gd name="T66" fmla="*/ 1 w 2524"/>
                  <a:gd name="T67" fmla="*/ 1 h 1760"/>
                  <a:gd name="T68" fmla="*/ 1 w 2524"/>
                  <a:gd name="T69" fmla="*/ 1 h 1760"/>
                  <a:gd name="T70" fmla="*/ 1 w 2524"/>
                  <a:gd name="T71" fmla="*/ 1 h 1760"/>
                  <a:gd name="T72" fmla="*/ 1 w 2524"/>
                  <a:gd name="T73" fmla="*/ 1 h 1760"/>
                  <a:gd name="T74" fmla="*/ 1 w 2524"/>
                  <a:gd name="T75" fmla="*/ 1 h 1760"/>
                  <a:gd name="T76" fmla="*/ 1 w 2524"/>
                  <a:gd name="T77" fmla="*/ 1 h 176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24"/>
                  <a:gd name="T118" fmla="*/ 0 h 1760"/>
                  <a:gd name="T119" fmla="*/ 2524 w 2524"/>
                  <a:gd name="T120" fmla="*/ 1760 h 176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24" h="1760">
                    <a:moveTo>
                      <a:pt x="1192" y="67"/>
                    </a:moveTo>
                    <a:lnTo>
                      <a:pt x="958" y="160"/>
                    </a:lnTo>
                    <a:lnTo>
                      <a:pt x="914" y="152"/>
                    </a:lnTo>
                    <a:lnTo>
                      <a:pt x="749" y="181"/>
                    </a:lnTo>
                    <a:lnTo>
                      <a:pt x="568" y="253"/>
                    </a:lnTo>
                    <a:lnTo>
                      <a:pt x="513" y="285"/>
                    </a:lnTo>
                    <a:lnTo>
                      <a:pt x="502" y="340"/>
                    </a:lnTo>
                    <a:lnTo>
                      <a:pt x="488" y="437"/>
                    </a:lnTo>
                    <a:lnTo>
                      <a:pt x="488" y="561"/>
                    </a:lnTo>
                    <a:lnTo>
                      <a:pt x="424" y="711"/>
                    </a:lnTo>
                    <a:lnTo>
                      <a:pt x="405" y="874"/>
                    </a:lnTo>
                    <a:lnTo>
                      <a:pt x="336" y="867"/>
                    </a:lnTo>
                    <a:lnTo>
                      <a:pt x="332" y="935"/>
                    </a:lnTo>
                    <a:lnTo>
                      <a:pt x="217" y="1080"/>
                    </a:lnTo>
                    <a:lnTo>
                      <a:pt x="211" y="1137"/>
                    </a:lnTo>
                    <a:lnTo>
                      <a:pt x="87" y="1257"/>
                    </a:lnTo>
                    <a:lnTo>
                      <a:pt x="59" y="1285"/>
                    </a:lnTo>
                    <a:lnTo>
                      <a:pt x="15" y="1466"/>
                    </a:lnTo>
                    <a:lnTo>
                      <a:pt x="0" y="1551"/>
                    </a:lnTo>
                    <a:lnTo>
                      <a:pt x="47" y="1671"/>
                    </a:lnTo>
                    <a:lnTo>
                      <a:pt x="199" y="1751"/>
                    </a:lnTo>
                    <a:lnTo>
                      <a:pt x="312" y="1760"/>
                    </a:lnTo>
                    <a:lnTo>
                      <a:pt x="336" y="1751"/>
                    </a:lnTo>
                    <a:lnTo>
                      <a:pt x="325" y="1728"/>
                    </a:lnTo>
                    <a:lnTo>
                      <a:pt x="236" y="1711"/>
                    </a:lnTo>
                    <a:lnTo>
                      <a:pt x="199" y="1667"/>
                    </a:lnTo>
                    <a:lnTo>
                      <a:pt x="199" y="1606"/>
                    </a:lnTo>
                    <a:lnTo>
                      <a:pt x="253" y="1538"/>
                    </a:lnTo>
                    <a:lnTo>
                      <a:pt x="397" y="1447"/>
                    </a:lnTo>
                    <a:lnTo>
                      <a:pt x="517" y="1439"/>
                    </a:lnTo>
                    <a:lnTo>
                      <a:pt x="549" y="1407"/>
                    </a:lnTo>
                    <a:lnTo>
                      <a:pt x="597" y="1333"/>
                    </a:lnTo>
                    <a:lnTo>
                      <a:pt x="690" y="1228"/>
                    </a:lnTo>
                    <a:lnTo>
                      <a:pt x="791" y="1321"/>
                    </a:lnTo>
                    <a:lnTo>
                      <a:pt x="1585" y="1623"/>
                    </a:lnTo>
                    <a:lnTo>
                      <a:pt x="2066" y="1692"/>
                    </a:lnTo>
                    <a:lnTo>
                      <a:pt x="2142" y="1715"/>
                    </a:lnTo>
                    <a:lnTo>
                      <a:pt x="2286" y="1699"/>
                    </a:lnTo>
                    <a:lnTo>
                      <a:pt x="2343" y="1675"/>
                    </a:lnTo>
                    <a:lnTo>
                      <a:pt x="2404" y="1555"/>
                    </a:lnTo>
                    <a:lnTo>
                      <a:pt x="2435" y="1433"/>
                    </a:lnTo>
                    <a:lnTo>
                      <a:pt x="2456" y="1321"/>
                    </a:lnTo>
                    <a:lnTo>
                      <a:pt x="2467" y="1165"/>
                    </a:lnTo>
                    <a:lnTo>
                      <a:pt x="2480" y="1080"/>
                    </a:lnTo>
                    <a:lnTo>
                      <a:pt x="2477" y="947"/>
                    </a:lnTo>
                    <a:lnTo>
                      <a:pt x="2477" y="892"/>
                    </a:lnTo>
                    <a:lnTo>
                      <a:pt x="2496" y="827"/>
                    </a:lnTo>
                    <a:lnTo>
                      <a:pt x="2507" y="766"/>
                    </a:lnTo>
                    <a:lnTo>
                      <a:pt x="2513" y="722"/>
                    </a:lnTo>
                    <a:lnTo>
                      <a:pt x="2499" y="675"/>
                    </a:lnTo>
                    <a:lnTo>
                      <a:pt x="2524" y="538"/>
                    </a:lnTo>
                    <a:lnTo>
                      <a:pt x="2524" y="373"/>
                    </a:lnTo>
                    <a:lnTo>
                      <a:pt x="2507" y="348"/>
                    </a:lnTo>
                    <a:lnTo>
                      <a:pt x="2380" y="247"/>
                    </a:lnTo>
                    <a:lnTo>
                      <a:pt x="2319" y="203"/>
                    </a:lnTo>
                    <a:lnTo>
                      <a:pt x="2159" y="150"/>
                    </a:lnTo>
                    <a:lnTo>
                      <a:pt x="2026" y="122"/>
                    </a:lnTo>
                    <a:lnTo>
                      <a:pt x="1954" y="48"/>
                    </a:lnTo>
                    <a:lnTo>
                      <a:pt x="1838" y="0"/>
                    </a:lnTo>
                    <a:lnTo>
                      <a:pt x="1749" y="200"/>
                    </a:lnTo>
                    <a:lnTo>
                      <a:pt x="1722" y="253"/>
                    </a:lnTo>
                    <a:lnTo>
                      <a:pt x="1625" y="397"/>
                    </a:lnTo>
                    <a:lnTo>
                      <a:pt x="1629" y="430"/>
                    </a:lnTo>
                    <a:lnTo>
                      <a:pt x="1661" y="481"/>
                    </a:lnTo>
                    <a:lnTo>
                      <a:pt x="1684" y="500"/>
                    </a:lnTo>
                    <a:lnTo>
                      <a:pt x="1707" y="510"/>
                    </a:lnTo>
                    <a:lnTo>
                      <a:pt x="1728" y="523"/>
                    </a:lnTo>
                    <a:lnTo>
                      <a:pt x="1741" y="565"/>
                    </a:lnTo>
                    <a:lnTo>
                      <a:pt x="1648" y="677"/>
                    </a:lnTo>
                    <a:lnTo>
                      <a:pt x="1539" y="772"/>
                    </a:lnTo>
                    <a:lnTo>
                      <a:pt x="1536" y="724"/>
                    </a:lnTo>
                    <a:lnTo>
                      <a:pt x="1522" y="694"/>
                    </a:lnTo>
                    <a:lnTo>
                      <a:pt x="1503" y="654"/>
                    </a:lnTo>
                    <a:lnTo>
                      <a:pt x="1462" y="616"/>
                    </a:lnTo>
                    <a:lnTo>
                      <a:pt x="1370" y="869"/>
                    </a:lnTo>
                    <a:lnTo>
                      <a:pt x="1129" y="1074"/>
                    </a:lnTo>
                    <a:lnTo>
                      <a:pt x="1136" y="306"/>
                    </a:lnTo>
                    <a:lnTo>
                      <a:pt x="1192" y="67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4" name="Freeform 30"/>
              <p:cNvSpPr>
                <a:spLocks/>
              </p:cNvSpPr>
              <p:nvPr/>
            </p:nvSpPr>
            <p:spPr bwMode="auto">
              <a:xfrm>
                <a:off x="921" y="3337"/>
                <a:ext cx="354" cy="265"/>
              </a:xfrm>
              <a:custGeom>
                <a:avLst/>
                <a:gdLst>
                  <a:gd name="T0" fmla="*/ 0 w 709"/>
                  <a:gd name="T1" fmla="*/ 0 h 531"/>
                  <a:gd name="T2" fmla="*/ 0 w 709"/>
                  <a:gd name="T3" fmla="*/ 0 h 531"/>
                  <a:gd name="T4" fmla="*/ 0 w 709"/>
                  <a:gd name="T5" fmla="*/ 0 h 531"/>
                  <a:gd name="T6" fmla="*/ 0 w 709"/>
                  <a:gd name="T7" fmla="*/ 0 h 531"/>
                  <a:gd name="T8" fmla="*/ 0 w 709"/>
                  <a:gd name="T9" fmla="*/ 0 h 531"/>
                  <a:gd name="T10" fmla="*/ 0 w 709"/>
                  <a:gd name="T11" fmla="*/ 0 h 531"/>
                  <a:gd name="T12" fmla="*/ 0 w 709"/>
                  <a:gd name="T13" fmla="*/ 0 h 531"/>
                  <a:gd name="T14" fmla="*/ 0 w 709"/>
                  <a:gd name="T15" fmla="*/ 0 h 531"/>
                  <a:gd name="T16" fmla="*/ 0 w 709"/>
                  <a:gd name="T17" fmla="*/ 0 h 531"/>
                  <a:gd name="T18" fmla="*/ 0 w 709"/>
                  <a:gd name="T19" fmla="*/ 0 h 531"/>
                  <a:gd name="T20" fmla="*/ 0 w 709"/>
                  <a:gd name="T21" fmla="*/ 0 h 531"/>
                  <a:gd name="T22" fmla="*/ 0 w 709"/>
                  <a:gd name="T23" fmla="*/ 0 h 531"/>
                  <a:gd name="T24" fmla="*/ 0 w 709"/>
                  <a:gd name="T25" fmla="*/ 0 h 531"/>
                  <a:gd name="T26" fmla="*/ 0 w 709"/>
                  <a:gd name="T27" fmla="*/ 0 h 531"/>
                  <a:gd name="T28" fmla="*/ 0 w 709"/>
                  <a:gd name="T29" fmla="*/ 0 h 531"/>
                  <a:gd name="T30" fmla="*/ 0 w 709"/>
                  <a:gd name="T31" fmla="*/ 0 h 531"/>
                  <a:gd name="T32" fmla="*/ 0 w 709"/>
                  <a:gd name="T33" fmla="*/ 0 h 531"/>
                  <a:gd name="T34" fmla="*/ 0 w 709"/>
                  <a:gd name="T35" fmla="*/ 0 h 531"/>
                  <a:gd name="T36" fmla="*/ 0 w 709"/>
                  <a:gd name="T37" fmla="*/ 0 h 531"/>
                  <a:gd name="T38" fmla="*/ 0 w 709"/>
                  <a:gd name="T39" fmla="*/ 0 h 531"/>
                  <a:gd name="T40" fmla="*/ 0 w 709"/>
                  <a:gd name="T41" fmla="*/ 0 h 531"/>
                  <a:gd name="T42" fmla="*/ 0 w 709"/>
                  <a:gd name="T43" fmla="*/ 0 h 531"/>
                  <a:gd name="T44" fmla="*/ 0 w 709"/>
                  <a:gd name="T45" fmla="*/ 0 h 531"/>
                  <a:gd name="T46" fmla="*/ 0 w 709"/>
                  <a:gd name="T47" fmla="*/ 0 h 531"/>
                  <a:gd name="T48" fmla="*/ 0 w 709"/>
                  <a:gd name="T49" fmla="*/ 0 h 531"/>
                  <a:gd name="T50" fmla="*/ 0 w 709"/>
                  <a:gd name="T51" fmla="*/ 0 h 531"/>
                  <a:gd name="T52" fmla="*/ 0 w 709"/>
                  <a:gd name="T53" fmla="*/ 0 h 5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9"/>
                  <a:gd name="T82" fmla="*/ 0 h 531"/>
                  <a:gd name="T83" fmla="*/ 709 w 709"/>
                  <a:gd name="T84" fmla="*/ 531 h 53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9" h="531">
                    <a:moveTo>
                      <a:pt x="251" y="0"/>
                    </a:moveTo>
                    <a:lnTo>
                      <a:pt x="293" y="4"/>
                    </a:lnTo>
                    <a:lnTo>
                      <a:pt x="369" y="42"/>
                    </a:lnTo>
                    <a:lnTo>
                      <a:pt x="490" y="118"/>
                    </a:lnTo>
                    <a:lnTo>
                      <a:pt x="677" y="280"/>
                    </a:lnTo>
                    <a:lnTo>
                      <a:pt x="709" y="324"/>
                    </a:lnTo>
                    <a:lnTo>
                      <a:pt x="696" y="367"/>
                    </a:lnTo>
                    <a:lnTo>
                      <a:pt x="643" y="409"/>
                    </a:lnTo>
                    <a:lnTo>
                      <a:pt x="639" y="424"/>
                    </a:lnTo>
                    <a:lnTo>
                      <a:pt x="635" y="457"/>
                    </a:lnTo>
                    <a:lnTo>
                      <a:pt x="622" y="466"/>
                    </a:lnTo>
                    <a:lnTo>
                      <a:pt x="591" y="470"/>
                    </a:lnTo>
                    <a:lnTo>
                      <a:pt x="528" y="434"/>
                    </a:lnTo>
                    <a:lnTo>
                      <a:pt x="492" y="434"/>
                    </a:lnTo>
                    <a:lnTo>
                      <a:pt x="428" y="489"/>
                    </a:lnTo>
                    <a:lnTo>
                      <a:pt x="397" y="497"/>
                    </a:lnTo>
                    <a:lnTo>
                      <a:pt x="390" y="517"/>
                    </a:lnTo>
                    <a:lnTo>
                      <a:pt x="371" y="527"/>
                    </a:lnTo>
                    <a:lnTo>
                      <a:pt x="209" y="531"/>
                    </a:lnTo>
                    <a:lnTo>
                      <a:pt x="173" y="508"/>
                    </a:lnTo>
                    <a:lnTo>
                      <a:pt x="0" y="394"/>
                    </a:lnTo>
                    <a:lnTo>
                      <a:pt x="46" y="244"/>
                    </a:lnTo>
                    <a:lnTo>
                      <a:pt x="145" y="107"/>
                    </a:lnTo>
                    <a:lnTo>
                      <a:pt x="188" y="73"/>
                    </a:lnTo>
                    <a:lnTo>
                      <a:pt x="226" y="16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" name="Freeform 31"/>
              <p:cNvSpPr>
                <a:spLocks/>
              </p:cNvSpPr>
              <p:nvPr/>
            </p:nvSpPr>
            <p:spPr bwMode="auto">
              <a:xfrm>
                <a:off x="1342" y="2316"/>
                <a:ext cx="370" cy="668"/>
              </a:xfrm>
              <a:custGeom>
                <a:avLst/>
                <a:gdLst>
                  <a:gd name="T0" fmla="*/ 0 w 741"/>
                  <a:gd name="T1" fmla="*/ 1 h 1336"/>
                  <a:gd name="T2" fmla="*/ 0 w 741"/>
                  <a:gd name="T3" fmla="*/ 0 h 1336"/>
                  <a:gd name="T4" fmla="*/ 0 w 741"/>
                  <a:gd name="T5" fmla="*/ 1 h 1336"/>
                  <a:gd name="T6" fmla="*/ 0 w 741"/>
                  <a:gd name="T7" fmla="*/ 1 h 1336"/>
                  <a:gd name="T8" fmla="*/ 0 w 741"/>
                  <a:gd name="T9" fmla="*/ 1 h 1336"/>
                  <a:gd name="T10" fmla="*/ 0 w 741"/>
                  <a:gd name="T11" fmla="*/ 1 h 1336"/>
                  <a:gd name="T12" fmla="*/ 0 w 741"/>
                  <a:gd name="T13" fmla="*/ 1 h 1336"/>
                  <a:gd name="T14" fmla="*/ 0 w 741"/>
                  <a:gd name="T15" fmla="*/ 1 h 1336"/>
                  <a:gd name="T16" fmla="*/ 0 w 741"/>
                  <a:gd name="T17" fmla="*/ 1 h 1336"/>
                  <a:gd name="T18" fmla="*/ 0 w 741"/>
                  <a:gd name="T19" fmla="*/ 1 h 1336"/>
                  <a:gd name="T20" fmla="*/ 0 w 741"/>
                  <a:gd name="T21" fmla="*/ 1 h 1336"/>
                  <a:gd name="T22" fmla="*/ 0 w 741"/>
                  <a:gd name="T23" fmla="*/ 1 h 1336"/>
                  <a:gd name="T24" fmla="*/ 0 w 741"/>
                  <a:gd name="T25" fmla="*/ 1 h 1336"/>
                  <a:gd name="T26" fmla="*/ 0 w 741"/>
                  <a:gd name="T27" fmla="*/ 1 h 1336"/>
                  <a:gd name="T28" fmla="*/ 0 w 741"/>
                  <a:gd name="T29" fmla="*/ 1 h 1336"/>
                  <a:gd name="T30" fmla="*/ 0 w 741"/>
                  <a:gd name="T31" fmla="*/ 1 h 1336"/>
                  <a:gd name="T32" fmla="*/ 0 w 741"/>
                  <a:gd name="T33" fmla="*/ 1 h 1336"/>
                  <a:gd name="T34" fmla="*/ 0 w 741"/>
                  <a:gd name="T35" fmla="*/ 1 h 1336"/>
                  <a:gd name="T36" fmla="*/ 0 w 741"/>
                  <a:gd name="T37" fmla="*/ 1 h 1336"/>
                  <a:gd name="T38" fmla="*/ 0 w 741"/>
                  <a:gd name="T39" fmla="*/ 1 h 1336"/>
                  <a:gd name="T40" fmla="*/ 0 w 741"/>
                  <a:gd name="T41" fmla="*/ 1 h 1336"/>
                  <a:gd name="T42" fmla="*/ 0 w 741"/>
                  <a:gd name="T43" fmla="*/ 1 h 1336"/>
                  <a:gd name="T44" fmla="*/ 0 w 741"/>
                  <a:gd name="T45" fmla="*/ 1 h 1336"/>
                  <a:gd name="T46" fmla="*/ 0 w 741"/>
                  <a:gd name="T47" fmla="*/ 1 h 1336"/>
                  <a:gd name="T48" fmla="*/ 0 w 741"/>
                  <a:gd name="T49" fmla="*/ 1 h 1336"/>
                  <a:gd name="T50" fmla="*/ 0 w 741"/>
                  <a:gd name="T51" fmla="*/ 1 h 1336"/>
                  <a:gd name="T52" fmla="*/ 0 w 741"/>
                  <a:gd name="T53" fmla="*/ 1 h 1336"/>
                  <a:gd name="T54" fmla="*/ 0 w 741"/>
                  <a:gd name="T55" fmla="*/ 1 h 1336"/>
                  <a:gd name="T56" fmla="*/ 0 w 741"/>
                  <a:gd name="T57" fmla="*/ 1 h 1336"/>
                  <a:gd name="T58" fmla="*/ 0 w 741"/>
                  <a:gd name="T59" fmla="*/ 1 h 1336"/>
                  <a:gd name="T60" fmla="*/ 0 w 741"/>
                  <a:gd name="T61" fmla="*/ 1 h 1336"/>
                  <a:gd name="T62" fmla="*/ 0 w 741"/>
                  <a:gd name="T63" fmla="*/ 1 h 1336"/>
                  <a:gd name="T64" fmla="*/ 0 w 741"/>
                  <a:gd name="T65" fmla="*/ 1 h 1336"/>
                  <a:gd name="T66" fmla="*/ 0 w 741"/>
                  <a:gd name="T67" fmla="*/ 1 h 1336"/>
                  <a:gd name="T68" fmla="*/ 0 w 741"/>
                  <a:gd name="T69" fmla="*/ 1 h 1336"/>
                  <a:gd name="T70" fmla="*/ 0 w 741"/>
                  <a:gd name="T71" fmla="*/ 1 h 1336"/>
                  <a:gd name="T72" fmla="*/ 0 w 741"/>
                  <a:gd name="T73" fmla="*/ 1 h 1336"/>
                  <a:gd name="T74" fmla="*/ 0 w 741"/>
                  <a:gd name="T75" fmla="*/ 1 h 1336"/>
                  <a:gd name="T76" fmla="*/ 0 w 741"/>
                  <a:gd name="T77" fmla="*/ 1 h 1336"/>
                  <a:gd name="T78" fmla="*/ 0 w 741"/>
                  <a:gd name="T79" fmla="*/ 1 h 1336"/>
                  <a:gd name="T80" fmla="*/ 0 w 741"/>
                  <a:gd name="T81" fmla="*/ 1 h 1336"/>
                  <a:gd name="T82" fmla="*/ 0 w 741"/>
                  <a:gd name="T83" fmla="*/ 1 h 1336"/>
                  <a:gd name="T84" fmla="*/ 0 w 741"/>
                  <a:gd name="T85" fmla="*/ 1 h 1336"/>
                  <a:gd name="T86" fmla="*/ 0 w 741"/>
                  <a:gd name="T87" fmla="*/ 1 h 1336"/>
                  <a:gd name="T88" fmla="*/ 0 w 741"/>
                  <a:gd name="T89" fmla="*/ 1 h 1336"/>
                  <a:gd name="T90" fmla="*/ 0 w 741"/>
                  <a:gd name="T91" fmla="*/ 1 h 1336"/>
                  <a:gd name="T92" fmla="*/ 0 w 741"/>
                  <a:gd name="T93" fmla="*/ 1 h 1336"/>
                  <a:gd name="T94" fmla="*/ 0 w 741"/>
                  <a:gd name="T95" fmla="*/ 1 h 1336"/>
                  <a:gd name="T96" fmla="*/ 0 w 741"/>
                  <a:gd name="T97" fmla="*/ 1 h 13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1"/>
                  <a:gd name="T148" fmla="*/ 0 h 1336"/>
                  <a:gd name="T149" fmla="*/ 741 w 741"/>
                  <a:gd name="T150" fmla="*/ 1336 h 13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1" h="1336">
                    <a:moveTo>
                      <a:pt x="591" y="21"/>
                    </a:moveTo>
                    <a:lnTo>
                      <a:pt x="509" y="0"/>
                    </a:lnTo>
                    <a:lnTo>
                      <a:pt x="319" y="91"/>
                    </a:lnTo>
                    <a:lnTo>
                      <a:pt x="78" y="133"/>
                    </a:lnTo>
                    <a:lnTo>
                      <a:pt x="57" y="236"/>
                    </a:lnTo>
                    <a:lnTo>
                      <a:pt x="57" y="325"/>
                    </a:lnTo>
                    <a:lnTo>
                      <a:pt x="0" y="437"/>
                    </a:lnTo>
                    <a:lnTo>
                      <a:pt x="21" y="559"/>
                    </a:lnTo>
                    <a:lnTo>
                      <a:pt x="38" y="652"/>
                    </a:lnTo>
                    <a:lnTo>
                      <a:pt x="63" y="766"/>
                    </a:lnTo>
                    <a:lnTo>
                      <a:pt x="112" y="880"/>
                    </a:lnTo>
                    <a:lnTo>
                      <a:pt x="89" y="903"/>
                    </a:lnTo>
                    <a:lnTo>
                      <a:pt x="70" y="935"/>
                    </a:lnTo>
                    <a:lnTo>
                      <a:pt x="69" y="990"/>
                    </a:lnTo>
                    <a:lnTo>
                      <a:pt x="69" y="1087"/>
                    </a:lnTo>
                    <a:lnTo>
                      <a:pt x="89" y="1154"/>
                    </a:lnTo>
                    <a:lnTo>
                      <a:pt x="112" y="1215"/>
                    </a:lnTo>
                    <a:lnTo>
                      <a:pt x="139" y="1203"/>
                    </a:lnTo>
                    <a:lnTo>
                      <a:pt x="148" y="1171"/>
                    </a:lnTo>
                    <a:lnTo>
                      <a:pt x="190" y="1171"/>
                    </a:lnTo>
                    <a:lnTo>
                      <a:pt x="203" y="1199"/>
                    </a:lnTo>
                    <a:lnTo>
                      <a:pt x="228" y="1251"/>
                    </a:lnTo>
                    <a:lnTo>
                      <a:pt x="253" y="1277"/>
                    </a:lnTo>
                    <a:lnTo>
                      <a:pt x="291" y="1312"/>
                    </a:lnTo>
                    <a:lnTo>
                      <a:pt x="321" y="1336"/>
                    </a:lnTo>
                    <a:lnTo>
                      <a:pt x="397" y="1275"/>
                    </a:lnTo>
                    <a:lnTo>
                      <a:pt x="403" y="1262"/>
                    </a:lnTo>
                    <a:lnTo>
                      <a:pt x="405" y="1249"/>
                    </a:lnTo>
                    <a:lnTo>
                      <a:pt x="428" y="1228"/>
                    </a:lnTo>
                    <a:lnTo>
                      <a:pt x="437" y="1199"/>
                    </a:lnTo>
                    <a:lnTo>
                      <a:pt x="462" y="1186"/>
                    </a:lnTo>
                    <a:lnTo>
                      <a:pt x="481" y="1173"/>
                    </a:lnTo>
                    <a:lnTo>
                      <a:pt x="451" y="1118"/>
                    </a:lnTo>
                    <a:lnTo>
                      <a:pt x="426" y="1026"/>
                    </a:lnTo>
                    <a:lnTo>
                      <a:pt x="422" y="979"/>
                    </a:lnTo>
                    <a:lnTo>
                      <a:pt x="502" y="918"/>
                    </a:lnTo>
                    <a:lnTo>
                      <a:pt x="582" y="852"/>
                    </a:lnTo>
                    <a:lnTo>
                      <a:pt x="620" y="764"/>
                    </a:lnTo>
                    <a:lnTo>
                      <a:pt x="643" y="720"/>
                    </a:lnTo>
                    <a:lnTo>
                      <a:pt x="669" y="665"/>
                    </a:lnTo>
                    <a:lnTo>
                      <a:pt x="681" y="642"/>
                    </a:lnTo>
                    <a:lnTo>
                      <a:pt x="709" y="614"/>
                    </a:lnTo>
                    <a:lnTo>
                      <a:pt x="741" y="565"/>
                    </a:lnTo>
                    <a:lnTo>
                      <a:pt x="707" y="483"/>
                    </a:lnTo>
                    <a:lnTo>
                      <a:pt x="736" y="253"/>
                    </a:lnTo>
                    <a:lnTo>
                      <a:pt x="738" y="162"/>
                    </a:lnTo>
                    <a:lnTo>
                      <a:pt x="703" y="57"/>
                    </a:lnTo>
                    <a:lnTo>
                      <a:pt x="591" y="21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" name="Freeform 32"/>
              <p:cNvSpPr>
                <a:spLocks/>
              </p:cNvSpPr>
              <p:nvPr/>
            </p:nvSpPr>
            <p:spPr bwMode="auto">
              <a:xfrm>
                <a:off x="2059" y="2149"/>
                <a:ext cx="624" cy="1246"/>
              </a:xfrm>
              <a:custGeom>
                <a:avLst/>
                <a:gdLst>
                  <a:gd name="T0" fmla="*/ 0 w 1249"/>
                  <a:gd name="T1" fmla="*/ 1 h 2492"/>
                  <a:gd name="T2" fmla="*/ 0 w 1249"/>
                  <a:gd name="T3" fmla="*/ 1 h 2492"/>
                  <a:gd name="T4" fmla="*/ 0 w 1249"/>
                  <a:gd name="T5" fmla="*/ 1 h 2492"/>
                  <a:gd name="T6" fmla="*/ 0 w 1249"/>
                  <a:gd name="T7" fmla="*/ 1 h 2492"/>
                  <a:gd name="T8" fmla="*/ 0 w 1249"/>
                  <a:gd name="T9" fmla="*/ 1 h 2492"/>
                  <a:gd name="T10" fmla="*/ 0 w 1249"/>
                  <a:gd name="T11" fmla="*/ 1 h 2492"/>
                  <a:gd name="T12" fmla="*/ 0 w 1249"/>
                  <a:gd name="T13" fmla="*/ 1 h 2492"/>
                  <a:gd name="T14" fmla="*/ 0 w 1249"/>
                  <a:gd name="T15" fmla="*/ 1 h 2492"/>
                  <a:gd name="T16" fmla="*/ 0 w 1249"/>
                  <a:gd name="T17" fmla="*/ 1 h 2492"/>
                  <a:gd name="T18" fmla="*/ 0 w 1249"/>
                  <a:gd name="T19" fmla="*/ 1 h 2492"/>
                  <a:gd name="T20" fmla="*/ 0 w 1249"/>
                  <a:gd name="T21" fmla="*/ 1 h 2492"/>
                  <a:gd name="T22" fmla="*/ 0 w 1249"/>
                  <a:gd name="T23" fmla="*/ 1 h 2492"/>
                  <a:gd name="T24" fmla="*/ 0 w 1249"/>
                  <a:gd name="T25" fmla="*/ 1 h 2492"/>
                  <a:gd name="T26" fmla="*/ 0 w 1249"/>
                  <a:gd name="T27" fmla="*/ 1 h 2492"/>
                  <a:gd name="T28" fmla="*/ 0 w 1249"/>
                  <a:gd name="T29" fmla="*/ 1 h 2492"/>
                  <a:gd name="T30" fmla="*/ 0 w 1249"/>
                  <a:gd name="T31" fmla="*/ 1 h 2492"/>
                  <a:gd name="T32" fmla="*/ 0 w 1249"/>
                  <a:gd name="T33" fmla="*/ 1 h 2492"/>
                  <a:gd name="T34" fmla="*/ 0 w 1249"/>
                  <a:gd name="T35" fmla="*/ 1 h 2492"/>
                  <a:gd name="T36" fmla="*/ 0 w 1249"/>
                  <a:gd name="T37" fmla="*/ 1 h 2492"/>
                  <a:gd name="T38" fmla="*/ 0 w 1249"/>
                  <a:gd name="T39" fmla="*/ 1 h 2492"/>
                  <a:gd name="T40" fmla="*/ 0 w 1249"/>
                  <a:gd name="T41" fmla="*/ 1 h 2492"/>
                  <a:gd name="T42" fmla="*/ 0 w 1249"/>
                  <a:gd name="T43" fmla="*/ 1 h 2492"/>
                  <a:gd name="T44" fmla="*/ 0 w 1249"/>
                  <a:gd name="T45" fmla="*/ 1 h 2492"/>
                  <a:gd name="T46" fmla="*/ 0 w 1249"/>
                  <a:gd name="T47" fmla="*/ 1 h 2492"/>
                  <a:gd name="T48" fmla="*/ 0 w 1249"/>
                  <a:gd name="T49" fmla="*/ 1 h 2492"/>
                  <a:gd name="T50" fmla="*/ 0 w 1249"/>
                  <a:gd name="T51" fmla="*/ 1 h 2492"/>
                  <a:gd name="T52" fmla="*/ 0 w 1249"/>
                  <a:gd name="T53" fmla="*/ 1 h 2492"/>
                  <a:gd name="T54" fmla="*/ 0 w 1249"/>
                  <a:gd name="T55" fmla="*/ 1 h 2492"/>
                  <a:gd name="T56" fmla="*/ 0 w 1249"/>
                  <a:gd name="T57" fmla="*/ 1 h 2492"/>
                  <a:gd name="T58" fmla="*/ 0 w 1249"/>
                  <a:gd name="T59" fmla="*/ 1 h 2492"/>
                  <a:gd name="T60" fmla="*/ 0 w 1249"/>
                  <a:gd name="T61" fmla="*/ 1 h 2492"/>
                  <a:gd name="T62" fmla="*/ 0 w 1249"/>
                  <a:gd name="T63" fmla="*/ 1 h 2492"/>
                  <a:gd name="T64" fmla="*/ 0 w 1249"/>
                  <a:gd name="T65" fmla="*/ 1 h 2492"/>
                  <a:gd name="T66" fmla="*/ 0 w 1249"/>
                  <a:gd name="T67" fmla="*/ 1 h 2492"/>
                  <a:gd name="T68" fmla="*/ 0 w 1249"/>
                  <a:gd name="T69" fmla="*/ 1 h 2492"/>
                  <a:gd name="T70" fmla="*/ 0 w 1249"/>
                  <a:gd name="T71" fmla="*/ 1 h 2492"/>
                  <a:gd name="T72" fmla="*/ 0 w 1249"/>
                  <a:gd name="T73" fmla="*/ 1 h 2492"/>
                  <a:gd name="T74" fmla="*/ 0 w 1249"/>
                  <a:gd name="T75" fmla="*/ 1 h 2492"/>
                  <a:gd name="T76" fmla="*/ 0 w 1249"/>
                  <a:gd name="T77" fmla="*/ 1 h 2492"/>
                  <a:gd name="T78" fmla="*/ 0 w 1249"/>
                  <a:gd name="T79" fmla="*/ 1 h 2492"/>
                  <a:gd name="T80" fmla="*/ 0 w 1249"/>
                  <a:gd name="T81" fmla="*/ 1 h 2492"/>
                  <a:gd name="T82" fmla="*/ 0 w 1249"/>
                  <a:gd name="T83" fmla="*/ 1 h 2492"/>
                  <a:gd name="T84" fmla="*/ 0 w 1249"/>
                  <a:gd name="T85" fmla="*/ 1 h 2492"/>
                  <a:gd name="T86" fmla="*/ 0 w 1249"/>
                  <a:gd name="T87" fmla="*/ 1 h 2492"/>
                  <a:gd name="T88" fmla="*/ 0 w 1249"/>
                  <a:gd name="T89" fmla="*/ 1 h 2492"/>
                  <a:gd name="T90" fmla="*/ 0 w 1249"/>
                  <a:gd name="T91" fmla="*/ 1 h 2492"/>
                  <a:gd name="T92" fmla="*/ 0 w 1249"/>
                  <a:gd name="T93" fmla="*/ 1 h 2492"/>
                  <a:gd name="T94" fmla="*/ 0 w 1249"/>
                  <a:gd name="T95" fmla="*/ 1 h 2492"/>
                  <a:gd name="T96" fmla="*/ 0 w 1249"/>
                  <a:gd name="T97" fmla="*/ 1 h 2492"/>
                  <a:gd name="T98" fmla="*/ 0 w 1249"/>
                  <a:gd name="T99" fmla="*/ 1 h 2492"/>
                  <a:gd name="T100" fmla="*/ 0 w 1249"/>
                  <a:gd name="T101" fmla="*/ 1 h 2492"/>
                  <a:gd name="T102" fmla="*/ 0 w 1249"/>
                  <a:gd name="T103" fmla="*/ 1 h 2492"/>
                  <a:gd name="T104" fmla="*/ 0 w 1249"/>
                  <a:gd name="T105" fmla="*/ 1 h 2492"/>
                  <a:gd name="T106" fmla="*/ 0 w 1249"/>
                  <a:gd name="T107" fmla="*/ 1 h 2492"/>
                  <a:gd name="T108" fmla="*/ 0 w 1249"/>
                  <a:gd name="T109" fmla="*/ 1 h 2492"/>
                  <a:gd name="T110" fmla="*/ 0 w 1249"/>
                  <a:gd name="T111" fmla="*/ 1 h 2492"/>
                  <a:gd name="T112" fmla="*/ 0 w 1249"/>
                  <a:gd name="T113" fmla="*/ 1 h 2492"/>
                  <a:gd name="T114" fmla="*/ 0 w 1249"/>
                  <a:gd name="T115" fmla="*/ 0 h 24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49"/>
                  <a:gd name="T175" fmla="*/ 0 h 2492"/>
                  <a:gd name="T176" fmla="*/ 1249 w 1249"/>
                  <a:gd name="T177" fmla="*/ 2492 h 24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49" h="2492">
                    <a:moveTo>
                      <a:pt x="422" y="0"/>
                    </a:moveTo>
                    <a:lnTo>
                      <a:pt x="380" y="50"/>
                    </a:lnTo>
                    <a:lnTo>
                      <a:pt x="375" y="107"/>
                    </a:lnTo>
                    <a:lnTo>
                      <a:pt x="361" y="327"/>
                    </a:lnTo>
                    <a:lnTo>
                      <a:pt x="371" y="652"/>
                    </a:lnTo>
                    <a:lnTo>
                      <a:pt x="371" y="778"/>
                    </a:lnTo>
                    <a:lnTo>
                      <a:pt x="344" y="812"/>
                    </a:lnTo>
                    <a:lnTo>
                      <a:pt x="300" y="909"/>
                    </a:lnTo>
                    <a:lnTo>
                      <a:pt x="268" y="1059"/>
                    </a:lnTo>
                    <a:lnTo>
                      <a:pt x="243" y="1103"/>
                    </a:lnTo>
                    <a:lnTo>
                      <a:pt x="194" y="1179"/>
                    </a:lnTo>
                    <a:lnTo>
                      <a:pt x="185" y="1226"/>
                    </a:lnTo>
                    <a:lnTo>
                      <a:pt x="185" y="1261"/>
                    </a:lnTo>
                    <a:lnTo>
                      <a:pt x="202" y="1350"/>
                    </a:lnTo>
                    <a:lnTo>
                      <a:pt x="109" y="1610"/>
                    </a:lnTo>
                    <a:lnTo>
                      <a:pt x="65" y="1757"/>
                    </a:lnTo>
                    <a:lnTo>
                      <a:pt x="0" y="1994"/>
                    </a:lnTo>
                    <a:lnTo>
                      <a:pt x="8" y="2038"/>
                    </a:lnTo>
                    <a:lnTo>
                      <a:pt x="148" y="2089"/>
                    </a:lnTo>
                    <a:lnTo>
                      <a:pt x="264" y="2105"/>
                    </a:lnTo>
                    <a:lnTo>
                      <a:pt x="338" y="2108"/>
                    </a:lnTo>
                    <a:lnTo>
                      <a:pt x="445" y="2266"/>
                    </a:lnTo>
                    <a:lnTo>
                      <a:pt x="378" y="2439"/>
                    </a:lnTo>
                    <a:lnTo>
                      <a:pt x="401" y="2473"/>
                    </a:lnTo>
                    <a:lnTo>
                      <a:pt x="464" y="2492"/>
                    </a:lnTo>
                    <a:lnTo>
                      <a:pt x="472" y="2355"/>
                    </a:lnTo>
                    <a:lnTo>
                      <a:pt x="511" y="2240"/>
                    </a:lnTo>
                    <a:lnTo>
                      <a:pt x="614" y="2367"/>
                    </a:lnTo>
                    <a:lnTo>
                      <a:pt x="627" y="2122"/>
                    </a:lnTo>
                    <a:lnTo>
                      <a:pt x="631" y="1934"/>
                    </a:lnTo>
                    <a:lnTo>
                      <a:pt x="645" y="1825"/>
                    </a:lnTo>
                    <a:lnTo>
                      <a:pt x="667" y="1799"/>
                    </a:lnTo>
                    <a:lnTo>
                      <a:pt x="679" y="1791"/>
                    </a:lnTo>
                    <a:lnTo>
                      <a:pt x="759" y="1918"/>
                    </a:lnTo>
                    <a:lnTo>
                      <a:pt x="709" y="1605"/>
                    </a:lnTo>
                    <a:lnTo>
                      <a:pt x="711" y="1574"/>
                    </a:lnTo>
                    <a:lnTo>
                      <a:pt x="724" y="1550"/>
                    </a:lnTo>
                    <a:lnTo>
                      <a:pt x="762" y="1534"/>
                    </a:lnTo>
                    <a:lnTo>
                      <a:pt x="859" y="1540"/>
                    </a:lnTo>
                    <a:lnTo>
                      <a:pt x="909" y="1557"/>
                    </a:lnTo>
                    <a:lnTo>
                      <a:pt x="886" y="1525"/>
                    </a:lnTo>
                    <a:lnTo>
                      <a:pt x="863" y="1489"/>
                    </a:lnTo>
                    <a:lnTo>
                      <a:pt x="836" y="1447"/>
                    </a:lnTo>
                    <a:lnTo>
                      <a:pt x="808" y="1401"/>
                    </a:lnTo>
                    <a:lnTo>
                      <a:pt x="785" y="1356"/>
                    </a:lnTo>
                    <a:lnTo>
                      <a:pt x="759" y="1283"/>
                    </a:lnTo>
                    <a:lnTo>
                      <a:pt x="759" y="1221"/>
                    </a:lnTo>
                    <a:lnTo>
                      <a:pt x="764" y="1209"/>
                    </a:lnTo>
                    <a:lnTo>
                      <a:pt x="825" y="1257"/>
                    </a:lnTo>
                    <a:lnTo>
                      <a:pt x="829" y="1143"/>
                    </a:lnTo>
                    <a:lnTo>
                      <a:pt x="952" y="1129"/>
                    </a:lnTo>
                    <a:lnTo>
                      <a:pt x="937" y="1097"/>
                    </a:lnTo>
                    <a:lnTo>
                      <a:pt x="935" y="1053"/>
                    </a:lnTo>
                    <a:lnTo>
                      <a:pt x="968" y="1027"/>
                    </a:lnTo>
                    <a:lnTo>
                      <a:pt x="994" y="1008"/>
                    </a:lnTo>
                    <a:lnTo>
                      <a:pt x="1021" y="987"/>
                    </a:lnTo>
                    <a:lnTo>
                      <a:pt x="1049" y="966"/>
                    </a:lnTo>
                    <a:lnTo>
                      <a:pt x="1072" y="949"/>
                    </a:lnTo>
                    <a:lnTo>
                      <a:pt x="1095" y="932"/>
                    </a:lnTo>
                    <a:lnTo>
                      <a:pt x="1023" y="913"/>
                    </a:lnTo>
                    <a:lnTo>
                      <a:pt x="1042" y="863"/>
                    </a:lnTo>
                    <a:lnTo>
                      <a:pt x="1059" y="839"/>
                    </a:lnTo>
                    <a:lnTo>
                      <a:pt x="1038" y="820"/>
                    </a:lnTo>
                    <a:lnTo>
                      <a:pt x="1032" y="791"/>
                    </a:lnTo>
                    <a:lnTo>
                      <a:pt x="1059" y="772"/>
                    </a:lnTo>
                    <a:lnTo>
                      <a:pt x="1072" y="763"/>
                    </a:lnTo>
                    <a:lnTo>
                      <a:pt x="1186" y="728"/>
                    </a:lnTo>
                    <a:lnTo>
                      <a:pt x="1249" y="679"/>
                    </a:lnTo>
                    <a:lnTo>
                      <a:pt x="1220" y="688"/>
                    </a:lnTo>
                    <a:lnTo>
                      <a:pt x="1160" y="709"/>
                    </a:lnTo>
                    <a:lnTo>
                      <a:pt x="1095" y="725"/>
                    </a:lnTo>
                    <a:lnTo>
                      <a:pt x="1063" y="719"/>
                    </a:lnTo>
                    <a:lnTo>
                      <a:pt x="1072" y="677"/>
                    </a:lnTo>
                    <a:lnTo>
                      <a:pt x="1085" y="649"/>
                    </a:lnTo>
                    <a:lnTo>
                      <a:pt x="1103" y="616"/>
                    </a:lnTo>
                    <a:lnTo>
                      <a:pt x="1137" y="561"/>
                    </a:lnTo>
                    <a:lnTo>
                      <a:pt x="1152" y="538"/>
                    </a:lnTo>
                    <a:lnTo>
                      <a:pt x="1200" y="455"/>
                    </a:lnTo>
                    <a:lnTo>
                      <a:pt x="1066" y="592"/>
                    </a:lnTo>
                    <a:lnTo>
                      <a:pt x="989" y="751"/>
                    </a:lnTo>
                    <a:lnTo>
                      <a:pt x="973" y="772"/>
                    </a:lnTo>
                    <a:lnTo>
                      <a:pt x="939" y="814"/>
                    </a:lnTo>
                    <a:lnTo>
                      <a:pt x="899" y="856"/>
                    </a:lnTo>
                    <a:lnTo>
                      <a:pt x="884" y="867"/>
                    </a:lnTo>
                    <a:lnTo>
                      <a:pt x="873" y="869"/>
                    </a:lnTo>
                    <a:lnTo>
                      <a:pt x="859" y="808"/>
                    </a:lnTo>
                    <a:lnTo>
                      <a:pt x="865" y="755"/>
                    </a:lnTo>
                    <a:lnTo>
                      <a:pt x="952" y="614"/>
                    </a:lnTo>
                    <a:lnTo>
                      <a:pt x="966" y="557"/>
                    </a:lnTo>
                    <a:lnTo>
                      <a:pt x="975" y="504"/>
                    </a:lnTo>
                    <a:lnTo>
                      <a:pt x="1049" y="261"/>
                    </a:lnTo>
                    <a:lnTo>
                      <a:pt x="1076" y="160"/>
                    </a:lnTo>
                    <a:lnTo>
                      <a:pt x="1108" y="76"/>
                    </a:lnTo>
                    <a:lnTo>
                      <a:pt x="1099" y="90"/>
                    </a:lnTo>
                    <a:lnTo>
                      <a:pt x="1070" y="122"/>
                    </a:lnTo>
                    <a:lnTo>
                      <a:pt x="1028" y="171"/>
                    </a:lnTo>
                    <a:lnTo>
                      <a:pt x="1006" y="198"/>
                    </a:lnTo>
                    <a:lnTo>
                      <a:pt x="981" y="228"/>
                    </a:lnTo>
                    <a:lnTo>
                      <a:pt x="956" y="259"/>
                    </a:lnTo>
                    <a:lnTo>
                      <a:pt x="932" y="291"/>
                    </a:lnTo>
                    <a:lnTo>
                      <a:pt x="907" y="322"/>
                    </a:lnTo>
                    <a:lnTo>
                      <a:pt x="884" y="350"/>
                    </a:lnTo>
                    <a:lnTo>
                      <a:pt x="844" y="401"/>
                    </a:lnTo>
                    <a:lnTo>
                      <a:pt x="819" y="441"/>
                    </a:lnTo>
                    <a:lnTo>
                      <a:pt x="800" y="470"/>
                    </a:lnTo>
                    <a:lnTo>
                      <a:pt x="781" y="493"/>
                    </a:lnTo>
                    <a:lnTo>
                      <a:pt x="743" y="529"/>
                    </a:lnTo>
                    <a:lnTo>
                      <a:pt x="717" y="552"/>
                    </a:lnTo>
                    <a:lnTo>
                      <a:pt x="705" y="557"/>
                    </a:lnTo>
                    <a:lnTo>
                      <a:pt x="641" y="698"/>
                    </a:lnTo>
                    <a:lnTo>
                      <a:pt x="669" y="147"/>
                    </a:lnTo>
                    <a:lnTo>
                      <a:pt x="544" y="143"/>
                    </a:lnTo>
                    <a:lnTo>
                      <a:pt x="508" y="120"/>
                    </a:lnTo>
                    <a:lnTo>
                      <a:pt x="472" y="76"/>
                    </a:lnTo>
                    <a:lnTo>
                      <a:pt x="437" y="0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7" name="Freeform 33"/>
              <p:cNvSpPr>
                <a:spLocks/>
              </p:cNvSpPr>
              <p:nvPr/>
            </p:nvSpPr>
            <p:spPr bwMode="auto">
              <a:xfrm>
                <a:off x="2272" y="3435"/>
                <a:ext cx="300" cy="163"/>
              </a:xfrm>
              <a:custGeom>
                <a:avLst/>
                <a:gdLst>
                  <a:gd name="T0" fmla="*/ 0 w 601"/>
                  <a:gd name="T1" fmla="*/ 1 h 325"/>
                  <a:gd name="T2" fmla="*/ 0 w 601"/>
                  <a:gd name="T3" fmla="*/ 0 h 325"/>
                  <a:gd name="T4" fmla="*/ 0 w 601"/>
                  <a:gd name="T5" fmla="*/ 0 h 325"/>
                  <a:gd name="T6" fmla="*/ 0 w 601"/>
                  <a:gd name="T7" fmla="*/ 1 h 325"/>
                  <a:gd name="T8" fmla="*/ 0 w 601"/>
                  <a:gd name="T9" fmla="*/ 1 h 325"/>
                  <a:gd name="T10" fmla="*/ 0 w 601"/>
                  <a:gd name="T11" fmla="*/ 1 h 325"/>
                  <a:gd name="T12" fmla="*/ 0 w 601"/>
                  <a:gd name="T13" fmla="*/ 1 h 325"/>
                  <a:gd name="T14" fmla="*/ 0 w 601"/>
                  <a:gd name="T15" fmla="*/ 1 h 325"/>
                  <a:gd name="T16" fmla="*/ 0 w 601"/>
                  <a:gd name="T17" fmla="*/ 1 h 325"/>
                  <a:gd name="T18" fmla="*/ 0 w 601"/>
                  <a:gd name="T19" fmla="*/ 1 h 325"/>
                  <a:gd name="T20" fmla="*/ 0 w 601"/>
                  <a:gd name="T21" fmla="*/ 1 h 325"/>
                  <a:gd name="T22" fmla="*/ 0 w 601"/>
                  <a:gd name="T23" fmla="*/ 1 h 325"/>
                  <a:gd name="T24" fmla="*/ 0 w 601"/>
                  <a:gd name="T25" fmla="*/ 1 h 325"/>
                  <a:gd name="T26" fmla="*/ 0 w 601"/>
                  <a:gd name="T27" fmla="*/ 1 h 325"/>
                  <a:gd name="T28" fmla="*/ 0 w 601"/>
                  <a:gd name="T29" fmla="*/ 1 h 325"/>
                  <a:gd name="T30" fmla="*/ 0 w 601"/>
                  <a:gd name="T31" fmla="*/ 1 h 325"/>
                  <a:gd name="T32" fmla="*/ 0 w 601"/>
                  <a:gd name="T33" fmla="*/ 1 h 325"/>
                  <a:gd name="T34" fmla="*/ 0 w 601"/>
                  <a:gd name="T35" fmla="*/ 1 h 325"/>
                  <a:gd name="T36" fmla="*/ 0 w 601"/>
                  <a:gd name="T37" fmla="*/ 1 h 325"/>
                  <a:gd name="T38" fmla="*/ 0 w 601"/>
                  <a:gd name="T39" fmla="*/ 1 h 325"/>
                  <a:gd name="T40" fmla="*/ 0 w 601"/>
                  <a:gd name="T41" fmla="*/ 1 h 325"/>
                  <a:gd name="T42" fmla="*/ 0 w 601"/>
                  <a:gd name="T43" fmla="*/ 1 h 325"/>
                  <a:gd name="T44" fmla="*/ 0 w 601"/>
                  <a:gd name="T45" fmla="*/ 1 h 325"/>
                  <a:gd name="T46" fmla="*/ 0 w 601"/>
                  <a:gd name="T47" fmla="*/ 1 h 325"/>
                  <a:gd name="T48" fmla="*/ 0 w 601"/>
                  <a:gd name="T49" fmla="*/ 1 h 3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1"/>
                  <a:gd name="T76" fmla="*/ 0 h 325"/>
                  <a:gd name="T77" fmla="*/ 601 w 601"/>
                  <a:gd name="T78" fmla="*/ 325 h 3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1" h="325">
                    <a:moveTo>
                      <a:pt x="11" y="25"/>
                    </a:moveTo>
                    <a:lnTo>
                      <a:pt x="63" y="0"/>
                    </a:lnTo>
                    <a:lnTo>
                      <a:pt x="110" y="0"/>
                    </a:lnTo>
                    <a:lnTo>
                      <a:pt x="158" y="15"/>
                    </a:lnTo>
                    <a:lnTo>
                      <a:pt x="186" y="29"/>
                    </a:lnTo>
                    <a:lnTo>
                      <a:pt x="203" y="38"/>
                    </a:lnTo>
                    <a:lnTo>
                      <a:pt x="239" y="86"/>
                    </a:lnTo>
                    <a:lnTo>
                      <a:pt x="260" y="112"/>
                    </a:lnTo>
                    <a:lnTo>
                      <a:pt x="310" y="135"/>
                    </a:lnTo>
                    <a:lnTo>
                      <a:pt x="348" y="147"/>
                    </a:lnTo>
                    <a:lnTo>
                      <a:pt x="414" y="192"/>
                    </a:lnTo>
                    <a:lnTo>
                      <a:pt x="513" y="219"/>
                    </a:lnTo>
                    <a:lnTo>
                      <a:pt x="547" y="245"/>
                    </a:lnTo>
                    <a:lnTo>
                      <a:pt x="582" y="276"/>
                    </a:lnTo>
                    <a:lnTo>
                      <a:pt x="601" y="306"/>
                    </a:lnTo>
                    <a:lnTo>
                      <a:pt x="593" y="325"/>
                    </a:lnTo>
                    <a:lnTo>
                      <a:pt x="559" y="325"/>
                    </a:lnTo>
                    <a:lnTo>
                      <a:pt x="393" y="306"/>
                    </a:lnTo>
                    <a:lnTo>
                      <a:pt x="247" y="297"/>
                    </a:lnTo>
                    <a:lnTo>
                      <a:pt x="234" y="217"/>
                    </a:lnTo>
                    <a:lnTo>
                      <a:pt x="23" y="223"/>
                    </a:lnTo>
                    <a:lnTo>
                      <a:pt x="4" y="166"/>
                    </a:lnTo>
                    <a:lnTo>
                      <a:pt x="0" y="71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8" name="Freeform 34"/>
              <p:cNvSpPr>
                <a:spLocks/>
              </p:cNvSpPr>
              <p:nvPr/>
            </p:nvSpPr>
            <p:spPr bwMode="auto">
              <a:xfrm>
                <a:off x="2478" y="3262"/>
                <a:ext cx="298" cy="360"/>
              </a:xfrm>
              <a:custGeom>
                <a:avLst/>
                <a:gdLst>
                  <a:gd name="T0" fmla="*/ 1 w 595"/>
                  <a:gd name="T1" fmla="*/ 0 h 721"/>
                  <a:gd name="T2" fmla="*/ 1 w 595"/>
                  <a:gd name="T3" fmla="*/ 0 h 721"/>
                  <a:gd name="T4" fmla="*/ 1 w 595"/>
                  <a:gd name="T5" fmla="*/ 0 h 721"/>
                  <a:gd name="T6" fmla="*/ 1 w 595"/>
                  <a:gd name="T7" fmla="*/ 0 h 721"/>
                  <a:gd name="T8" fmla="*/ 1 w 595"/>
                  <a:gd name="T9" fmla="*/ 0 h 721"/>
                  <a:gd name="T10" fmla="*/ 1 w 595"/>
                  <a:gd name="T11" fmla="*/ 0 h 721"/>
                  <a:gd name="T12" fmla="*/ 1 w 595"/>
                  <a:gd name="T13" fmla="*/ 0 h 721"/>
                  <a:gd name="T14" fmla="*/ 1 w 595"/>
                  <a:gd name="T15" fmla="*/ 0 h 721"/>
                  <a:gd name="T16" fmla="*/ 1 w 595"/>
                  <a:gd name="T17" fmla="*/ 0 h 721"/>
                  <a:gd name="T18" fmla="*/ 1 w 595"/>
                  <a:gd name="T19" fmla="*/ 0 h 721"/>
                  <a:gd name="T20" fmla="*/ 1 w 595"/>
                  <a:gd name="T21" fmla="*/ 0 h 721"/>
                  <a:gd name="T22" fmla="*/ 1 w 595"/>
                  <a:gd name="T23" fmla="*/ 0 h 721"/>
                  <a:gd name="T24" fmla="*/ 1 w 595"/>
                  <a:gd name="T25" fmla="*/ 0 h 721"/>
                  <a:gd name="T26" fmla="*/ 1 w 595"/>
                  <a:gd name="T27" fmla="*/ 0 h 721"/>
                  <a:gd name="T28" fmla="*/ 1 w 595"/>
                  <a:gd name="T29" fmla="*/ 0 h 721"/>
                  <a:gd name="T30" fmla="*/ 1 w 595"/>
                  <a:gd name="T31" fmla="*/ 0 h 721"/>
                  <a:gd name="T32" fmla="*/ 1 w 595"/>
                  <a:gd name="T33" fmla="*/ 0 h 721"/>
                  <a:gd name="T34" fmla="*/ 1 w 595"/>
                  <a:gd name="T35" fmla="*/ 0 h 721"/>
                  <a:gd name="T36" fmla="*/ 1 w 595"/>
                  <a:gd name="T37" fmla="*/ 0 h 721"/>
                  <a:gd name="T38" fmla="*/ 1 w 595"/>
                  <a:gd name="T39" fmla="*/ 0 h 721"/>
                  <a:gd name="T40" fmla="*/ 1 w 595"/>
                  <a:gd name="T41" fmla="*/ 0 h 721"/>
                  <a:gd name="T42" fmla="*/ 1 w 595"/>
                  <a:gd name="T43" fmla="*/ 0 h 721"/>
                  <a:gd name="T44" fmla="*/ 1 w 595"/>
                  <a:gd name="T45" fmla="*/ 0 h 721"/>
                  <a:gd name="T46" fmla="*/ 1 w 595"/>
                  <a:gd name="T47" fmla="*/ 0 h 721"/>
                  <a:gd name="T48" fmla="*/ 1 w 595"/>
                  <a:gd name="T49" fmla="*/ 0 h 721"/>
                  <a:gd name="T50" fmla="*/ 1 w 595"/>
                  <a:gd name="T51" fmla="*/ 0 h 721"/>
                  <a:gd name="T52" fmla="*/ 1 w 595"/>
                  <a:gd name="T53" fmla="*/ 0 h 721"/>
                  <a:gd name="T54" fmla="*/ 1 w 595"/>
                  <a:gd name="T55" fmla="*/ 0 h 721"/>
                  <a:gd name="T56" fmla="*/ 1 w 595"/>
                  <a:gd name="T57" fmla="*/ 0 h 721"/>
                  <a:gd name="T58" fmla="*/ 0 w 595"/>
                  <a:gd name="T59" fmla="*/ 0 h 721"/>
                  <a:gd name="T60" fmla="*/ 1 w 595"/>
                  <a:gd name="T61" fmla="*/ 0 h 721"/>
                  <a:gd name="T62" fmla="*/ 1 w 595"/>
                  <a:gd name="T63" fmla="*/ 0 h 721"/>
                  <a:gd name="T64" fmla="*/ 1 w 595"/>
                  <a:gd name="T65" fmla="*/ 0 h 721"/>
                  <a:gd name="T66" fmla="*/ 1 w 595"/>
                  <a:gd name="T67" fmla="*/ 0 h 721"/>
                  <a:gd name="T68" fmla="*/ 1 w 595"/>
                  <a:gd name="T69" fmla="*/ 0 h 721"/>
                  <a:gd name="T70" fmla="*/ 1 w 595"/>
                  <a:gd name="T71" fmla="*/ 0 h 721"/>
                  <a:gd name="T72" fmla="*/ 1 w 595"/>
                  <a:gd name="T73" fmla="*/ 0 h 721"/>
                  <a:gd name="T74" fmla="*/ 1 w 595"/>
                  <a:gd name="T75" fmla="*/ 0 h 721"/>
                  <a:gd name="T76" fmla="*/ 1 w 595"/>
                  <a:gd name="T77" fmla="*/ 0 h 721"/>
                  <a:gd name="T78" fmla="*/ 1 w 595"/>
                  <a:gd name="T79" fmla="*/ 0 h 7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95"/>
                  <a:gd name="T121" fmla="*/ 0 h 721"/>
                  <a:gd name="T122" fmla="*/ 595 w 595"/>
                  <a:gd name="T123" fmla="*/ 721 h 7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95" h="721">
                    <a:moveTo>
                      <a:pt x="595" y="0"/>
                    </a:moveTo>
                    <a:lnTo>
                      <a:pt x="582" y="8"/>
                    </a:lnTo>
                    <a:lnTo>
                      <a:pt x="555" y="29"/>
                    </a:lnTo>
                    <a:lnTo>
                      <a:pt x="521" y="59"/>
                    </a:lnTo>
                    <a:lnTo>
                      <a:pt x="495" y="93"/>
                    </a:lnTo>
                    <a:lnTo>
                      <a:pt x="458" y="211"/>
                    </a:lnTo>
                    <a:lnTo>
                      <a:pt x="434" y="312"/>
                    </a:lnTo>
                    <a:lnTo>
                      <a:pt x="407" y="424"/>
                    </a:lnTo>
                    <a:lnTo>
                      <a:pt x="382" y="534"/>
                    </a:lnTo>
                    <a:lnTo>
                      <a:pt x="362" y="629"/>
                    </a:lnTo>
                    <a:lnTo>
                      <a:pt x="341" y="721"/>
                    </a:lnTo>
                    <a:lnTo>
                      <a:pt x="202" y="688"/>
                    </a:lnTo>
                    <a:lnTo>
                      <a:pt x="141" y="595"/>
                    </a:lnTo>
                    <a:lnTo>
                      <a:pt x="67" y="534"/>
                    </a:lnTo>
                    <a:lnTo>
                      <a:pt x="88" y="510"/>
                    </a:lnTo>
                    <a:lnTo>
                      <a:pt x="109" y="483"/>
                    </a:lnTo>
                    <a:lnTo>
                      <a:pt x="133" y="451"/>
                    </a:lnTo>
                    <a:lnTo>
                      <a:pt x="162" y="418"/>
                    </a:lnTo>
                    <a:lnTo>
                      <a:pt x="190" y="384"/>
                    </a:lnTo>
                    <a:lnTo>
                      <a:pt x="219" y="356"/>
                    </a:lnTo>
                    <a:lnTo>
                      <a:pt x="242" y="335"/>
                    </a:lnTo>
                    <a:lnTo>
                      <a:pt x="280" y="304"/>
                    </a:lnTo>
                    <a:lnTo>
                      <a:pt x="310" y="283"/>
                    </a:lnTo>
                    <a:lnTo>
                      <a:pt x="341" y="266"/>
                    </a:lnTo>
                    <a:lnTo>
                      <a:pt x="228" y="293"/>
                    </a:lnTo>
                    <a:lnTo>
                      <a:pt x="166" y="316"/>
                    </a:lnTo>
                    <a:lnTo>
                      <a:pt x="130" y="333"/>
                    </a:lnTo>
                    <a:lnTo>
                      <a:pt x="92" y="348"/>
                    </a:lnTo>
                    <a:lnTo>
                      <a:pt x="27" y="375"/>
                    </a:lnTo>
                    <a:lnTo>
                      <a:pt x="0" y="388"/>
                    </a:lnTo>
                    <a:lnTo>
                      <a:pt x="120" y="194"/>
                    </a:lnTo>
                    <a:lnTo>
                      <a:pt x="135" y="181"/>
                    </a:lnTo>
                    <a:lnTo>
                      <a:pt x="168" y="154"/>
                    </a:lnTo>
                    <a:lnTo>
                      <a:pt x="208" y="124"/>
                    </a:lnTo>
                    <a:lnTo>
                      <a:pt x="242" y="99"/>
                    </a:lnTo>
                    <a:lnTo>
                      <a:pt x="274" y="80"/>
                    </a:lnTo>
                    <a:lnTo>
                      <a:pt x="388" y="80"/>
                    </a:lnTo>
                    <a:lnTo>
                      <a:pt x="502" y="33"/>
                    </a:ln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D1BD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9" name="Freeform 35"/>
              <p:cNvSpPr>
                <a:spLocks/>
              </p:cNvSpPr>
              <p:nvPr/>
            </p:nvSpPr>
            <p:spPr bwMode="auto">
              <a:xfrm>
                <a:off x="1629" y="2581"/>
                <a:ext cx="61" cy="101"/>
              </a:xfrm>
              <a:custGeom>
                <a:avLst/>
                <a:gdLst>
                  <a:gd name="T0" fmla="*/ 0 w 124"/>
                  <a:gd name="T1" fmla="*/ 0 h 204"/>
                  <a:gd name="T2" fmla="*/ 0 w 124"/>
                  <a:gd name="T3" fmla="*/ 0 h 204"/>
                  <a:gd name="T4" fmla="*/ 0 w 124"/>
                  <a:gd name="T5" fmla="*/ 0 h 204"/>
                  <a:gd name="T6" fmla="*/ 0 w 124"/>
                  <a:gd name="T7" fmla="*/ 0 h 204"/>
                  <a:gd name="T8" fmla="*/ 0 w 124"/>
                  <a:gd name="T9" fmla="*/ 0 h 204"/>
                  <a:gd name="T10" fmla="*/ 0 w 124"/>
                  <a:gd name="T11" fmla="*/ 0 h 204"/>
                  <a:gd name="T12" fmla="*/ 0 w 124"/>
                  <a:gd name="T13" fmla="*/ 0 h 204"/>
                  <a:gd name="T14" fmla="*/ 0 w 124"/>
                  <a:gd name="T15" fmla="*/ 0 h 204"/>
                  <a:gd name="T16" fmla="*/ 0 w 124"/>
                  <a:gd name="T17" fmla="*/ 0 h 204"/>
                  <a:gd name="T18" fmla="*/ 0 w 124"/>
                  <a:gd name="T19" fmla="*/ 0 h 204"/>
                  <a:gd name="T20" fmla="*/ 0 w 124"/>
                  <a:gd name="T21" fmla="*/ 0 h 204"/>
                  <a:gd name="T22" fmla="*/ 0 w 124"/>
                  <a:gd name="T23" fmla="*/ 0 h 204"/>
                  <a:gd name="T24" fmla="*/ 0 w 124"/>
                  <a:gd name="T25" fmla="*/ 0 h 204"/>
                  <a:gd name="T26" fmla="*/ 0 w 124"/>
                  <a:gd name="T27" fmla="*/ 0 h 2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4"/>
                  <a:gd name="T43" fmla="*/ 0 h 204"/>
                  <a:gd name="T44" fmla="*/ 124 w 124"/>
                  <a:gd name="T45" fmla="*/ 204 h 2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4" h="204">
                    <a:moveTo>
                      <a:pt x="103" y="2"/>
                    </a:moveTo>
                    <a:lnTo>
                      <a:pt x="84" y="46"/>
                    </a:lnTo>
                    <a:lnTo>
                      <a:pt x="65" y="80"/>
                    </a:lnTo>
                    <a:lnTo>
                      <a:pt x="46" y="111"/>
                    </a:lnTo>
                    <a:lnTo>
                      <a:pt x="13" y="168"/>
                    </a:lnTo>
                    <a:lnTo>
                      <a:pt x="0" y="204"/>
                    </a:lnTo>
                    <a:lnTo>
                      <a:pt x="8" y="190"/>
                    </a:lnTo>
                    <a:lnTo>
                      <a:pt x="31" y="164"/>
                    </a:lnTo>
                    <a:lnTo>
                      <a:pt x="55" y="128"/>
                    </a:lnTo>
                    <a:lnTo>
                      <a:pt x="76" y="99"/>
                    </a:lnTo>
                    <a:lnTo>
                      <a:pt x="107" y="38"/>
                    </a:lnTo>
                    <a:lnTo>
                      <a:pt x="124" y="0"/>
                    </a:lnTo>
                    <a:lnTo>
                      <a:pt x="103" y="2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0" name="Freeform 36"/>
              <p:cNvSpPr>
                <a:spLocks/>
              </p:cNvSpPr>
              <p:nvPr/>
            </p:nvSpPr>
            <p:spPr bwMode="auto">
              <a:xfrm>
                <a:off x="2208" y="1811"/>
                <a:ext cx="413" cy="413"/>
              </a:xfrm>
              <a:custGeom>
                <a:avLst/>
                <a:gdLst>
                  <a:gd name="T0" fmla="*/ 1 w 825"/>
                  <a:gd name="T1" fmla="*/ 0 h 827"/>
                  <a:gd name="T2" fmla="*/ 1 w 825"/>
                  <a:gd name="T3" fmla="*/ 0 h 827"/>
                  <a:gd name="T4" fmla="*/ 1 w 825"/>
                  <a:gd name="T5" fmla="*/ 0 h 827"/>
                  <a:gd name="T6" fmla="*/ 1 w 825"/>
                  <a:gd name="T7" fmla="*/ 0 h 827"/>
                  <a:gd name="T8" fmla="*/ 1 w 825"/>
                  <a:gd name="T9" fmla="*/ 0 h 827"/>
                  <a:gd name="T10" fmla="*/ 1 w 825"/>
                  <a:gd name="T11" fmla="*/ 0 h 827"/>
                  <a:gd name="T12" fmla="*/ 1 w 825"/>
                  <a:gd name="T13" fmla="*/ 0 h 827"/>
                  <a:gd name="T14" fmla="*/ 1 w 825"/>
                  <a:gd name="T15" fmla="*/ 0 h 827"/>
                  <a:gd name="T16" fmla="*/ 1 w 825"/>
                  <a:gd name="T17" fmla="*/ 0 h 827"/>
                  <a:gd name="T18" fmla="*/ 1 w 825"/>
                  <a:gd name="T19" fmla="*/ 0 h 827"/>
                  <a:gd name="T20" fmla="*/ 1 w 825"/>
                  <a:gd name="T21" fmla="*/ 0 h 827"/>
                  <a:gd name="T22" fmla="*/ 1 w 825"/>
                  <a:gd name="T23" fmla="*/ 0 h 827"/>
                  <a:gd name="T24" fmla="*/ 1 w 825"/>
                  <a:gd name="T25" fmla="*/ 0 h 827"/>
                  <a:gd name="T26" fmla="*/ 1 w 825"/>
                  <a:gd name="T27" fmla="*/ 0 h 827"/>
                  <a:gd name="T28" fmla="*/ 1 w 825"/>
                  <a:gd name="T29" fmla="*/ 0 h 827"/>
                  <a:gd name="T30" fmla="*/ 1 w 825"/>
                  <a:gd name="T31" fmla="*/ 0 h 827"/>
                  <a:gd name="T32" fmla="*/ 1 w 825"/>
                  <a:gd name="T33" fmla="*/ 0 h 827"/>
                  <a:gd name="T34" fmla="*/ 1 w 825"/>
                  <a:gd name="T35" fmla="*/ 0 h 827"/>
                  <a:gd name="T36" fmla="*/ 1 w 825"/>
                  <a:gd name="T37" fmla="*/ 0 h 827"/>
                  <a:gd name="T38" fmla="*/ 1 w 825"/>
                  <a:gd name="T39" fmla="*/ 0 h 827"/>
                  <a:gd name="T40" fmla="*/ 1 w 825"/>
                  <a:gd name="T41" fmla="*/ 0 h 827"/>
                  <a:gd name="T42" fmla="*/ 1 w 825"/>
                  <a:gd name="T43" fmla="*/ 0 h 827"/>
                  <a:gd name="T44" fmla="*/ 1 w 825"/>
                  <a:gd name="T45" fmla="*/ 0 h 827"/>
                  <a:gd name="T46" fmla="*/ 1 w 825"/>
                  <a:gd name="T47" fmla="*/ 0 h 827"/>
                  <a:gd name="T48" fmla="*/ 1 w 825"/>
                  <a:gd name="T49" fmla="*/ 0 h 827"/>
                  <a:gd name="T50" fmla="*/ 1 w 825"/>
                  <a:gd name="T51" fmla="*/ 0 h 827"/>
                  <a:gd name="T52" fmla="*/ 1 w 825"/>
                  <a:gd name="T53" fmla="*/ 0 h 827"/>
                  <a:gd name="T54" fmla="*/ 1 w 825"/>
                  <a:gd name="T55" fmla="*/ 0 h 827"/>
                  <a:gd name="T56" fmla="*/ 1 w 825"/>
                  <a:gd name="T57" fmla="*/ 0 h 827"/>
                  <a:gd name="T58" fmla="*/ 1 w 825"/>
                  <a:gd name="T59" fmla="*/ 0 h 827"/>
                  <a:gd name="T60" fmla="*/ 1 w 825"/>
                  <a:gd name="T61" fmla="*/ 0 h 827"/>
                  <a:gd name="T62" fmla="*/ 1 w 825"/>
                  <a:gd name="T63" fmla="*/ 0 h 827"/>
                  <a:gd name="T64" fmla="*/ 1 w 825"/>
                  <a:gd name="T65" fmla="*/ 0 h 827"/>
                  <a:gd name="T66" fmla="*/ 1 w 825"/>
                  <a:gd name="T67" fmla="*/ 0 h 827"/>
                  <a:gd name="T68" fmla="*/ 1 w 825"/>
                  <a:gd name="T69" fmla="*/ 0 h 827"/>
                  <a:gd name="T70" fmla="*/ 1 w 825"/>
                  <a:gd name="T71" fmla="*/ 0 h 827"/>
                  <a:gd name="T72" fmla="*/ 1 w 825"/>
                  <a:gd name="T73" fmla="*/ 0 h 827"/>
                  <a:gd name="T74" fmla="*/ 0 w 825"/>
                  <a:gd name="T75" fmla="*/ 0 h 827"/>
                  <a:gd name="T76" fmla="*/ 0 w 825"/>
                  <a:gd name="T77" fmla="*/ 0 h 827"/>
                  <a:gd name="T78" fmla="*/ 1 w 825"/>
                  <a:gd name="T79" fmla="*/ 0 h 827"/>
                  <a:gd name="T80" fmla="*/ 1 w 825"/>
                  <a:gd name="T81" fmla="*/ 0 h 827"/>
                  <a:gd name="T82" fmla="*/ 1 w 825"/>
                  <a:gd name="T83" fmla="*/ 0 h 827"/>
                  <a:gd name="T84" fmla="*/ 1 w 825"/>
                  <a:gd name="T85" fmla="*/ 0 h 827"/>
                  <a:gd name="T86" fmla="*/ 1 w 825"/>
                  <a:gd name="T87" fmla="*/ 0 h 827"/>
                  <a:gd name="T88" fmla="*/ 1 w 825"/>
                  <a:gd name="T89" fmla="*/ 0 h 827"/>
                  <a:gd name="T90" fmla="*/ 1 w 825"/>
                  <a:gd name="T91" fmla="*/ 0 h 827"/>
                  <a:gd name="T92" fmla="*/ 1 w 825"/>
                  <a:gd name="T93" fmla="*/ 0 h 827"/>
                  <a:gd name="T94" fmla="*/ 1 w 825"/>
                  <a:gd name="T95" fmla="*/ 0 h 8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25"/>
                  <a:gd name="T145" fmla="*/ 0 h 827"/>
                  <a:gd name="T146" fmla="*/ 825 w 825"/>
                  <a:gd name="T147" fmla="*/ 827 h 8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25" h="827">
                    <a:moveTo>
                      <a:pt x="767" y="180"/>
                    </a:moveTo>
                    <a:lnTo>
                      <a:pt x="794" y="178"/>
                    </a:lnTo>
                    <a:lnTo>
                      <a:pt x="813" y="192"/>
                    </a:lnTo>
                    <a:lnTo>
                      <a:pt x="821" y="226"/>
                    </a:lnTo>
                    <a:lnTo>
                      <a:pt x="825" y="264"/>
                    </a:lnTo>
                    <a:lnTo>
                      <a:pt x="817" y="298"/>
                    </a:lnTo>
                    <a:lnTo>
                      <a:pt x="802" y="334"/>
                    </a:lnTo>
                    <a:lnTo>
                      <a:pt x="786" y="359"/>
                    </a:lnTo>
                    <a:lnTo>
                      <a:pt x="767" y="382"/>
                    </a:lnTo>
                    <a:lnTo>
                      <a:pt x="748" y="406"/>
                    </a:lnTo>
                    <a:lnTo>
                      <a:pt x="733" y="427"/>
                    </a:lnTo>
                    <a:lnTo>
                      <a:pt x="716" y="441"/>
                    </a:lnTo>
                    <a:lnTo>
                      <a:pt x="693" y="446"/>
                    </a:lnTo>
                    <a:lnTo>
                      <a:pt x="667" y="498"/>
                    </a:lnTo>
                    <a:lnTo>
                      <a:pt x="638" y="551"/>
                    </a:lnTo>
                    <a:lnTo>
                      <a:pt x="604" y="612"/>
                    </a:lnTo>
                    <a:lnTo>
                      <a:pt x="572" y="671"/>
                    </a:lnTo>
                    <a:lnTo>
                      <a:pt x="541" y="724"/>
                    </a:lnTo>
                    <a:lnTo>
                      <a:pt x="518" y="760"/>
                    </a:lnTo>
                    <a:lnTo>
                      <a:pt x="509" y="773"/>
                    </a:lnTo>
                    <a:lnTo>
                      <a:pt x="479" y="783"/>
                    </a:lnTo>
                    <a:lnTo>
                      <a:pt x="423" y="800"/>
                    </a:lnTo>
                    <a:lnTo>
                      <a:pt x="370" y="817"/>
                    </a:lnTo>
                    <a:lnTo>
                      <a:pt x="346" y="825"/>
                    </a:lnTo>
                    <a:lnTo>
                      <a:pt x="288" y="827"/>
                    </a:lnTo>
                    <a:lnTo>
                      <a:pt x="245" y="815"/>
                    </a:lnTo>
                    <a:lnTo>
                      <a:pt x="218" y="800"/>
                    </a:lnTo>
                    <a:lnTo>
                      <a:pt x="178" y="754"/>
                    </a:lnTo>
                    <a:lnTo>
                      <a:pt x="136" y="674"/>
                    </a:lnTo>
                    <a:lnTo>
                      <a:pt x="85" y="583"/>
                    </a:lnTo>
                    <a:lnTo>
                      <a:pt x="57" y="520"/>
                    </a:lnTo>
                    <a:lnTo>
                      <a:pt x="43" y="469"/>
                    </a:lnTo>
                    <a:lnTo>
                      <a:pt x="34" y="429"/>
                    </a:lnTo>
                    <a:lnTo>
                      <a:pt x="34" y="370"/>
                    </a:lnTo>
                    <a:lnTo>
                      <a:pt x="34" y="317"/>
                    </a:lnTo>
                    <a:lnTo>
                      <a:pt x="5" y="289"/>
                    </a:lnTo>
                    <a:lnTo>
                      <a:pt x="3" y="228"/>
                    </a:lnTo>
                    <a:lnTo>
                      <a:pt x="0" y="137"/>
                    </a:lnTo>
                    <a:lnTo>
                      <a:pt x="0" y="62"/>
                    </a:lnTo>
                    <a:lnTo>
                      <a:pt x="1" y="26"/>
                    </a:lnTo>
                    <a:lnTo>
                      <a:pt x="32" y="0"/>
                    </a:lnTo>
                    <a:lnTo>
                      <a:pt x="133" y="66"/>
                    </a:lnTo>
                    <a:lnTo>
                      <a:pt x="296" y="81"/>
                    </a:lnTo>
                    <a:lnTo>
                      <a:pt x="490" y="118"/>
                    </a:lnTo>
                    <a:lnTo>
                      <a:pt x="570" y="173"/>
                    </a:lnTo>
                    <a:lnTo>
                      <a:pt x="688" y="233"/>
                    </a:lnTo>
                    <a:lnTo>
                      <a:pt x="767" y="180"/>
                    </a:lnTo>
                    <a:close/>
                  </a:path>
                </a:pathLst>
              </a:custGeom>
              <a:solidFill>
                <a:srgbClr val="FFC4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1" name="Freeform 37"/>
              <p:cNvSpPr>
                <a:spLocks/>
              </p:cNvSpPr>
              <p:nvPr/>
            </p:nvSpPr>
            <p:spPr bwMode="auto">
              <a:xfrm>
                <a:off x="2230" y="1632"/>
                <a:ext cx="373" cy="356"/>
              </a:xfrm>
              <a:custGeom>
                <a:avLst/>
                <a:gdLst>
                  <a:gd name="T0" fmla="*/ 1 w 745"/>
                  <a:gd name="T1" fmla="*/ 1 h 711"/>
                  <a:gd name="T2" fmla="*/ 1 w 745"/>
                  <a:gd name="T3" fmla="*/ 1 h 711"/>
                  <a:gd name="T4" fmla="*/ 1 w 745"/>
                  <a:gd name="T5" fmla="*/ 1 h 711"/>
                  <a:gd name="T6" fmla="*/ 1 w 745"/>
                  <a:gd name="T7" fmla="*/ 1 h 711"/>
                  <a:gd name="T8" fmla="*/ 1 w 745"/>
                  <a:gd name="T9" fmla="*/ 1 h 711"/>
                  <a:gd name="T10" fmla="*/ 1 w 745"/>
                  <a:gd name="T11" fmla="*/ 1 h 711"/>
                  <a:gd name="T12" fmla="*/ 1 w 745"/>
                  <a:gd name="T13" fmla="*/ 1 h 711"/>
                  <a:gd name="T14" fmla="*/ 1 w 745"/>
                  <a:gd name="T15" fmla="*/ 1 h 711"/>
                  <a:gd name="T16" fmla="*/ 1 w 745"/>
                  <a:gd name="T17" fmla="*/ 1 h 711"/>
                  <a:gd name="T18" fmla="*/ 1 w 745"/>
                  <a:gd name="T19" fmla="*/ 1 h 711"/>
                  <a:gd name="T20" fmla="*/ 1 w 745"/>
                  <a:gd name="T21" fmla="*/ 1 h 711"/>
                  <a:gd name="T22" fmla="*/ 1 w 745"/>
                  <a:gd name="T23" fmla="*/ 1 h 711"/>
                  <a:gd name="T24" fmla="*/ 1 w 745"/>
                  <a:gd name="T25" fmla="*/ 1 h 711"/>
                  <a:gd name="T26" fmla="*/ 1 w 745"/>
                  <a:gd name="T27" fmla="*/ 1 h 711"/>
                  <a:gd name="T28" fmla="*/ 1 w 745"/>
                  <a:gd name="T29" fmla="*/ 1 h 711"/>
                  <a:gd name="T30" fmla="*/ 1 w 745"/>
                  <a:gd name="T31" fmla="*/ 1 h 711"/>
                  <a:gd name="T32" fmla="*/ 1 w 745"/>
                  <a:gd name="T33" fmla="*/ 1 h 711"/>
                  <a:gd name="T34" fmla="*/ 1 w 745"/>
                  <a:gd name="T35" fmla="*/ 1 h 711"/>
                  <a:gd name="T36" fmla="*/ 1 w 745"/>
                  <a:gd name="T37" fmla="*/ 1 h 711"/>
                  <a:gd name="T38" fmla="*/ 1 w 745"/>
                  <a:gd name="T39" fmla="*/ 1 h 711"/>
                  <a:gd name="T40" fmla="*/ 1 w 745"/>
                  <a:gd name="T41" fmla="*/ 1 h 711"/>
                  <a:gd name="T42" fmla="*/ 1 w 745"/>
                  <a:gd name="T43" fmla="*/ 1 h 711"/>
                  <a:gd name="T44" fmla="*/ 1 w 745"/>
                  <a:gd name="T45" fmla="*/ 1 h 711"/>
                  <a:gd name="T46" fmla="*/ 1 w 745"/>
                  <a:gd name="T47" fmla="*/ 1 h 711"/>
                  <a:gd name="T48" fmla="*/ 1 w 745"/>
                  <a:gd name="T49" fmla="*/ 1 h 711"/>
                  <a:gd name="T50" fmla="*/ 1 w 745"/>
                  <a:gd name="T51" fmla="*/ 1 h 711"/>
                  <a:gd name="T52" fmla="*/ 1 w 745"/>
                  <a:gd name="T53" fmla="*/ 1 h 711"/>
                  <a:gd name="T54" fmla="*/ 1 w 745"/>
                  <a:gd name="T55" fmla="*/ 1 h 711"/>
                  <a:gd name="T56" fmla="*/ 1 w 745"/>
                  <a:gd name="T57" fmla="*/ 1 h 711"/>
                  <a:gd name="T58" fmla="*/ 1 w 745"/>
                  <a:gd name="T59" fmla="*/ 1 h 711"/>
                  <a:gd name="T60" fmla="*/ 1 w 745"/>
                  <a:gd name="T61" fmla="*/ 1 h 711"/>
                  <a:gd name="T62" fmla="*/ 1 w 745"/>
                  <a:gd name="T63" fmla="*/ 1 h 711"/>
                  <a:gd name="T64" fmla="*/ 1 w 745"/>
                  <a:gd name="T65" fmla="*/ 1 h 711"/>
                  <a:gd name="T66" fmla="*/ 1 w 745"/>
                  <a:gd name="T67" fmla="*/ 1 h 711"/>
                  <a:gd name="T68" fmla="*/ 1 w 745"/>
                  <a:gd name="T69" fmla="*/ 1 h 711"/>
                  <a:gd name="T70" fmla="*/ 0 w 745"/>
                  <a:gd name="T71" fmla="*/ 1 h 711"/>
                  <a:gd name="T72" fmla="*/ 1 w 745"/>
                  <a:gd name="T73" fmla="*/ 1 h 711"/>
                  <a:gd name="T74" fmla="*/ 1 w 745"/>
                  <a:gd name="T75" fmla="*/ 1 h 711"/>
                  <a:gd name="T76" fmla="*/ 1 w 745"/>
                  <a:gd name="T77" fmla="*/ 0 h 711"/>
                  <a:gd name="T78" fmla="*/ 1 w 745"/>
                  <a:gd name="T79" fmla="*/ 0 h 711"/>
                  <a:gd name="T80" fmla="*/ 1 w 745"/>
                  <a:gd name="T81" fmla="*/ 1 h 711"/>
                  <a:gd name="T82" fmla="*/ 1 w 745"/>
                  <a:gd name="T83" fmla="*/ 1 h 711"/>
                  <a:gd name="T84" fmla="*/ 1 w 745"/>
                  <a:gd name="T85" fmla="*/ 1 h 711"/>
                  <a:gd name="T86" fmla="*/ 1 w 745"/>
                  <a:gd name="T87" fmla="*/ 1 h 7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45"/>
                  <a:gd name="T133" fmla="*/ 0 h 711"/>
                  <a:gd name="T134" fmla="*/ 745 w 745"/>
                  <a:gd name="T135" fmla="*/ 711 h 7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45" h="711">
                    <a:moveTo>
                      <a:pt x="591" y="61"/>
                    </a:moveTo>
                    <a:lnTo>
                      <a:pt x="637" y="92"/>
                    </a:lnTo>
                    <a:lnTo>
                      <a:pt x="681" y="164"/>
                    </a:lnTo>
                    <a:lnTo>
                      <a:pt x="711" y="217"/>
                    </a:lnTo>
                    <a:lnTo>
                      <a:pt x="717" y="253"/>
                    </a:lnTo>
                    <a:lnTo>
                      <a:pt x="732" y="301"/>
                    </a:lnTo>
                    <a:lnTo>
                      <a:pt x="736" y="348"/>
                    </a:lnTo>
                    <a:lnTo>
                      <a:pt x="745" y="432"/>
                    </a:lnTo>
                    <a:lnTo>
                      <a:pt x="742" y="514"/>
                    </a:lnTo>
                    <a:lnTo>
                      <a:pt x="726" y="531"/>
                    </a:lnTo>
                    <a:lnTo>
                      <a:pt x="679" y="574"/>
                    </a:lnTo>
                    <a:lnTo>
                      <a:pt x="677" y="609"/>
                    </a:lnTo>
                    <a:lnTo>
                      <a:pt x="650" y="620"/>
                    </a:lnTo>
                    <a:lnTo>
                      <a:pt x="633" y="624"/>
                    </a:lnTo>
                    <a:lnTo>
                      <a:pt x="635" y="666"/>
                    </a:lnTo>
                    <a:lnTo>
                      <a:pt x="616" y="677"/>
                    </a:lnTo>
                    <a:lnTo>
                      <a:pt x="565" y="650"/>
                    </a:lnTo>
                    <a:lnTo>
                      <a:pt x="510" y="574"/>
                    </a:lnTo>
                    <a:lnTo>
                      <a:pt x="466" y="527"/>
                    </a:lnTo>
                    <a:lnTo>
                      <a:pt x="413" y="496"/>
                    </a:lnTo>
                    <a:lnTo>
                      <a:pt x="455" y="561"/>
                    </a:lnTo>
                    <a:lnTo>
                      <a:pt x="485" y="618"/>
                    </a:lnTo>
                    <a:lnTo>
                      <a:pt x="515" y="671"/>
                    </a:lnTo>
                    <a:lnTo>
                      <a:pt x="559" y="711"/>
                    </a:lnTo>
                    <a:lnTo>
                      <a:pt x="519" y="698"/>
                    </a:lnTo>
                    <a:lnTo>
                      <a:pt x="477" y="652"/>
                    </a:lnTo>
                    <a:lnTo>
                      <a:pt x="409" y="544"/>
                    </a:lnTo>
                    <a:lnTo>
                      <a:pt x="314" y="515"/>
                    </a:lnTo>
                    <a:lnTo>
                      <a:pt x="280" y="510"/>
                    </a:lnTo>
                    <a:lnTo>
                      <a:pt x="310" y="487"/>
                    </a:lnTo>
                    <a:lnTo>
                      <a:pt x="361" y="468"/>
                    </a:lnTo>
                    <a:lnTo>
                      <a:pt x="293" y="464"/>
                    </a:lnTo>
                    <a:lnTo>
                      <a:pt x="202" y="483"/>
                    </a:lnTo>
                    <a:lnTo>
                      <a:pt x="107" y="462"/>
                    </a:lnTo>
                    <a:lnTo>
                      <a:pt x="48" y="377"/>
                    </a:lnTo>
                    <a:lnTo>
                      <a:pt x="0" y="268"/>
                    </a:lnTo>
                    <a:lnTo>
                      <a:pt x="122" y="80"/>
                    </a:lnTo>
                    <a:lnTo>
                      <a:pt x="230" y="12"/>
                    </a:lnTo>
                    <a:lnTo>
                      <a:pt x="291" y="0"/>
                    </a:lnTo>
                    <a:lnTo>
                      <a:pt x="420" y="0"/>
                    </a:lnTo>
                    <a:lnTo>
                      <a:pt x="506" y="14"/>
                    </a:lnTo>
                    <a:lnTo>
                      <a:pt x="546" y="29"/>
                    </a:lnTo>
                    <a:lnTo>
                      <a:pt x="591" y="61"/>
                    </a:lnTo>
                    <a:close/>
                  </a:path>
                </a:pathLst>
              </a:custGeom>
              <a:solidFill>
                <a:srgbClr val="C1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2" name="Freeform 38"/>
              <p:cNvSpPr>
                <a:spLocks/>
              </p:cNvSpPr>
              <p:nvPr/>
            </p:nvSpPr>
            <p:spPr bwMode="auto">
              <a:xfrm>
                <a:off x="2029" y="3676"/>
                <a:ext cx="255" cy="25"/>
              </a:xfrm>
              <a:custGeom>
                <a:avLst/>
                <a:gdLst>
                  <a:gd name="T0" fmla="*/ 0 w 512"/>
                  <a:gd name="T1" fmla="*/ 1 h 49"/>
                  <a:gd name="T2" fmla="*/ 0 w 512"/>
                  <a:gd name="T3" fmla="*/ 0 h 49"/>
                  <a:gd name="T4" fmla="*/ 0 w 512"/>
                  <a:gd name="T5" fmla="*/ 1 h 49"/>
                  <a:gd name="T6" fmla="*/ 0 w 512"/>
                  <a:gd name="T7" fmla="*/ 0 h 49"/>
                  <a:gd name="T8" fmla="*/ 0 w 512"/>
                  <a:gd name="T9" fmla="*/ 1 h 49"/>
                  <a:gd name="T10" fmla="*/ 0 w 512"/>
                  <a:gd name="T11" fmla="*/ 1 h 49"/>
                  <a:gd name="T12" fmla="*/ 0 w 512"/>
                  <a:gd name="T13" fmla="*/ 1 h 49"/>
                  <a:gd name="T14" fmla="*/ 0 w 512"/>
                  <a:gd name="T15" fmla="*/ 1 h 49"/>
                  <a:gd name="T16" fmla="*/ 0 w 512"/>
                  <a:gd name="T17" fmla="*/ 1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2"/>
                  <a:gd name="T28" fmla="*/ 0 h 49"/>
                  <a:gd name="T29" fmla="*/ 512 w 512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2" h="49">
                    <a:moveTo>
                      <a:pt x="0" y="30"/>
                    </a:moveTo>
                    <a:lnTo>
                      <a:pt x="234" y="0"/>
                    </a:lnTo>
                    <a:lnTo>
                      <a:pt x="306" y="13"/>
                    </a:lnTo>
                    <a:lnTo>
                      <a:pt x="512" y="0"/>
                    </a:lnTo>
                    <a:lnTo>
                      <a:pt x="483" y="15"/>
                    </a:lnTo>
                    <a:lnTo>
                      <a:pt x="131" y="49"/>
                    </a:lnTo>
                    <a:lnTo>
                      <a:pt x="4" y="4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9A1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3" name="Freeform 39"/>
              <p:cNvSpPr>
                <a:spLocks/>
              </p:cNvSpPr>
              <p:nvPr/>
            </p:nvSpPr>
            <p:spPr bwMode="auto">
              <a:xfrm>
                <a:off x="1476" y="2726"/>
                <a:ext cx="91" cy="19"/>
              </a:xfrm>
              <a:custGeom>
                <a:avLst/>
                <a:gdLst>
                  <a:gd name="T0" fmla="*/ 0 w 183"/>
                  <a:gd name="T1" fmla="*/ 1 h 38"/>
                  <a:gd name="T2" fmla="*/ 0 w 183"/>
                  <a:gd name="T3" fmla="*/ 1 h 38"/>
                  <a:gd name="T4" fmla="*/ 0 w 183"/>
                  <a:gd name="T5" fmla="*/ 1 h 38"/>
                  <a:gd name="T6" fmla="*/ 0 w 183"/>
                  <a:gd name="T7" fmla="*/ 1 h 38"/>
                  <a:gd name="T8" fmla="*/ 0 w 183"/>
                  <a:gd name="T9" fmla="*/ 1 h 38"/>
                  <a:gd name="T10" fmla="*/ 0 w 183"/>
                  <a:gd name="T11" fmla="*/ 0 h 38"/>
                  <a:gd name="T12" fmla="*/ 0 w 183"/>
                  <a:gd name="T13" fmla="*/ 1 h 38"/>
                  <a:gd name="T14" fmla="*/ 0 w 183"/>
                  <a:gd name="T15" fmla="*/ 1 h 38"/>
                  <a:gd name="T16" fmla="*/ 0 w 183"/>
                  <a:gd name="T17" fmla="*/ 1 h 38"/>
                  <a:gd name="T18" fmla="*/ 0 w 183"/>
                  <a:gd name="T19" fmla="*/ 1 h 38"/>
                  <a:gd name="T20" fmla="*/ 0 w 183"/>
                  <a:gd name="T21" fmla="*/ 1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3"/>
                  <a:gd name="T34" fmla="*/ 0 h 38"/>
                  <a:gd name="T35" fmla="*/ 183 w 183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3" h="38">
                    <a:moveTo>
                      <a:pt x="183" y="17"/>
                    </a:moveTo>
                    <a:lnTo>
                      <a:pt x="107" y="38"/>
                    </a:lnTo>
                    <a:lnTo>
                      <a:pt x="40" y="38"/>
                    </a:lnTo>
                    <a:lnTo>
                      <a:pt x="0" y="36"/>
                    </a:lnTo>
                    <a:lnTo>
                      <a:pt x="4" y="10"/>
                    </a:lnTo>
                    <a:lnTo>
                      <a:pt x="31" y="0"/>
                    </a:lnTo>
                    <a:lnTo>
                      <a:pt x="110" y="2"/>
                    </a:lnTo>
                    <a:lnTo>
                      <a:pt x="169" y="4"/>
                    </a:lnTo>
                    <a:lnTo>
                      <a:pt x="183" y="8"/>
                    </a:lnTo>
                    <a:lnTo>
                      <a:pt x="183" y="17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4" name="Freeform 40"/>
              <p:cNvSpPr>
                <a:spLocks/>
              </p:cNvSpPr>
              <p:nvPr/>
            </p:nvSpPr>
            <p:spPr bwMode="auto">
              <a:xfrm>
                <a:off x="1355" y="2501"/>
                <a:ext cx="49" cy="257"/>
              </a:xfrm>
              <a:custGeom>
                <a:avLst/>
                <a:gdLst>
                  <a:gd name="T0" fmla="*/ 0 w 99"/>
                  <a:gd name="T1" fmla="*/ 0 h 515"/>
                  <a:gd name="T2" fmla="*/ 0 w 99"/>
                  <a:gd name="T3" fmla="*/ 0 h 515"/>
                  <a:gd name="T4" fmla="*/ 0 w 99"/>
                  <a:gd name="T5" fmla="*/ 0 h 515"/>
                  <a:gd name="T6" fmla="*/ 0 w 99"/>
                  <a:gd name="T7" fmla="*/ 0 h 515"/>
                  <a:gd name="T8" fmla="*/ 0 w 99"/>
                  <a:gd name="T9" fmla="*/ 0 h 515"/>
                  <a:gd name="T10" fmla="*/ 0 w 99"/>
                  <a:gd name="T11" fmla="*/ 0 h 515"/>
                  <a:gd name="T12" fmla="*/ 0 w 99"/>
                  <a:gd name="T13" fmla="*/ 0 h 515"/>
                  <a:gd name="T14" fmla="*/ 0 w 99"/>
                  <a:gd name="T15" fmla="*/ 0 h 515"/>
                  <a:gd name="T16" fmla="*/ 0 w 99"/>
                  <a:gd name="T17" fmla="*/ 0 h 515"/>
                  <a:gd name="T18" fmla="*/ 0 w 99"/>
                  <a:gd name="T19" fmla="*/ 0 h 515"/>
                  <a:gd name="T20" fmla="*/ 0 w 99"/>
                  <a:gd name="T21" fmla="*/ 0 h 5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"/>
                  <a:gd name="T34" fmla="*/ 0 h 515"/>
                  <a:gd name="T35" fmla="*/ 99 w 99"/>
                  <a:gd name="T36" fmla="*/ 515 h 5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" h="515">
                    <a:moveTo>
                      <a:pt x="9" y="30"/>
                    </a:moveTo>
                    <a:lnTo>
                      <a:pt x="0" y="195"/>
                    </a:lnTo>
                    <a:lnTo>
                      <a:pt x="5" y="268"/>
                    </a:lnTo>
                    <a:lnTo>
                      <a:pt x="26" y="346"/>
                    </a:lnTo>
                    <a:lnTo>
                      <a:pt x="57" y="462"/>
                    </a:lnTo>
                    <a:lnTo>
                      <a:pt x="91" y="515"/>
                    </a:lnTo>
                    <a:lnTo>
                      <a:pt x="99" y="367"/>
                    </a:lnTo>
                    <a:lnTo>
                      <a:pt x="72" y="78"/>
                    </a:lnTo>
                    <a:lnTo>
                      <a:pt x="19" y="0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" name="Freeform 41"/>
              <p:cNvSpPr>
                <a:spLocks/>
              </p:cNvSpPr>
              <p:nvPr/>
            </p:nvSpPr>
            <p:spPr bwMode="auto">
              <a:xfrm>
                <a:off x="1497" y="2734"/>
                <a:ext cx="61" cy="5"/>
              </a:xfrm>
              <a:custGeom>
                <a:avLst/>
                <a:gdLst>
                  <a:gd name="T0" fmla="*/ 1 w 121"/>
                  <a:gd name="T1" fmla="*/ 0 h 12"/>
                  <a:gd name="T2" fmla="*/ 1 w 121"/>
                  <a:gd name="T3" fmla="*/ 0 h 12"/>
                  <a:gd name="T4" fmla="*/ 0 w 121"/>
                  <a:gd name="T5" fmla="*/ 0 h 12"/>
                  <a:gd name="T6" fmla="*/ 1 w 121"/>
                  <a:gd name="T7" fmla="*/ 0 h 12"/>
                  <a:gd name="T8" fmla="*/ 1 w 121"/>
                  <a:gd name="T9" fmla="*/ 0 h 12"/>
                  <a:gd name="T10" fmla="*/ 1 w 121"/>
                  <a:gd name="T11" fmla="*/ 0 h 12"/>
                  <a:gd name="T12" fmla="*/ 1 w 121"/>
                  <a:gd name="T13" fmla="*/ 0 h 12"/>
                  <a:gd name="T14" fmla="*/ 1 w 121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1"/>
                  <a:gd name="T25" fmla="*/ 0 h 12"/>
                  <a:gd name="T26" fmla="*/ 121 w 121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1" h="12">
                    <a:moveTo>
                      <a:pt x="108" y="0"/>
                    </a:moveTo>
                    <a:lnTo>
                      <a:pt x="59" y="0"/>
                    </a:lnTo>
                    <a:lnTo>
                      <a:pt x="0" y="2"/>
                    </a:lnTo>
                    <a:lnTo>
                      <a:pt x="11" y="12"/>
                    </a:lnTo>
                    <a:lnTo>
                      <a:pt x="72" y="12"/>
                    </a:lnTo>
                    <a:lnTo>
                      <a:pt x="121" y="1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FAC7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6" name="Freeform 42"/>
              <p:cNvSpPr>
                <a:spLocks/>
              </p:cNvSpPr>
              <p:nvPr/>
            </p:nvSpPr>
            <p:spPr bwMode="auto">
              <a:xfrm>
                <a:off x="2031" y="3661"/>
                <a:ext cx="462" cy="103"/>
              </a:xfrm>
              <a:custGeom>
                <a:avLst/>
                <a:gdLst>
                  <a:gd name="T0" fmla="*/ 0 w 926"/>
                  <a:gd name="T1" fmla="*/ 1 h 205"/>
                  <a:gd name="T2" fmla="*/ 0 w 926"/>
                  <a:gd name="T3" fmla="*/ 0 h 205"/>
                  <a:gd name="T4" fmla="*/ 0 w 926"/>
                  <a:gd name="T5" fmla="*/ 0 h 205"/>
                  <a:gd name="T6" fmla="*/ 0 w 926"/>
                  <a:gd name="T7" fmla="*/ 1 h 205"/>
                  <a:gd name="T8" fmla="*/ 0 w 926"/>
                  <a:gd name="T9" fmla="*/ 1 h 205"/>
                  <a:gd name="T10" fmla="*/ 0 w 926"/>
                  <a:gd name="T11" fmla="*/ 1 h 205"/>
                  <a:gd name="T12" fmla="*/ 0 w 926"/>
                  <a:gd name="T13" fmla="*/ 1 h 205"/>
                  <a:gd name="T14" fmla="*/ 0 w 926"/>
                  <a:gd name="T15" fmla="*/ 1 h 205"/>
                  <a:gd name="T16" fmla="*/ 0 w 926"/>
                  <a:gd name="T17" fmla="*/ 1 h 205"/>
                  <a:gd name="T18" fmla="*/ 0 w 926"/>
                  <a:gd name="T19" fmla="*/ 1 h 205"/>
                  <a:gd name="T20" fmla="*/ 0 w 926"/>
                  <a:gd name="T21" fmla="*/ 1 h 205"/>
                  <a:gd name="T22" fmla="*/ 0 w 926"/>
                  <a:gd name="T23" fmla="*/ 1 h 205"/>
                  <a:gd name="T24" fmla="*/ 0 w 926"/>
                  <a:gd name="T25" fmla="*/ 1 h 2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6"/>
                  <a:gd name="T40" fmla="*/ 0 h 205"/>
                  <a:gd name="T41" fmla="*/ 926 w 926"/>
                  <a:gd name="T42" fmla="*/ 205 h 20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6" h="205">
                    <a:moveTo>
                      <a:pt x="139" y="70"/>
                    </a:moveTo>
                    <a:lnTo>
                      <a:pt x="854" y="0"/>
                    </a:lnTo>
                    <a:lnTo>
                      <a:pt x="922" y="0"/>
                    </a:lnTo>
                    <a:lnTo>
                      <a:pt x="926" y="81"/>
                    </a:lnTo>
                    <a:lnTo>
                      <a:pt x="913" y="117"/>
                    </a:lnTo>
                    <a:lnTo>
                      <a:pt x="886" y="136"/>
                    </a:lnTo>
                    <a:lnTo>
                      <a:pt x="852" y="150"/>
                    </a:lnTo>
                    <a:lnTo>
                      <a:pt x="177" y="205"/>
                    </a:lnTo>
                    <a:lnTo>
                      <a:pt x="120" y="192"/>
                    </a:lnTo>
                    <a:lnTo>
                      <a:pt x="103" y="131"/>
                    </a:lnTo>
                    <a:lnTo>
                      <a:pt x="0" y="70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8F4A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7" name="Freeform 43"/>
              <p:cNvSpPr>
                <a:spLocks/>
              </p:cNvSpPr>
              <p:nvPr/>
            </p:nvSpPr>
            <p:spPr bwMode="auto">
              <a:xfrm>
                <a:off x="2104" y="3706"/>
                <a:ext cx="373" cy="46"/>
              </a:xfrm>
              <a:custGeom>
                <a:avLst/>
                <a:gdLst>
                  <a:gd name="T0" fmla="*/ 0 w 747"/>
                  <a:gd name="T1" fmla="*/ 1 h 91"/>
                  <a:gd name="T2" fmla="*/ 0 w 747"/>
                  <a:gd name="T3" fmla="*/ 1 h 91"/>
                  <a:gd name="T4" fmla="*/ 0 w 747"/>
                  <a:gd name="T5" fmla="*/ 1 h 91"/>
                  <a:gd name="T6" fmla="*/ 0 w 747"/>
                  <a:gd name="T7" fmla="*/ 1 h 91"/>
                  <a:gd name="T8" fmla="*/ 0 w 747"/>
                  <a:gd name="T9" fmla="*/ 1 h 91"/>
                  <a:gd name="T10" fmla="*/ 0 w 747"/>
                  <a:gd name="T11" fmla="*/ 1 h 91"/>
                  <a:gd name="T12" fmla="*/ 0 w 747"/>
                  <a:gd name="T13" fmla="*/ 1 h 91"/>
                  <a:gd name="T14" fmla="*/ 0 w 747"/>
                  <a:gd name="T15" fmla="*/ 0 h 91"/>
                  <a:gd name="T16" fmla="*/ 0 w 747"/>
                  <a:gd name="T17" fmla="*/ 1 h 91"/>
                  <a:gd name="T18" fmla="*/ 0 w 747"/>
                  <a:gd name="T19" fmla="*/ 1 h 91"/>
                  <a:gd name="T20" fmla="*/ 0 w 747"/>
                  <a:gd name="T21" fmla="*/ 1 h 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47"/>
                  <a:gd name="T34" fmla="*/ 0 h 91"/>
                  <a:gd name="T35" fmla="*/ 747 w 747"/>
                  <a:gd name="T36" fmla="*/ 91 h 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47" h="91">
                    <a:moveTo>
                      <a:pt x="20" y="57"/>
                    </a:moveTo>
                    <a:lnTo>
                      <a:pt x="0" y="70"/>
                    </a:lnTo>
                    <a:lnTo>
                      <a:pt x="8" y="82"/>
                    </a:lnTo>
                    <a:lnTo>
                      <a:pt x="25" y="87"/>
                    </a:lnTo>
                    <a:lnTo>
                      <a:pt x="48" y="91"/>
                    </a:lnTo>
                    <a:lnTo>
                      <a:pt x="721" y="25"/>
                    </a:lnTo>
                    <a:lnTo>
                      <a:pt x="747" y="2"/>
                    </a:lnTo>
                    <a:lnTo>
                      <a:pt x="698" y="0"/>
                    </a:lnTo>
                    <a:lnTo>
                      <a:pt x="660" y="6"/>
                    </a:lnTo>
                    <a:lnTo>
                      <a:pt x="20" y="57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8" name="Freeform 44"/>
              <p:cNvSpPr>
                <a:spLocks/>
              </p:cNvSpPr>
              <p:nvPr/>
            </p:nvSpPr>
            <p:spPr bwMode="auto">
              <a:xfrm>
                <a:off x="2031" y="3696"/>
                <a:ext cx="84" cy="68"/>
              </a:xfrm>
              <a:custGeom>
                <a:avLst/>
                <a:gdLst>
                  <a:gd name="T0" fmla="*/ 0 w 169"/>
                  <a:gd name="T1" fmla="*/ 0 h 137"/>
                  <a:gd name="T2" fmla="*/ 0 w 169"/>
                  <a:gd name="T3" fmla="*/ 0 h 137"/>
                  <a:gd name="T4" fmla="*/ 0 w 169"/>
                  <a:gd name="T5" fmla="*/ 0 h 137"/>
                  <a:gd name="T6" fmla="*/ 0 w 169"/>
                  <a:gd name="T7" fmla="*/ 0 h 137"/>
                  <a:gd name="T8" fmla="*/ 0 w 169"/>
                  <a:gd name="T9" fmla="*/ 0 h 137"/>
                  <a:gd name="T10" fmla="*/ 0 w 169"/>
                  <a:gd name="T11" fmla="*/ 0 h 137"/>
                  <a:gd name="T12" fmla="*/ 0 w 169"/>
                  <a:gd name="T13" fmla="*/ 0 h 137"/>
                  <a:gd name="T14" fmla="*/ 0 w 169"/>
                  <a:gd name="T15" fmla="*/ 0 h 137"/>
                  <a:gd name="T16" fmla="*/ 0 w 169"/>
                  <a:gd name="T17" fmla="*/ 0 h 137"/>
                  <a:gd name="T18" fmla="*/ 0 w 169"/>
                  <a:gd name="T19" fmla="*/ 0 h 137"/>
                  <a:gd name="T20" fmla="*/ 0 w 169"/>
                  <a:gd name="T21" fmla="*/ 0 h 137"/>
                  <a:gd name="T22" fmla="*/ 0 w 169"/>
                  <a:gd name="T23" fmla="*/ 0 h 1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9"/>
                  <a:gd name="T37" fmla="*/ 0 h 137"/>
                  <a:gd name="T38" fmla="*/ 169 w 169"/>
                  <a:gd name="T39" fmla="*/ 137 h 1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9" h="137">
                    <a:moveTo>
                      <a:pt x="145" y="0"/>
                    </a:moveTo>
                    <a:lnTo>
                      <a:pt x="133" y="21"/>
                    </a:lnTo>
                    <a:lnTo>
                      <a:pt x="135" y="68"/>
                    </a:lnTo>
                    <a:lnTo>
                      <a:pt x="114" y="82"/>
                    </a:lnTo>
                    <a:lnTo>
                      <a:pt x="124" y="106"/>
                    </a:lnTo>
                    <a:lnTo>
                      <a:pt x="169" y="137"/>
                    </a:lnTo>
                    <a:lnTo>
                      <a:pt x="95" y="127"/>
                    </a:lnTo>
                    <a:lnTo>
                      <a:pt x="0" y="80"/>
                    </a:lnTo>
                    <a:lnTo>
                      <a:pt x="0" y="2"/>
                    </a:lnTo>
                    <a:lnTo>
                      <a:pt x="74" y="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7031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9" name="Freeform 45"/>
              <p:cNvSpPr>
                <a:spLocks/>
              </p:cNvSpPr>
              <p:nvPr/>
            </p:nvSpPr>
            <p:spPr bwMode="auto">
              <a:xfrm>
                <a:off x="2113" y="3653"/>
                <a:ext cx="23" cy="40"/>
              </a:xfrm>
              <a:custGeom>
                <a:avLst/>
                <a:gdLst>
                  <a:gd name="T0" fmla="*/ 0 w 45"/>
                  <a:gd name="T1" fmla="*/ 1 h 80"/>
                  <a:gd name="T2" fmla="*/ 1 w 45"/>
                  <a:gd name="T3" fmla="*/ 1 h 80"/>
                  <a:gd name="T4" fmla="*/ 1 w 45"/>
                  <a:gd name="T5" fmla="*/ 0 h 80"/>
                  <a:gd name="T6" fmla="*/ 1 w 45"/>
                  <a:gd name="T7" fmla="*/ 1 h 80"/>
                  <a:gd name="T8" fmla="*/ 0 w 45"/>
                  <a:gd name="T9" fmla="*/ 1 h 80"/>
                  <a:gd name="T10" fmla="*/ 0 w 45"/>
                  <a:gd name="T11" fmla="*/ 1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80"/>
                  <a:gd name="T20" fmla="*/ 45 w 45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80">
                    <a:moveTo>
                      <a:pt x="0" y="19"/>
                    </a:moveTo>
                    <a:lnTo>
                      <a:pt x="32" y="80"/>
                    </a:lnTo>
                    <a:lnTo>
                      <a:pt x="45" y="0"/>
                    </a:lnTo>
                    <a:lnTo>
                      <a:pt x="11" y="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AC2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0" name="Freeform 46"/>
              <p:cNvSpPr>
                <a:spLocks/>
              </p:cNvSpPr>
              <p:nvPr/>
            </p:nvSpPr>
            <p:spPr bwMode="auto">
              <a:xfrm>
                <a:off x="2074" y="3465"/>
                <a:ext cx="30" cy="12"/>
              </a:xfrm>
              <a:custGeom>
                <a:avLst/>
                <a:gdLst>
                  <a:gd name="T0" fmla="*/ 1 w 58"/>
                  <a:gd name="T1" fmla="*/ 0 h 25"/>
                  <a:gd name="T2" fmla="*/ 1 w 58"/>
                  <a:gd name="T3" fmla="*/ 0 h 25"/>
                  <a:gd name="T4" fmla="*/ 1 w 58"/>
                  <a:gd name="T5" fmla="*/ 0 h 25"/>
                  <a:gd name="T6" fmla="*/ 0 w 58"/>
                  <a:gd name="T7" fmla="*/ 0 h 25"/>
                  <a:gd name="T8" fmla="*/ 1 w 58"/>
                  <a:gd name="T9" fmla="*/ 0 h 25"/>
                  <a:gd name="T10" fmla="*/ 1 w 5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25"/>
                  <a:gd name="T20" fmla="*/ 58 w 5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25">
                    <a:moveTo>
                      <a:pt x="7" y="25"/>
                    </a:moveTo>
                    <a:lnTo>
                      <a:pt x="58" y="17"/>
                    </a:lnTo>
                    <a:lnTo>
                      <a:pt x="53" y="0"/>
                    </a:lnTo>
                    <a:lnTo>
                      <a:pt x="0" y="6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EDE8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1" name="Freeform 47"/>
              <p:cNvSpPr>
                <a:spLocks/>
              </p:cNvSpPr>
              <p:nvPr/>
            </p:nvSpPr>
            <p:spPr bwMode="auto">
              <a:xfrm>
                <a:off x="2068" y="3332"/>
                <a:ext cx="64" cy="315"/>
              </a:xfrm>
              <a:custGeom>
                <a:avLst/>
                <a:gdLst>
                  <a:gd name="T0" fmla="*/ 0 w 130"/>
                  <a:gd name="T1" fmla="*/ 1 h 629"/>
                  <a:gd name="T2" fmla="*/ 0 w 130"/>
                  <a:gd name="T3" fmla="*/ 1 h 629"/>
                  <a:gd name="T4" fmla="*/ 0 w 130"/>
                  <a:gd name="T5" fmla="*/ 1 h 629"/>
                  <a:gd name="T6" fmla="*/ 0 w 130"/>
                  <a:gd name="T7" fmla="*/ 0 h 629"/>
                  <a:gd name="T8" fmla="*/ 0 w 130"/>
                  <a:gd name="T9" fmla="*/ 1 h 629"/>
                  <a:gd name="T10" fmla="*/ 0 w 130"/>
                  <a:gd name="T11" fmla="*/ 1 h 6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629"/>
                  <a:gd name="T20" fmla="*/ 130 w 130"/>
                  <a:gd name="T21" fmla="*/ 629 h 6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629">
                    <a:moveTo>
                      <a:pt x="0" y="6"/>
                    </a:moveTo>
                    <a:lnTo>
                      <a:pt x="114" y="629"/>
                    </a:lnTo>
                    <a:lnTo>
                      <a:pt x="130" y="629"/>
                    </a:lnTo>
                    <a:lnTo>
                      <a:pt x="1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2" name="Freeform 48"/>
              <p:cNvSpPr>
                <a:spLocks/>
              </p:cNvSpPr>
              <p:nvPr/>
            </p:nvSpPr>
            <p:spPr bwMode="auto">
              <a:xfrm>
                <a:off x="2315" y="3448"/>
                <a:ext cx="66" cy="88"/>
              </a:xfrm>
              <a:custGeom>
                <a:avLst/>
                <a:gdLst>
                  <a:gd name="T0" fmla="*/ 0 w 134"/>
                  <a:gd name="T1" fmla="*/ 1 h 175"/>
                  <a:gd name="T2" fmla="*/ 0 w 134"/>
                  <a:gd name="T3" fmla="*/ 1 h 175"/>
                  <a:gd name="T4" fmla="*/ 0 w 134"/>
                  <a:gd name="T5" fmla="*/ 0 h 175"/>
                  <a:gd name="T6" fmla="*/ 0 w 134"/>
                  <a:gd name="T7" fmla="*/ 1 h 175"/>
                  <a:gd name="T8" fmla="*/ 0 w 134"/>
                  <a:gd name="T9" fmla="*/ 1 h 175"/>
                  <a:gd name="T10" fmla="*/ 0 w 134"/>
                  <a:gd name="T11" fmla="*/ 1 h 175"/>
                  <a:gd name="T12" fmla="*/ 0 w 134"/>
                  <a:gd name="T13" fmla="*/ 1 h 175"/>
                  <a:gd name="T14" fmla="*/ 0 w 134"/>
                  <a:gd name="T15" fmla="*/ 1 h 175"/>
                  <a:gd name="T16" fmla="*/ 0 w 134"/>
                  <a:gd name="T17" fmla="*/ 1 h 175"/>
                  <a:gd name="T18" fmla="*/ 0 w 134"/>
                  <a:gd name="T19" fmla="*/ 1 h 175"/>
                  <a:gd name="T20" fmla="*/ 0 w 134"/>
                  <a:gd name="T21" fmla="*/ 1 h 175"/>
                  <a:gd name="T22" fmla="*/ 0 w 134"/>
                  <a:gd name="T23" fmla="*/ 1 h 175"/>
                  <a:gd name="T24" fmla="*/ 0 w 134"/>
                  <a:gd name="T25" fmla="*/ 1 h 175"/>
                  <a:gd name="T26" fmla="*/ 0 w 134"/>
                  <a:gd name="T27" fmla="*/ 1 h 175"/>
                  <a:gd name="T28" fmla="*/ 0 w 134"/>
                  <a:gd name="T29" fmla="*/ 1 h 175"/>
                  <a:gd name="T30" fmla="*/ 0 w 134"/>
                  <a:gd name="T31" fmla="*/ 1 h 175"/>
                  <a:gd name="T32" fmla="*/ 0 w 134"/>
                  <a:gd name="T33" fmla="*/ 1 h 175"/>
                  <a:gd name="T34" fmla="*/ 0 w 134"/>
                  <a:gd name="T35" fmla="*/ 1 h 1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4"/>
                  <a:gd name="T55" fmla="*/ 0 h 175"/>
                  <a:gd name="T56" fmla="*/ 134 w 134"/>
                  <a:gd name="T57" fmla="*/ 175 h 1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4" h="175">
                    <a:moveTo>
                      <a:pt x="90" y="13"/>
                    </a:moveTo>
                    <a:lnTo>
                      <a:pt x="57" y="4"/>
                    </a:lnTo>
                    <a:lnTo>
                      <a:pt x="12" y="0"/>
                    </a:lnTo>
                    <a:lnTo>
                      <a:pt x="0" y="44"/>
                    </a:lnTo>
                    <a:lnTo>
                      <a:pt x="0" y="83"/>
                    </a:lnTo>
                    <a:lnTo>
                      <a:pt x="10" y="156"/>
                    </a:lnTo>
                    <a:lnTo>
                      <a:pt x="29" y="171"/>
                    </a:lnTo>
                    <a:lnTo>
                      <a:pt x="48" y="175"/>
                    </a:lnTo>
                    <a:lnTo>
                      <a:pt x="54" y="129"/>
                    </a:lnTo>
                    <a:lnTo>
                      <a:pt x="76" y="104"/>
                    </a:lnTo>
                    <a:lnTo>
                      <a:pt x="111" y="89"/>
                    </a:lnTo>
                    <a:lnTo>
                      <a:pt x="134" y="80"/>
                    </a:lnTo>
                    <a:lnTo>
                      <a:pt x="132" y="68"/>
                    </a:lnTo>
                    <a:lnTo>
                      <a:pt x="115" y="55"/>
                    </a:lnTo>
                    <a:lnTo>
                      <a:pt x="103" y="49"/>
                    </a:lnTo>
                    <a:lnTo>
                      <a:pt x="109" y="36"/>
                    </a:lnTo>
                    <a:lnTo>
                      <a:pt x="90" y="13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3" name="Freeform 49"/>
              <p:cNvSpPr>
                <a:spLocks/>
              </p:cNvSpPr>
              <p:nvPr/>
            </p:nvSpPr>
            <p:spPr bwMode="auto">
              <a:xfrm>
                <a:off x="2530" y="3567"/>
                <a:ext cx="38" cy="32"/>
              </a:xfrm>
              <a:custGeom>
                <a:avLst/>
                <a:gdLst>
                  <a:gd name="T0" fmla="*/ 1 w 76"/>
                  <a:gd name="T1" fmla="*/ 1 h 63"/>
                  <a:gd name="T2" fmla="*/ 1 w 76"/>
                  <a:gd name="T3" fmla="*/ 1 h 63"/>
                  <a:gd name="T4" fmla="*/ 1 w 76"/>
                  <a:gd name="T5" fmla="*/ 0 h 63"/>
                  <a:gd name="T6" fmla="*/ 0 w 76"/>
                  <a:gd name="T7" fmla="*/ 1 h 63"/>
                  <a:gd name="T8" fmla="*/ 1 w 76"/>
                  <a:gd name="T9" fmla="*/ 1 h 63"/>
                  <a:gd name="T10" fmla="*/ 1 w 76"/>
                  <a:gd name="T11" fmla="*/ 1 h 63"/>
                  <a:gd name="T12" fmla="*/ 1 w 76"/>
                  <a:gd name="T13" fmla="*/ 1 h 63"/>
                  <a:gd name="T14" fmla="*/ 1 w 76"/>
                  <a:gd name="T15" fmla="*/ 1 h 63"/>
                  <a:gd name="T16" fmla="*/ 1 w 76"/>
                  <a:gd name="T17" fmla="*/ 1 h 63"/>
                  <a:gd name="T18" fmla="*/ 1 w 76"/>
                  <a:gd name="T19" fmla="*/ 1 h 63"/>
                  <a:gd name="T20" fmla="*/ 1 w 76"/>
                  <a:gd name="T21" fmla="*/ 1 h 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63"/>
                  <a:gd name="T35" fmla="*/ 76 w 76"/>
                  <a:gd name="T36" fmla="*/ 63 h 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63">
                    <a:moveTo>
                      <a:pt x="57" y="10"/>
                    </a:moveTo>
                    <a:lnTo>
                      <a:pt x="42" y="4"/>
                    </a:lnTo>
                    <a:lnTo>
                      <a:pt x="17" y="0"/>
                    </a:lnTo>
                    <a:lnTo>
                      <a:pt x="0" y="23"/>
                    </a:lnTo>
                    <a:lnTo>
                      <a:pt x="15" y="42"/>
                    </a:lnTo>
                    <a:lnTo>
                      <a:pt x="40" y="56"/>
                    </a:lnTo>
                    <a:lnTo>
                      <a:pt x="59" y="63"/>
                    </a:lnTo>
                    <a:lnTo>
                      <a:pt x="74" y="56"/>
                    </a:lnTo>
                    <a:lnTo>
                      <a:pt x="76" y="38"/>
                    </a:lnTo>
                    <a:lnTo>
                      <a:pt x="57" y="1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4" name="Freeform 50"/>
              <p:cNvSpPr>
                <a:spLocks/>
              </p:cNvSpPr>
              <p:nvPr/>
            </p:nvSpPr>
            <p:spPr bwMode="auto">
              <a:xfrm>
                <a:off x="2422" y="3512"/>
                <a:ext cx="55" cy="42"/>
              </a:xfrm>
              <a:custGeom>
                <a:avLst/>
                <a:gdLst>
                  <a:gd name="T0" fmla="*/ 1 w 110"/>
                  <a:gd name="T1" fmla="*/ 1 h 84"/>
                  <a:gd name="T2" fmla="*/ 1 w 110"/>
                  <a:gd name="T3" fmla="*/ 1 h 84"/>
                  <a:gd name="T4" fmla="*/ 1 w 110"/>
                  <a:gd name="T5" fmla="*/ 0 h 84"/>
                  <a:gd name="T6" fmla="*/ 0 w 110"/>
                  <a:gd name="T7" fmla="*/ 1 h 84"/>
                  <a:gd name="T8" fmla="*/ 1 w 110"/>
                  <a:gd name="T9" fmla="*/ 1 h 84"/>
                  <a:gd name="T10" fmla="*/ 1 w 110"/>
                  <a:gd name="T11" fmla="*/ 1 h 84"/>
                  <a:gd name="T12" fmla="*/ 1 w 110"/>
                  <a:gd name="T13" fmla="*/ 1 h 84"/>
                  <a:gd name="T14" fmla="*/ 1 w 110"/>
                  <a:gd name="T15" fmla="*/ 1 h 84"/>
                  <a:gd name="T16" fmla="*/ 1 w 110"/>
                  <a:gd name="T17" fmla="*/ 1 h 84"/>
                  <a:gd name="T18" fmla="*/ 1 w 110"/>
                  <a:gd name="T19" fmla="*/ 1 h 84"/>
                  <a:gd name="T20" fmla="*/ 1 w 110"/>
                  <a:gd name="T21" fmla="*/ 1 h 84"/>
                  <a:gd name="T22" fmla="*/ 1 w 110"/>
                  <a:gd name="T23" fmla="*/ 1 h 84"/>
                  <a:gd name="T24" fmla="*/ 1 w 110"/>
                  <a:gd name="T25" fmla="*/ 1 h 84"/>
                  <a:gd name="T26" fmla="*/ 1 w 110"/>
                  <a:gd name="T27" fmla="*/ 1 h 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0"/>
                  <a:gd name="T43" fmla="*/ 0 h 84"/>
                  <a:gd name="T44" fmla="*/ 110 w 110"/>
                  <a:gd name="T45" fmla="*/ 84 h 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0" h="84">
                    <a:moveTo>
                      <a:pt x="61" y="12"/>
                    </a:moveTo>
                    <a:lnTo>
                      <a:pt x="48" y="6"/>
                    </a:lnTo>
                    <a:lnTo>
                      <a:pt x="23" y="0"/>
                    </a:lnTo>
                    <a:lnTo>
                      <a:pt x="0" y="6"/>
                    </a:lnTo>
                    <a:lnTo>
                      <a:pt x="14" y="25"/>
                    </a:lnTo>
                    <a:lnTo>
                      <a:pt x="2" y="46"/>
                    </a:lnTo>
                    <a:lnTo>
                      <a:pt x="2" y="74"/>
                    </a:lnTo>
                    <a:lnTo>
                      <a:pt x="42" y="82"/>
                    </a:lnTo>
                    <a:lnTo>
                      <a:pt x="88" y="84"/>
                    </a:lnTo>
                    <a:lnTo>
                      <a:pt x="107" y="65"/>
                    </a:lnTo>
                    <a:lnTo>
                      <a:pt x="110" y="48"/>
                    </a:lnTo>
                    <a:lnTo>
                      <a:pt x="84" y="27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5" name="Freeform 51"/>
              <p:cNvSpPr>
                <a:spLocks/>
              </p:cNvSpPr>
              <p:nvPr/>
            </p:nvSpPr>
            <p:spPr bwMode="auto">
              <a:xfrm>
                <a:off x="2389" y="3552"/>
                <a:ext cx="121" cy="39"/>
              </a:xfrm>
              <a:custGeom>
                <a:avLst/>
                <a:gdLst>
                  <a:gd name="T0" fmla="*/ 0 w 241"/>
                  <a:gd name="T1" fmla="*/ 1 h 78"/>
                  <a:gd name="T2" fmla="*/ 1 w 241"/>
                  <a:gd name="T3" fmla="*/ 1 h 78"/>
                  <a:gd name="T4" fmla="*/ 1 w 241"/>
                  <a:gd name="T5" fmla="*/ 1 h 78"/>
                  <a:gd name="T6" fmla="*/ 1 w 241"/>
                  <a:gd name="T7" fmla="*/ 1 h 78"/>
                  <a:gd name="T8" fmla="*/ 1 w 241"/>
                  <a:gd name="T9" fmla="*/ 1 h 78"/>
                  <a:gd name="T10" fmla="*/ 1 w 241"/>
                  <a:gd name="T11" fmla="*/ 1 h 78"/>
                  <a:gd name="T12" fmla="*/ 1 w 241"/>
                  <a:gd name="T13" fmla="*/ 0 h 78"/>
                  <a:gd name="T14" fmla="*/ 1 w 241"/>
                  <a:gd name="T15" fmla="*/ 1 h 78"/>
                  <a:gd name="T16" fmla="*/ 1 w 241"/>
                  <a:gd name="T17" fmla="*/ 1 h 78"/>
                  <a:gd name="T18" fmla="*/ 1 w 241"/>
                  <a:gd name="T19" fmla="*/ 1 h 78"/>
                  <a:gd name="T20" fmla="*/ 1 w 241"/>
                  <a:gd name="T21" fmla="*/ 1 h 78"/>
                  <a:gd name="T22" fmla="*/ 1 w 241"/>
                  <a:gd name="T23" fmla="*/ 1 h 78"/>
                  <a:gd name="T24" fmla="*/ 1 w 241"/>
                  <a:gd name="T25" fmla="*/ 1 h 78"/>
                  <a:gd name="T26" fmla="*/ 0 w 241"/>
                  <a:gd name="T27" fmla="*/ 1 h 78"/>
                  <a:gd name="T28" fmla="*/ 0 w 241"/>
                  <a:gd name="T29" fmla="*/ 1 h 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1"/>
                  <a:gd name="T46" fmla="*/ 0 h 78"/>
                  <a:gd name="T47" fmla="*/ 241 w 241"/>
                  <a:gd name="T48" fmla="*/ 78 h 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1" h="78">
                    <a:moveTo>
                      <a:pt x="0" y="8"/>
                    </a:moveTo>
                    <a:lnTo>
                      <a:pt x="72" y="19"/>
                    </a:lnTo>
                    <a:lnTo>
                      <a:pt x="169" y="13"/>
                    </a:lnTo>
                    <a:lnTo>
                      <a:pt x="192" y="23"/>
                    </a:lnTo>
                    <a:lnTo>
                      <a:pt x="205" y="30"/>
                    </a:lnTo>
                    <a:lnTo>
                      <a:pt x="209" y="21"/>
                    </a:lnTo>
                    <a:lnTo>
                      <a:pt x="201" y="0"/>
                    </a:lnTo>
                    <a:lnTo>
                      <a:pt x="226" y="15"/>
                    </a:lnTo>
                    <a:lnTo>
                      <a:pt x="222" y="48"/>
                    </a:lnTo>
                    <a:lnTo>
                      <a:pt x="232" y="67"/>
                    </a:lnTo>
                    <a:lnTo>
                      <a:pt x="241" y="78"/>
                    </a:lnTo>
                    <a:lnTo>
                      <a:pt x="186" y="78"/>
                    </a:lnTo>
                    <a:lnTo>
                      <a:pt x="11" y="6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6" name="Freeform 52"/>
              <p:cNvSpPr>
                <a:spLocks/>
              </p:cNvSpPr>
              <p:nvPr/>
            </p:nvSpPr>
            <p:spPr bwMode="auto">
              <a:xfrm>
                <a:off x="2271" y="3441"/>
                <a:ext cx="46" cy="108"/>
              </a:xfrm>
              <a:custGeom>
                <a:avLst/>
                <a:gdLst>
                  <a:gd name="T0" fmla="*/ 1 w 91"/>
                  <a:gd name="T1" fmla="*/ 0 h 216"/>
                  <a:gd name="T2" fmla="*/ 1 w 91"/>
                  <a:gd name="T3" fmla="*/ 1 h 216"/>
                  <a:gd name="T4" fmla="*/ 1 w 91"/>
                  <a:gd name="T5" fmla="*/ 1 h 216"/>
                  <a:gd name="T6" fmla="*/ 1 w 91"/>
                  <a:gd name="T7" fmla="*/ 1 h 216"/>
                  <a:gd name="T8" fmla="*/ 1 w 91"/>
                  <a:gd name="T9" fmla="*/ 1 h 216"/>
                  <a:gd name="T10" fmla="*/ 1 w 91"/>
                  <a:gd name="T11" fmla="*/ 1 h 216"/>
                  <a:gd name="T12" fmla="*/ 1 w 91"/>
                  <a:gd name="T13" fmla="*/ 1 h 216"/>
                  <a:gd name="T14" fmla="*/ 1 w 91"/>
                  <a:gd name="T15" fmla="*/ 1 h 216"/>
                  <a:gd name="T16" fmla="*/ 1 w 91"/>
                  <a:gd name="T17" fmla="*/ 1 h 216"/>
                  <a:gd name="T18" fmla="*/ 1 w 91"/>
                  <a:gd name="T19" fmla="*/ 1 h 216"/>
                  <a:gd name="T20" fmla="*/ 1 w 91"/>
                  <a:gd name="T21" fmla="*/ 1 h 216"/>
                  <a:gd name="T22" fmla="*/ 0 w 91"/>
                  <a:gd name="T23" fmla="*/ 1 h 216"/>
                  <a:gd name="T24" fmla="*/ 1 w 91"/>
                  <a:gd name="T25" fmla="*/ 1 h 216"/>
                  <a:gd name="T26" fmla="*/ 1 w 91"/>
                  <a:gd name="T27" fmla="*/ 0 h 216"/>
                  <a:gd name="T28" fmla="*/ 1 w 91"/>
                  <a:gd name="T29" fmla="*/ 0 h 2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1"/>
                  <a:gd name="T46" fmla="*/ 0 h 216"/>
                  <a:gd name="T47" fmla="*/ 91 w 91"/>
                  <a:gd name="T48" fmla="*/ 216 h 2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1" h="216">
                    <a:moveTo>
                      <a:pt x="51" y="0"/>
                    </a:moveTo>
                    <a:lnTo>
                      <a:pt x="48" y="64"/>
                    </a:lnTo>
                    <a:lnTo>
                      <a:pt x="55" y="93"/>
                    </a:lnTo>
                    <a:lnTo>
                      <a:pt x="63" y="68"/>
                    </a:lnTo>
                    <a:lnTo>
                      <a:pt x="68" y="55"/>
                    </a:lnTo>
                    <a:lnTo>
                      <a:pt x="78" y="174"/>
                    </a:lnTo>
                    <a:lnTo>
                      <a:pt x="86" y="197"/>
                    </a:lnTo>
                    <a:lnTo>
                      <a:pt x="91" y="211"/>
                    </a:lnTo>
                    <a:lnTo>
                      <a:pt x="57" y="216"/>
                    </a:lnTo>
                    <a:lnTo>
                      <a:pt x="17" y="193"/>
                    </a:lnTo>
                    <a:lnTo>
                      <a:pt x="6" y="138"/>
                    </a:lnTo>
                    <a:lnTo>
                      <a:pt x="0" y="72"/>
                    </a:lnTo>
                    <a:lnTo>
                      <a:pt x="15" y="15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7" name="Freeform 53"/>
              <p:cNvSpPr>
                <a:spLocks/>
              </p:cNvSpPr>
              <p:nvPr/>
            </p:nvSpPr>
            <p:spPr bwMode="auto">
              <a:xfrm>
                <a:off x="2385" y="1730"/>
                <a:ext cx="135" cy="168"/>
              </a:xfrm>
              <a:custGeom>
                <a:avLst/>
                <a:gdLst>
                  <a:gd name="T0" fmla="*/ 0 w 270"/>
                  <a:gd name="T1" fmla="*/ 0 h 337"/>
                  <a:gd name="T2" fmla="*/ 1 w 270"/>
                  <a:gd name="T3" fmla="*/ 0 h 337"/>
                  <a:gd name="T4" fmla="*/ 1 w 270"/>
                  <a:gd name="T5" fmla="*/ 0 h 337"/>
                  <a:gd name="T6" fmla="*/ 1 w 270"/>
                  <a:gd name="T7" fmla="*/ 0 h 337"/>
                  <a:gd name="T8" fmla="*/ 1 w 270"/>
                  <a:gd name="T9" fmla="*/ 0 h 337"/>
                  <a:gd name="T10" fmla="*/ 1 w 270"/>
                  <a:gd name="T11" fmla="*/ 0 h 337"/>
                  <a:gd name="T12" fmla="*/ 1 w 270"/>
                  <a:gd name="T13" fmla="*/ 0 h 337"/>
                  <a:gd name="T14" fmla="*/ 1 w 270"/>
                  <a:gd name="T15" fmla="*/ 0 h 337"/>
                  <a:gd name="T16" fmla="*/ 1 w 270"/>
                  <a:gd name="T17" fmla="*/ 0 h 337"/>
                  <a:gd name="T18" fmla="*/ 1 w 270"/>
                  <a:gd name="T19" fmla="*/ 0 h 337"/>
                  <a:gd name="T20" fmla="*/ 1 w 270"/>
                  <a:gd name="T21" fmla="*/ 0 h 337"/>
                  <a:gd name="T22" fmla="*/ 1 w 270"/>
                  <a:gd name="T23" fmla="*/ 0 h 337"/>
                  <a:gd name="T24" fmla="*/ 1 w 270"/>
                  <a:gd name="T25" fmla="*/ 0 h 337"/>
                  <a:gd name="T26" fmla="*/ 1 w 270"/>
                  <a:gd name="T27" fmla="*/ 0 h 337"/>
                  <a:gd name="T28" fmla="*/ 1 w 270"/>
                  <a:gd name="T29" fmla="*/ 0 h 337"/>
                  <a:gd name="T30" fmla="*/ 1 w 270"/>
                  <a:gd name="T31" fmla="*/ 0 h 337"/>
                  <a:gd name="T32" fmla="*/ 1 w 270"/>
                  <a:gd name="T33" fmla="*/ 0 h 337"/>
                  <a:gd name="T34" fmla="*/ 1 w 270"/>
                  <a:gd name="T35" fmla="*/ 0 h 337"/>
                  <a:gd name="T36" fmla="*/ 1 w 270"/>
                  <a:gd name="T37" fmla="*/ 0 h 337"/>
                  <a:gd name="T38" fmla="*/ 1 w 270"/>
                  <a:gd name="T39" fmla="*/ 0 h 337"/>
                  <a:gd name="T40" fmla="*/ 1 w 270"/>
                  <a:gd name="T41" fmla="*/ 0 h 337"/>
                  <a:gd name="T42" fmla="*/ 1 w 270"/>
                  <a:gd name="T43" fmla="*/ 0 h 337"/>
                  <a:gd name="T44" fmla="*/ 1 w 270"/>
                  <a:gd name="T45" fmla="*/ 0 h 337"/>
                  <a:gd name="T46" fmla="*/ 1 w 270"/>
                  <a:gd name="T47" fmla="*/ 0 h 337"/>
                  <a:gd name="T48" fmla="*/ 1 w 270"/>
                  <a:gd name="T49" fmla="*/ 0 h 337"/>
                  <a:gd name="T50" fmla="*/ 1 w 270"/>
                  <a:gd name="T51" fmla="*/ 0 h 337"/>
                  <a:gd name="T52" fmla="*/ 1 w 270"/>
                  <a:gd name="T53" fmla="*/ 0 h 337"/>
                  <a:gd name="T54" fmla="*/ 1 w 270"/>
                  <a:gd name="T55" fmla="*/ 0 h 337"/>
                  <a:gd name="T56" fmla="*/ 1 w 270"/>
                  <a:gd name="T57" fmla="*/ 0 h 337"/>
                  <a:gd name="T58" fmla="*/ 1 w 270"/>
                  <a:gd name="T59" fmla="*/ 0 h 337"/>
                  <a:gd name="T60" fmla="*/ 1 w 270"/>
                  <a:gd name="T61" fmla="*/ 0 h 337"/>
                  <a:gd name="T62" fmla="*/ 1 w 270"/>
                  <a:gd name="T63" fmla="*/ 0 h 337"/>
                  <a:gd name="T64" fmla="*/ 1 w 270"/>
                  <a:gd name="T65" fmla="*/ 0 h 337"/>
                  <a:gd name="T66" fmla="*/ 1 w 270"/>
                  <a:gd name="T67" fmla="*/ 0 h 337"/>
                  <a:gd name="T68" fmla="*/ 1 w 270"/>
                  <a:gd name="T69" fmla="*/ 0 h 337"/>
                  <a:gd name="T70" fmla="*/ 1 w 270"/>
                  <a:gd name="T71" fmla="*/ 0 h 337"/>
                  <a:gd name="T72" fmla="*/ 1 w 270"/>
                  <a:gd name="T73" fmla="*/ 0 h 337"/>
                  <a:gd name="T74" fmla="*/ 1 w 270"/>
                  <a:gd name="T75" fmla="*/ 0 h 337"/>
                  <a:gd name="T76" fmla="*/ 1 w 270"/>
                  <a:gd name="T77" fmla="*/ 0 h 337"/>
                  <a:gd name="T78" fmla="*/ 1 w 270"/>
                  <a:gd name="T79" fmla="*/ 0 h 337"/>
                  <a:gd name="T80" fmla="*/ 1 w 270"/>
                  <a:gd name="T81" fmla="*/ 0 h 337"/>
                  <a:gd name="T82" fmla="*/ 1 w 270"/>
                  <a:gd name="T83" fmla="*/ 0 h 337"/>
                  <a:gd name="T84" fmla="*/ 1 w 270"/>
                  <a:gd name="T85" fmla="*/ 0 h 337"/>
                  <a:gd name="T86" fmla="*/ 1 w 270"/>
                  <a:gd name="T87" fmla="*/ 0 h 337"/>
                  <a:gd name="T88" fmla="*/ 1 w 270"/>
                  <a:gd name="T89" fmla="*/ 0 h 337"/>
                  <a:gd name="T90" fmla="*/ 1 w 270"/>
                  <a:gd name="T91" fmla="*/ 0 h 337"/>
                  <a:gd name="T92" fmla="*/ 1 w 270"/>
                  <a:gd name="T93" fmla="*/ 0 h 337"/>
                  <a:gd name="T94" fmla="*/ 1 w 270"/>
                  <a:gd name="T95" fmla="*/ 0 h 337"/>
                  <a:gd name="T96" fmla="*/ 0 w 270"/>
                  <a:gd name="T97" fmla="*/ 0 h 337"/>
                  <a:gd name="T98" fmla="*/ 0 w 270"/>
                  <a:gd name="T99" fmla="*/ 0 h 3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0"/>
                  <a:gd name="T151" fmla="*/ 0 h 337"/>
                  <a:gd name="T152" fmla="*/ 270 w 270"/>
                  <a:gd name="T153" fmla="*/ 337 h 3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0" h="337">
                    <a:moveTo>
                      <a:pt x="0" y="236"/>
                    </a:moveTo>
                    <a:lnTo>
                      <a:pt x="44" y="249"/>
                    </a:lnTo>
                    <a:lnTo>
                      <a:pt x="107" y="268"/>
                    </a:lnTo>
                    <a:lnTo>
                      <a:pt x="154" y="291"/>
                    </a:lnTo>
                    <a:lnTo>
                      <a:pt x="184" y="308"/>
                    </a:lnTo>
                    <a:lnTo>
                      <a:pt x="217" y="337"/>
                    </a:lnTo>
                    <a:lnTo>
                      <a:pt x="207" y="299"/>
                    </a:lnTo>
                    <a:lnTo>
                      <a:pt x="213" y="287"/>
                    </a:lnTo>
                    <a:lnTo>
                      <a:pt x="223" y="283"/>
                    </a:lnTo>
                    <a:lnTo>
                      <a:pt x="236" y="268"/>
                    </a:lnTo>
                    <a:lnTo>
                      <a:pt x="200" y="226"/>
                    </a:lnTo>
                    <a:lnTo>
                      <a:pt x="219" y="211"/>
                    </a:lnTo>
                    <a:lnTo>
                      <a:pt x="262" y="188"/>
                    </a:lnTo>
                    <a:lnTo>
                      <a:pt x="270" y="173"/>
                    </a:lnTo>
                    <a:lnTo>
                      <a:pt x="211" y="186"/>
                    </a:lnTo>
                    <a:lnTo>
                      <a:pt x="196" y="173"/>
                    </a:lnTo>
                    <a:lnTo>
                      <a:pt x="217" y="154"/>
                    </a:lnTo>
                    <a:lnTo>
                      <a:pt x="240" y="129"/>
                    </a:lnTo>
                    <a:lnTo>
                      <a:pt x="251" y="108"/>
                    </a:lnTo>
                    <a:lnTo>
                      <a:pt x="259" y="91"/>
                    </a:lnTo>
                    <a:lnTo>
                      <a:pt x="234" y="110"/>
                    </a:lnTo>
                    <a:lnTo>
                      <a:pt x="259" y="63"/>
                    </a:lnTo>
                    <a:lnTo>
                      <a:pt x="259" y="38"/>
                    </a:lnTo>
                    <a:lnTo>
                      <a:pt x="204" y="82"/>
                    </a:lnTo>
                    <a:lnTo>
                      <a:pt x="204" y="38"/>
                    </a:lnTo>
                    <a:lnTo>
                      <a:pt x="179" y="65"/>
                    </a:lnTo>
                    <a:lnTo>
                      <a:pt x="186" y="34"/>
                    </a:lnTo>
                    <a:lnTo>
                      <a:pt x="162" y="50"/>
                    </a:lnTo>
                    <a:lnTo>
                      <a:pt x="162" y="25"/>
                    </a:lnTo>
                    <a:lnTo>
                      <a:pt x="127" y="53"/>
                    </a:lnTo>
                    <a:lnTo>
                      <a:pt x="126" y="17"/>
                    </a:lnTo>
                    <a:lnTo>
                      <a:pt x="103" y="34"/>
                    </a:lnTo>
                    <a:lnTo>
                      <a:pt x="91" y="2"/>
                    </a:lnTo>
                    <a:lnTo>
                      <a:pt x="72" y="31"/>
                    </a:lnTo>
                    <a:lnTo>
                      <a:pt x="50" y="0"/>
                    </a:lnTo>
                    <a:lnTo>
                      <a:pt x="29" y="42"/>
                    </a:lnTo>
                    <a:lnTo>
                      <a:pt x="25" y="93"/>
                    </a:lnTo>
                    <a:lnTo>
                      <a:pt x="67" y="63"/>
                    </a:lnTo>
                    <a:lnTo>
                      <a:pt x="84" y="89"/>
                    </a:lnTo>
                    <a:lnTo>
                      <a:pt x="124" y="63"/>
                    </a:lnTo>
                    <a:lnTo>
                      <a:pt x="152" y="82"/>
                    </a:lnTo>
                    <a:lnTo>
                      <a:pt x="143" y="118"/>
                    </a:lnTo>
                    <a:lnTo>
                      <a:pt x="173" y="108"/>
                    </a:lnTo>
                    <a:lnTo>
                      <a:pt x="154" y="154"/>
                    </a:lnTo>
                    <a:lnTo>
                      <a:pt x="190" y="152"/>
                    </a:lnTo>
                    <a:lnTo>
                      <a:pt x="108" y="196"/>
                    </a:lnTo>
                    <a:lnTo>
                      <a:pt x="143" y="205"/>
                    </a:lnTo>
                    <a:lnTo>
                      <a:pt x="40" y="211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FFE5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8" name="Freeform 54"/>
              <p:cNvSpPr>
                <a:spLocks/>
              </p:cNvSpPr>
              <p:nvPr/>
            </p:nvSpPr>
            <p:spPr bwMode="auto">
              <a:xfrm>
                <a:off x="2245" y="1749"/>
                <a:ext cx="41" cy="65"/>
              </a:xfrm>
              <a:custGeom>
                <a:avLst/>
                <a:gdLst>
                  <a:gd name="T0" fmla="*/ 1 w 81"/>
                  <a:gd name="T1" fmla="*/ 1 h 129"/>
                  <a:gd name="T2" fmla="*/ 1 w 81"/>
                  <a:gd name="T3" fmla="*/ 1 h 129"/>
                  <a:gd name="T4" fmla="*/ 1 w 81"/>
                  <a:gd name="T5" fmla="*/ 1 h 129"/>
                  <a:gd name="T6" fmla="*/ 1 w 81"/>
                  <a:gd name="T7" fmla="*/ 1 h 129"/>
                  <a:gd name="T8" fmla="*/ 1 w 81"/>
                  <a:gd name="T9" fmla="*/ 1 h 129"/>
                  <a:gd name="T10" fmla="*/ 1 w 81"/>
                  <a:gd name="T11" fmla="*/ 1 h 129"/>
                  <a:gd name="T12" fmla="*/ 0 w 81"/>
                  <a:gd name="T13" fmla="*/ 1 h 129"/>
                  <a:gd name="T14" fmla="*/ 1 w 81"/>
                  <a:gd name="T15" fmla="*/ 1 h 129"/>
                  <a:gd name="T16" fmla="*/ 1 w 81"/>
                  <a:gd name="T17" fmla="*/ 1 h 129"/>
                  <a:gd name="T18" fmla="*/ 1 w 81"/>
                  <a:gd name="T19" fmla="*/ 1 h 129"/>
                  <a:gd name="T20" fmla="*/ 1 w 81"/>
                  <a:gd name="T21" fmla="*/ 0 h 129"/>
                  <a:gd name="T22" fmla="*/ 1 w 81"/>
                  <a:gd name="T23" fmla="*/ 0 h 129"/>
                  <a:gd name="T24" fmla="*/ 1 w 81"/>
                  <a:gd name="T25" fmla="*/ 1 h 129"/>
                  <a:gd name="T26" fmla="*/ 1 w 81"/>
                  <a:gd name="T27" fmla="*/ 1 h 1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"/>
                  <a:gd name="T43" fmla="*/ 0 h 129"/>
                  <a:gd name="T44" fmla="*/ 81 w 81"/>
                  <a:gd name="T45" fmla="*/ 129 h 1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" h="129">
                    <a:moveTo>
                      <a:pt x="76" y="61"/>
                    </a:moveTo>
                    <a:lnTo>
                      <a:pt x="70" y="46"/>
                    </a:lnTo>
                    <a:lnTo>
                      <a:pt x="61" y="36"/>
                    </a:lnTo>
                    <a:lnTo>
                      <a:pt x="43" y="59"/>
                    </a:lnTo>
                    <a:lnTo>
                      <a:pt x="34" y="80"/>
                    </a:lnTo>
                    <a:lnTo>
                      <a:pt x="24" y="129"/>
                    </a:lnTo>
                    <a:lnTo>
                      <a:pt x="0" y="88"/>
                    </a:lnTo>
                    <a:lnTo>
                      <a:pt x="2" y="46"/>
                    </a:lnTo>
                    <a:lnTo>
                      <a:pt x="5" y="19"/>
                    </a:lnTo>
                    <a:lnTo>
                      <a:pt x="32" y="6"/>
                    </a:lnTo>
                    <a:lnTo>
                      <a:pt x="64" y="0"/>
                    </a:lnTo>
                    <a:lnTo>
                      <a:pt x="81" y="0"/>
                    </a:lnTo>
                    <a:lnTo>
                      <a:pt x="76" y="61"/>
                    </a:lnTo>
                    <a:close/>
                  </a:path>
                </a:pathLst>
              </a:custGeom>
              <a:solidFill>
                <a:srgbClr val="8C5F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39" name="Freeform 55"/>
              <p:cNvSpPr>
                <a:spLocks/>
              </p:cNvSpPr>
              <p:nvPr/>
            </p:nvSpPr>
            <p:spPr bwMode="auto">
              <a:xfrm>
                <a:off x="2248" y="1746"/>
                <a:ext cx="82" cy="79"/>
              </a:xfrm>
              <a:custGeom>
                <a:avLst/>
                <a:gdLst>
                  <a:gd name="T0" fmla="*/ 1 w 164"/>
                  <a:gd name="T1" fmla="*/ 0 h 158"/>
                  <a:gd name="T2" fmla="*/ 1 w 164"/>
                  <a:gd name="T3" fmla="*/ 1 h 158"/>
                  <a:gd name="T4" fmla="*/ 1 w 164"/>
                  <a:gd name="T5" fmla="*/ 1 h 158"/>
                  <a:gd name="T6" fmla="*/ 1 w 164"/>
                  <a:gd name="T7" fmla="*/ 1 h 158"/>
                  <a:gd name="T8" fmla="*/ 1 w 164"/>
                  <a:gd name="T9" fmla="*/ 1 h 158"/>
                  <a:gd name="T10" fmla="*/ 1 w 164"/>
                  <a:gd name="T11" fmla="*/ 1 h 158"/>
                  <a:gd name="T12" fmla="*/ 1 w 164"/>
                  <a:gd name="T13" fmla="*/ 1 h 158"/>
                  <a:gd name="T14" fmla="*/ 1 w 164"/>
                  <a:gd name="T15" fmla="*/ 1 h 158"/>
                  <a:gd name="T16" fmla="*/ 1 w 164"/>
                  <a:gd name="T17" fmla="*/ 1 h 158"/>
                  <a:gd name="T18" fmla="*/ 0 w 164"/>
                  <a:gd name="T19" fmla="*/ 1 h 158"/>
                  <a:gd name="T20" fmla="*/ 1 w 164"/>
                  <a:gd name="T21" fmla="*/ 1 h 158"/>
                  <a:gd name="T22" fmla="*/ 1 w 164"/>
                  <a:gd name="T23" fmla="*/ 1 h 158"/>
                  <a:gd name="T24" fmla="*/ 1 w 164"/>
                  <a:gd name="T25" fmla="*/ 1 h 158"/>
                  <a:gd name="T26" fmla="*/ 1 w 164"/>
                  <a:gd name="T27" fmla="*/ 1 h 158"/>
                  <a:gd name="T28" fmla="*/ 1 w 164"/>
                  <a:gd name="T29" fmla="*/ 1 h 158"/>
                  <a:gd name="T30" fmla="*/ 1 w 164"/>
                  <a:gd name="T31" fmla="*/ 1 h 158"/>
                  <a:gd name="T32" fmla="*/ 1 w 164"/>
                  <a:gd name="T33" fmla="*/ 1 h 158"/>
                  <a:gd name="T34" fmla="*/ 1 w 164"/>
                  <a:gd name="T35" fmla="*/ 1 h 158"/>
                  <a:gd name="T36" fmla="*/ 1 w 164"/>
                  <a:gd name="T37" fmla="*/ 1 h 158"/>
                  <a:gd name="T38" fmla="*/ 1 w 164"/>
                  <a:gd name="T39" fmla="*/ 0 h 158"/>
                  <a:gd name="T40" fmla="*/ 1 w 164"/>
                  <a:gd name="T41" fmla="*/ 0 h 158"/>
                  <a:gd name="T42" fmla="*/ 1 w 164"/>
                  <a:gd name="T43" fmla="*/ 0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4"/>
                  <a:gd name="T67" fmla="*/ 0 h 158"/>
                  <a:gd name="T68" fmla="*/ 164 w 164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4" h="158">
                    <a:moveTo>
                      <a:pt x="116" y="0"/>
                    </a:moveTo>
                    <a:lnTo>
                      <a:pt x="109" y="59"/>
                    </a:lnTo>
                    <a:lnTo>
                      <a:pt x="120" y="101"/>
                    </a:lnTo>
                    <a:lnTo>
                      <a:pt x="164" y="97"/>
                    </a:lnTo>
                    <a:lnTo>
                      <a:pt x="149" y="128"/>
                    </a:lnTo>
                    <a:lnTo>
                      <a:pt x="137" y="147"/>
                    </a:lnTo>
                    <a:lnTo>
                      <a:pt x="128" y="158"/>
                    </a:lnTo>
                    <a:lnTo>
                      <a:pt x="59" y="154"/>
                    </a:lnTo>
                    <a:lnTo>
                      <a:pt x="14" y="143"/>
                    </a:lnTo>
                    <a:lnTo>
                      <a:pt x="0" y="88"/>
                    </a:lnTo>
                    <a:lnTo>
                      <a:pt x="4" y="65"/>
                    </a:lnTo>
                    <a:lnTo>
                      <a:pt x="12" y="84"/>
                    </a:lnTo>
                    <a:lnTo>
                      <a:pt x="29" y="111"/>
                    </a:lnTo>
                    <a:lnTo>
                      <a:pt x="48" y="103"/>
                    </a:lnTo>
                    <a:lnTo>
                      <a:pt x="59" y="86"/>
                    </a:lnTo>
                    <a:lnTo>
                      <a:pt x="69" y="97"/>
                    </a:lnTo>
                    <a:lnTo>
                      <a:pt x="80" y="97"/>
                    </a:lnTo>
                    <a:lnTo>
                      <a:pt x="76" y="67"/>
                    </a:lnTo>
                    <a:lnTo>
                      <a:pt x="67" y="46"/>
                    </a:lnTo>
                    <a:lnTo>
                      <a:pt x="67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8C5F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0" name="Freeform 56"/>
              <p:cNvSpPr>
                <a:spLocks/>
              </p:cNvSpPr>
              <p:nvPr/>
            </p:nvSpPr>
            <p:spPr bwMode="auto">
              <a:xfrm>
                <a:off x="2246" y="1630"/>
                <a:ext cx="356" cy="338"/>
              </a:xfrm>
              <a:custGeom>
                <a:avLst/>
                <a:gdLst>
                  <a:gd name="T0" fmla="*/ 1 w 710"/>
                  <a:gd name="T1" fmla="*/ 1 h 674"/>
                  <a:gd name="T2" fmla="*/ 1 w 710"/>
                  <a:gd name="T3" fmla="*/ 1 h 674"/>
                  <a:gd name="T4" fmla="*/ 1 w 710"/>
                  <a:gd name="T5" fmla="*/ 1 h 674"/>
                  <a:gd name="T6" fmla="*/ 1 w 710"/>
                  <a:gd name="T7" fmla="*/ 1 h 674"/>
                  <a:gd name="T8" fmla="*/ 1 w 710"/>
                  <a:gd name="T9" fmla="*/ 1 h 674"/>
                  <a:gd name="T10" fmla="*/ 1 w 710"/>
                  <a:gd name="T11" fmla="*/ 1 h 674"/>
                  <a:gd name="T12" fmla="*/ 1 w 710"/>
                  <a:gd name="T13" fmla="*/ 1 h 674"/>
                  <a:gd name="T14" fmla="*/ 1 w 710"/>
                  <a:gd name="T15" fmla="*/ 1 h 674"/>
                  <a:gd name="T16" fmla="*/ 1 w 710"/>
                  <a:gd name="T17" fmla="*/ 1 h 674"/>
                  <a:gd name="T18" fmla="*/ 1 w 710"/>
                  <a:gd name="T19" fmla="*/ 1 h 674"/>
                  <a:gd name="T20" fmla="*/ 1 w 710"/>
                  <a:gd name="T21" fmla="*/ 1 h 674"/>
                  <a:gd name="T22" fmla="*/ 1 w 710"/>
                  <a:gd name="T23" fmla="*/ 1 h 674"/>
                  <a:gd name="T24" fmla="*/ 1 w 710"/>
                  <a:gd name="T25" fmla="*/ 1 h 674"/>
                  <a:gd name="T26" fmla="*/ 1 w 710"/>
                  <a:gd name="T27" fmla="*/ 1 h 674"/>
                  <a:gd name="T28" fmla="*/ 1 w 710"/>
                  <a:gd name="T29" fmla="*/ 1 h 674"/>
                  <a:gd name="T30" fmla="*/ 1 w 710"/>
                  <a:gd name="T31" fmla="*/ 1 h 674"/>
                  <a:gd name="T32" fmla="*/ 1 w 710"/>
                  <a:gd name="T33" fmla="*/ 1 h 674"/>
                  <a:gd name="T34" fmla="*/ 1 w 710"/>
                  <a:gd name="T35" fmla="*/ 1 h 674"/>
                  <a:gd name="T36" fmla="*/ 1 w 710"/>
                  <a:gd name="T37" fmla="*/ 1 h 674"/>
                  <a:gd name="T38" fmla="*/ 1 w 710"/>
                  <a:gd name="T39" fmla="*/ 1 h 674"/>
                  <a:gd name="T40" fmla="*/ 1 w 710"/>
                  <a:gd name="T41" fmla="*/ 1 h 674"/>
                  <a:gd name="T42" fmla="*/ 1 w 710"/>
                  <a:gd name="T43" fmla="*/ 1 h 674"/>
                  <a:gd name="T44" fmla="*/ 1 w 710"/>
                  <a:gd name="T45" fmla="*/ 1 h 674"/>
                  <a:gd name="T46" fmla="*/ 1 w 710"/>
                  <a:gd name="T47" fmla="*/ 1 h 674"/>
                  <a:gd name="T48" fmla="*/ 1 w 710"/>
                  <a:gd name="T49" fmla="*/ 1 h 674"/>
                  <a:gd name="T50" fmla="*/ 1 w 710"/>
                  <a:gd name="T51" fmla="*/ 1 h 674"/>
                  <a:gd name="T52" fmla="*/ 1 w 710"/>
                  <a:gd name="T53" fmla="*/ 1 h 674"/>
                  <a:gd name="T54" fmla="*/ 1 w 710"/>
                  <a:gd name="T55" fmla="*/ 1 h 674"/>
                  <a:gd name="T56" fmla="*/ 1 w 710"/>
                  <a:gd name="T57" fmla="*/ 1 h 674"/>
                  <a:gd name="T58" fmla="*/ 1 w 710"/>
                  <a:gd name="T59" fmla="*/ 1 h 674"/>
                  <a:gd name="T60" fmla="*/ 1 w 710"/>
                  <a:gd name="T61" fmla="*/ 1 h 674"/>
                  <a:gd name="T62" fmla="*/ 1 w 710"/>
                  <a:gd name="T63" fmla="*/ 1 h 674"/>
                  <a:gd name="T64" fmla="*/ 1 w 710"/>
                  <a:gd name="T65" fmla="*/ 1 h 674"/>
                  <a:gd name="T66" fmla="*/ 1 w 710"/>
                  <a:gd name="T67" fmla="*/ 1 h 674"/>
                  <a:gd name="T68" fmla="*/ 1 w 710"/>
                  <a:gd name="T69" fmla="*/ 1 h 674"/>
                  <a:gd name="T70" fmla="*/ 1 w 710"/>
                  <a:gd name="T71" fmla="*/ 1 h 674"/>
                  <a:gd name="T72" fmla="*/ 1 w 710"/>
                  <a:gd name="T73" fmla="*/ 1 h 674"/>
                  <a:gd name="T74" fmla="*/ 1 w 710"/>
                  <a:gd name="T75" fmla="*/ 1 h 674"/>
                  <a:gd name="T76" fmla="*/ 1 w 710"/>
                  <a:gd name="T77" fmla="*/ 1 h 674"/>
                  <a:gd name="T78" fmla="*/ 1 w 710"/>
                  <a:gd name="T79" fmla="*/ 1 h 674"/>
                  <a:gd name="T80" fmla="*/ 1 w 710"/>
                  <a:gd name="T81" fmla="*/ 1 h 674"/>
                  <a:gd name="T82" fmla="*/ 1 w 710"/>
                  <a:gd name="T83" fmla="*/ 1 h 674"/>
                  <a:gd name="T84" fmla="*/ 1 w 710"/>
                  <a:gd name="T85" fmla="*/ 1 h 674"/>
                  <a:gd name="T86" fmla="*/ 1 w 710"/>
                  <a:gd name="T87" fmla="*/ 1 h 674"/>
                  <a:gd name="T88" fmla="*/ 1 w 710"/>
                  <a:gd name="T89" fmla="*/ 1 h 674"/>
                  <a:gd name="T90" fmla="*/ 1 w 710"/>
                  <a:gd name="T91" fmla="*/ 1 h 674"/>
                  <a:gd name="T92" fmla="*/ 1 w 710"/>
                  <a:gd name="T93" fmla="*/ 1 h 674"/>
                  <a:gd name="T94" fmla="*/ 1 w 710"/>
                  <a:gd name="T95" fmla="*/ 1 h 674"/>
                  <a:gd name="T96" fmla="*/ 1 w 710"/>
                  <a:gd name="T97" fmla="*/ 1 h 674"/>
                  <a:gd name="T98" fmla="*/ 1 w 710"/>
                  <a:gd name="T99" fmla="*/ 1 h 674"/>
                  <a:gd name="T100" fmla="*/ 1 w 710"/>
                  <a:gd name="T101" fmla="*/ 1 h 674"/>
                  <a:gd name="T102" fmla="*/ 1 w 710"/>
                  <a:gd name="T103" fmla="*/ 1 h 674"/>
                  <a:gd name="T104" fmla="*/ 1 w 710"/>
                  <a:gd name="T105" fmla="*/ 1 h 674"/>
                  <a:gd name="T106" fmla="*/ 1 w 710"/>
                  <a:gd name="T107" fmla="*/ 1 h 6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10"/>
                  <a:gd name="T163" fmla="*/ 0 h 674"/>
                  <a:gd name="T164" fmla="*/ 710 w 710"/>
                  <a:gd name="T165" fmla="*/ 674 h 6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10" h="674">
                    <a:moveTo>
                      <a:pt x="593" y="674"/>
                    </a:moveTo>
                    <a:lnTo>
                      <a:pt x="562" y="671"/>
                    </a:lnTo>
                    <a:lnTo>
                      <a:pt x="522" y="631"/>
                    </a:lnTo>
                    <a:lnTo>
                      <a:pt x="541" y="638"/>
                    </a:lnTo>
                    <a:lnTo>
                      <a:pt x="564" y="636"/>
                    </a:lnTo>
                    <a:lnTo>
                      <a:pt x="564" y="613"/>
                    </a:lnTo>
                    <a:lnTo>
                      <a:pt x="558" y="600"/>
                    </a:lnTo>
                    <a:lnTo>
                      <a:pt x="524" y="551"/>
                    </a:lnTo>
                    <a:lnTo>
                      <a:pt x="515" y="520"/>
                    </a:lnTo>
                    <a:lnTo>
                      <a:pt x="587" y="522"/>
                    </a:lnTo>
                    <a:lnTo>
                      <a:pt x="610" y="507"/>
                    </a:lnTo>
                    <a:lnTo>
                      <a:pt x="623" y="492"/>
                    </a:lnTo>
                    <a:lnTo>
                      <a:pt x="564" y="484"/>
                    </a:lnTo>
                    <a:lnTo>
                      <a:pt x="608" y="463"/>
                    </a:lnTo>
                    <a:lnTo>
                      <a:pt x="541" y="463"/>
                    </a:lnTo>
                    <a:lnTo>
                      <a:pt x="545" y="435"/>
                    </a:lnTo>
                    <a:lnTo>
                      <a:pt x="623" y="406"/>
                    </a:lnTo>
                    <a:lnTo>
                      <a:pt x="634" y="376"/>
                    </a:lnTo>
                    <a:lnTo>
                      <a:pt x="585" y="395"/>
                    </a:lnTo>
                    <a:lnTo>
                      <a:pt x="528" y="408"/>
                    </a:lnTo>
                    <a:lnTo>
                      <a:pt x="591" y="370"/>
                    </a:lnTo>
                    <a:lnTo>
                      <a:pt x="608" y="349"/>
                    </a:lnTo>
                    <a:lnTo>
                      <a:pt x="545" y="364"/>
                    </a:lnTo>
                    <a:lnTo>
                      <a:pt x="517" y="363"/>
                    </a:lnTo>
                    <a:lnTo>
                      <a:pt x="589" y="328"/>
                    </a:lnTo>
                    <a:lnTo>
                      <a:pt x="638" y="298"/>
                    </a:lnTo>
                    <a:lnTo>
                      <a:pt x="585" y="311"/>
                    </a:lnTo>
                    <a:lnTo>
                      <a:pt x="545" y="332"/>
                    </a:lnTo>
                    <a:lnTo>
                      <a:pt x="557" y="298"/>
                    </a:lnTo>
                    <a:lnTo>
                      <a:pt x="570" y="239"/>
                    </a:lnTo>
                    <a:lnTo>
                      <a:pt x="560" y="190"/>
                    </a:lnTo>
                    <a:lnTo>
                      <a:pt x="526" y="235"/>
                    </a:lnTo>
                    <a:lnTo>
                      <a:pt x="524" y="172"/>
                    </a:lnTo>
                    <a:lnTo>
                      <a:pt x="517" y="127"/>
                    </a:lnTo>
                    <a:lnTo>
                      <a:pt x="500" y="180"/>
                    </a:lnTo>
                    <a:lnTo>
                      <a:pt x="490" y="228"/>
                    </a:lnTo>
                    <a:lnTo>
                      <a:pt x="471" y="171"/>
                    </a:lnTo>
                    <a:lnTo>
                      <a:pt x="452" y="239"/>
                    </a:lnTo>
                    <a:lnTo>
                      <a:pt x="452" y="155"/>
                    </a:lnTo>
                    <a:lnTo>
                      <a:pt x="435" y="191"/>
                    </a:lnTo>
                    <a:lnTo>
                      <a:pt x="420" y="218"/>
                    </a:lnTo>
                    <a:lnTo>
                      <a:pt x="414" y="176"/>
                    </a:lnTo>
                    <a:lnTo>
                      <a:pt x="408" y="146"/>
                    </a:lnTo>
                    <a:lnTo>
                      <a:pt x="382" y="218"/>
                    </a:lnTo>
                    <a:lnTo>
                      <a:pt x="380" y="163"/>
                    </a:lnTo>
                    <a:lnTo>
                      <a:pt x="344" y="201"/>
                    </a:lnTo>
                    <a:lnTo>
                      <a:pt x="342" y="176"/>
                    </a:lnTo>
                    <a:lnTo>
                      <a:pt x="334" y="155"/>
                    </a:lnTo>
                    <a:lnTo>
                      <a:pt x="315" y="195"/>
                    </a:lnTo>
                    <a:lnTo>
                      <a:pt x="304" y="228"/>
                    </a:lnTo>
                    <a:lnTo>
                      <a:pt x="298" y="212"/>
                    </a:lnTo>
                    <a:lnTo>
                      <a:pt x="287" y="199"/>
                    </a:lnTo>
                    <a:lnTo>
                      <a:pt x="266" y="233"/>
                    </a:lnTo>
                    <a:lnTo>
                      <a:pt x="258" y="279"/>
                    </a:lnTo>
                    <a:lnTo>
                      <a:pt x="273" y="294"/>
                    </a:lnTo>
                    <a:lnTo>
                      <a:pt x="283" y="269"/>
                    </a:lnTo>
                    <a:lnTo>
                      <a:pt x="289" y="319"/>
                    </a:lnTo>
                    <a:lnTo>
                      <a:pt x="323" y="338"/>
                    </a:lnTo>
                    <a:lnTo>
                      <a:pt x="148" y="444"/>
                    </a:lnTo>
                    <a:lnTo>
                      <a:pt x="140" y="393"/>
                    </a:lnTo>
                    <a:lnTo>
                      <a:pt x="163" y="342"/>
                    </a:lnTo>
                    <a:lnTo>
                      <a:pt x="184" y="302"/>
                    </a:lnTo>
                    <a:lnTo>
                      <a:pt x="195" y="317"/>
                    </a:lnTo>
                    <a:lnTo>
                      <a:pt x="212" y="309"/>
                    </a:lnTo>
                    <a:lnTo>
                      <a:pt x="218" y="302"/>
                    </a:lnTo>
                    <a:lnTo>
                      <a:pt x="226" y="309"/>
                    </a:lnTo>
                    <a:lnTo>
                      <a:pt x="233" y="307"/>
                    </a:lnTo>
                    <a:lnTo>
                      <a:pt x="233" y="241"/>
                    </a:lnTo>
                    <a:lnTo>
                      <a:pt x="205" y="228"/>
                    </a:lnTo>
                    <a:lnTo>
                      <a:pt x="193" y="243"/>
                    </a:lnTo>
                    <a:lnTo>
                      <a:pt x="184" y="264"/>
                    </a:lnTo>
                    <a:lnTo>
                      <a:pt x="174" y="228"/>
                    </a:lnTo>
                    <a:lnTo>
                      <a:pt x="131" y="247"/>
                    </a:lnTo>
                    <a:lnTo>
                      <a:pt x="169" y="163"/>
                    </a:lnTo>
                    <a:lnTo>
                      <a:pt x="171" y="129"/>
                    </a:lnTo>
                    <a:lnTo>
                      <a:pt x="155" y="125"/>
                    </a:lnTo>
                    <a:lnTo>
                      <a:pt x="133" y="134"/>
                    </a:lnTo>
                    <a:lnTo>
                      <a:pt x="110" y="176"/>
                    </a:lnTo>
                    <a:lnTo>
                      <a:pt x="93" y="203"/>
                    </a:lnTo>
                    <a:lnTo>
                      <a:pt x="64" y="250"/>
                    </a:lnTo>
                    <a:lnTo>
                      <a:pt x="34" y="252"/>
                    </a:lnTo>
                    <a:lnTo>
                      <a:pt x="13" y="277"/>
                    </a:lnTo>
                    <a:lnTo>
                      <a:pt x="0" y="298"/>
                    </a:lnTo>
                    <a:lnTo>
                      <a:pt x="22" y="171"/>
                    </a:lnTo>
                    <a:lnTo>
                      <a:pt x="100" y="72"/>
                    </a:lnTo>
                    <a:lnTo>
                      <a:pt x="199" y="13"/>
                    </a:lnTo>
                    <a:lnTo>
                      <a:pt x="243" y="7"/>
                    </a:lnTo>
                    <a:lnTo>
                      <a:pt x="334" y="1"/>
                    </a:lnTo>
                    <a:lnTo>
                      <a:pt x="389" y="0"/>
                    </a:lnTo>
                    <a:lnTo>
                      <a:pt x="450" y="11"/>
                    </a:lnTo>
                    <a:lnTo>
                      <a:pt x="513" y="30"/>
                    </a:lnTo>
                    <a:lnTo>
                      <a:pt x="577" y="64"/>
                    </a:lnTo>
                    <a:lnTo>
                      <a:pt x="629" y="127"/>
                    </a:lnTo>
                    <a:lnTo>
                      <a:pt x="669" y="201"/>
                    </a:lnTo>
                    <a:lnTo>
                      <a:pt x="682" y="243"/>
                    </a:lnTo>
                    <a:lnTo>
                      <a:pt x="695" y="298"/>
                    </a:lnTo>
                    <a:lnTo>
                      <a:pt x="705" y="366"/>
                    </a:lnTo>
                    <a:lnTo>
                      <a:pt x="710" y="448"/>
                    </a:lnTo>
                    <a:lnTo>
                      <a:pt x="710" y="501"/>
                    </a:lnTo>
                    <a:lnTo>
                      <a:pt x="703" y="524"/>
                    </a:lnTo>
                    <a:lnTo>
                      <a:pt x="678" y="547"/>
                    </a:lnTo>
                    <a:lnTo>
                      <a:pt x="652" y="579"/>
                    </a:lnTo>
                    <a:lnTo>
                      <a:pt x="642" y="615"/>
                    </a:lnTo>
                    <a:lnTo>
                      <a:pt x="608" y="625"/>
                    </a:lnTo>
                    <a:lnTo>
                      <a:pt x="595" y="629"/>
                    </a:lnTo>
                    <a:lnTo>
                      <a:pt x="602" y="659"/>
                    </a:lnTo>
                    <a:lnTo>
                      <a:pt x="593" y="674"/>
                    </a:lnTo>
                    <a:close/>
                  </a:path>
                </a:pathLst>
              </a:custGeom>
              <a:solidFill>
                <a:srgbClr val="A57A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1" name="Freeform 57"/>
              <p:cNvSpPr>
                <a:spLocks/>
              </p:cNvSpPr>
              <p:nvPr/>
            </p:nvSpPr>
            <p:spPr bwMode="auto">
              <a:xfrm>
                <a:off x="2454" y="1904"/>
                <a:ext cx="60" cy="79"/>
              </a:xfrm>
              <a:custGeom>
                <a:avLst/>
                <a:gdLst>
                  <a:gd name="T0" fmla="*/ 1 w 120"/>
                  <a:gd name="T1" fmla="*/ 1 h 158"/>
                  <a:gd name="T2" fmla="*/ 1 w 120"/>
                  <a:gd name="T3" fmla="*/ 1 h 158"/>
                  <a:gd name="T4" fmla="*/ 1 w 120"/>
                  <a:gd name="T5" fmla="*/ 1 h 158"/>
                  <a:gd name="T6" fmla="*/ 1 w 120"/>
                  <a:gd name="T7" fmla="*/ 1 h 158"/>
                  <a:gd name="T8" fmla="*/ 1 w 120"/>
                  <a:gd name="T9" fmla="*/ 1 h 158"/>
                  <a:gd name="T10" fmla="*/ 1 w 120"/>
                  <a:gd name="T11" fmla="*/ 1 h 158"/>
                  <a:gd name="T12" fmla="*/ 1 w 120"/>
                  <a:gd name="T13" fmla="*/ 1 h 158"/>
                  <a:gd name="T14" fmla="*/ 1 w 120"/>
                  <a:gd name="T15" fmla="*/ 1 h 158"/>
                  <a:gd name="T16" fmla="*/ 1 w 120"/>
                  <a:gd name="T17" fmla="*/ 1 h 158"/>
                  <a:gd name="T18" fmla="*/ 1 w 120"/>
                  <a:gd name="T19" fmla="*/ 1 h 158"/>
                  <a:gd name="T20" fmla="*/ 1 w 120"/>
                  <a:gd name="T21" fmla="*/ 1 h 158"/>
                  <a:gd name="T22" fmla="*/ 0 w 120"/>
                  <a:gd name="T23" fmla="*/ 0 h 158"/>
                  <a:gd name="T24" fmla="*/ 1 w 120"/>
                  <a:gd name="T25" fmla="*/ 1 h 158"/>
                  <a:gd name="T26" fmla="*/ 1 w 120"/>
                  <a:gd name="T27" fmla="*/ 1 h 1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0"/>
                  <a:gd name="T43" fmla="*/ 0 h 158"/>
                  <a:gd name="T44" fmla="*/ 120 w 120"/>
                  <a:gd name="T45" fmla="*/ 158 h 1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0" h="158">
                    <a:moveTo>
                      <a:pt x="4" y="17"/>
                    </a:moveTo>
                    <a:lnTo>
                      <a:pt x="51" y="93"/>
                    </a:lnTo>
                    <a:lnTo>
                      <a:pt x="63" y="112"/>
                    </a:lnTo>
                    <a:lnTo>
                      <a:pt x="85" y="141"/>
                    </a:lnTo>
                    <a:lnTo>
                      <a:pt x="108" y="154"/>
                    </a:lnTo>
                    <a:lnTo>
                      <a:pt x="120" y="158"/>
                    </a:lnTo>
                    <a:lnTo>
                      <a:pt x="106" y="127"/>
                    </a:lnTo>
                    <a:lnTo>
                      <a:pt x="84" y="76"/>
                    </a:lnTo>
                    <a:lnTo>
                      <a:pt x="70" y="55"/>
                    </a:lnTo>
                    <a:lnTo>
                      <a:pt x="53" y="36"/>
                    </a:lnTo>
                    <a:lnTo>
                      <a:pt x="32" y="15"/>
                    </a:lnTo>
                    <a:lnTo>
                      <a:pt x="0" y="0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2" name="Freeform 58"/>
              <p:cNvSpPr>
                <a:spLocks/>
              </p:cNvSpPr>
              <p:nvPr/>
            </p:nvSpPr>
            <p:spPr bwMode="auto">
              <a:xfrm>
                <a:off x="2587" y="1930"/>
                <a:ext cx="15" cy="49"/>
              </a:xfrm>
              <a:custGeom>
                <a:avLst/>
                <a:gdLst>
                  <a:gd name="T0" fmla="*/ 0 w 28"/>
                  <a:gd name="T1" fmla="*/ 0 h 99"/>
                  <a:gd name="T2" fmla="*/ 1 w 28"/>
                  <a:gd name="T3" fmla="*/ 0 h 99"/>
                  <a:gd name="T4" fmla="*/ 1 w 28"/>
                  <a:gd name="T5" fmla="*/ 0 h 99"/>
                  <a:gd name="T6" fmla="*/ 1 w 28"/>
                  <a:gd name="T7" fmla="*/ 0 h 99"/>
                  <a:gd name="T8" fmla="*/ 1 w 28"/>
                  <a:gd name="T9" fmla="*/ 0 h 99"/>
                  <a:gd name="T10" fmla="*/ 1 w 28"/>
                  <a:gd name="T11" fmla="*/ 0 h 99"/>
                  <a:gd name="T12" fmla="*/ 1 w 28"/>
                  <a:gd name="T13" fmla="*/ 0 h 99"/>
                  <a:gd name="T14" fmla="*/ 1 w 28"/>
                  <a:gd name="T15" fmla="*/ 0 h 99"/>
                  <a:gd name="T16" fmla="*/ 0 w 28"/>
                  <a:gd name="T17" fmla="*/ 0 h 99"/>
                  <a:gd name="T18" fmla="*/ 0 w 28"/>
                  <a:gd name="T19" fmla="*/ 0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99"/>
                  <a:gd name="T32" fmla="*/ 28 w 28"/>
                  <a:gd name="T33" fmla="*/ 99 h 9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99">
                    <a:moveTo>
                      <a:pt x="0" y="21"/>
                    </a:moveTo>
                    <a:lnTo>
                      <a:pt x="15" y="42"/>
                    </a:lnTo>
                    <a:lnTo>
                      <a:pt x="15" y="63"/>
                    </a:lnTo>
                    <a:lnTo>
                      <a:pt x="15" y="84"/>
                    </a:lnTo>
                    <a:lnTo>
                      <a:pt x="13" y="99"/>
                    </a:lnTo>
                    <a:lnTo>
                      <a:pt x="28" y="76"/>
                    </a:lnTo>
                    <a:lnTo>
                      <a:pt x="28" y="21"/>
                    </a:lnTo>
                    <a:lnTo>
                      <a:pt x="15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3" name="Freeform 59"/>
              <p:cNvSpPr>
                <a:spLocks/>
              </p:cNvSpPr>
              <p:nvPr/>
            </p:nvSpPr>
            <p:spPr bwMode="auto">
              <a:xfrm>
                <a:off x="2468" y="1997"/>
                <a:ext cx="70" cy="146"/>
              </a:xfrm>
              <a:custGeom>
                <a:avLst/>
                <a:gdLst>
                  <a:gd name="T0" fmla="*/ 0 w 141"/>
                  <a:gd name="T1" fmla="*/ 0 h 291"/>
                  <a:gd name="T2" fmla="*/ 0 w 141"/>
                  <a:gd name="T3" fmla="*/ 1 h 291"/>
                  <a:gd name="T4" fmla="*/ 0 w 141"/>
                  <a:gd name="T5" fmla="*/ 1 h 291"/>
                  <a:gd name="T6" fmla="*/ 0 w 141"/>
                  <a:gd name="T7" fmla="*/ 1 h 291"/>
                  <a:gd name="T8" fmla="*/ 0 w 141"/>
                  <a:gd name="T9" fmla="*/ 1 h 291"/>
                  <a:gd name="T10" fmla="*/ 0 w 141"/>
                  <a:gd name="T11" fmla="*/ 1 h 291"/>
                  <a:gd name="T12" fmla="*/ 0 w 141"/>
                  <a:gd name="T13" fmla="*/ 1 h 291"/>
                  <a:gd name="T14" fmla="*/ 0 w 141"/>
                  <a:gd name="T15" fmla="*/ 1 h 291"/>
                  <a:gd name="T16" fmla="*/ 0 w 141"/>
                  <a:gd name="T17" fmla="*/ 1 h 291"/>
                  <a:gd name="T18" fmla="*/ 0 w 141"/>
                  <a:gd name="T19" fmla="*/ 1 h 291"/>
                  <a:gd name="T20" fmla="*/ 0 w 141"/>
                  <a:gd name="T21" fmla="*/ 1 h 291"/>
                  <a:gd name="T22" fmla="*/ 0 w 141"/>
                  <a:gd name="T23" fmla="*/ 1 h 291"/>
                  <a:gd name="T24" fmla="*/ 0 w 141"/>
                  <a:gd name="T25" fmla="*/ 1 h 291"/>
                  <a:gd name="T26" fmla="*/ 0 w 141"/>
                  <a:gd name="T27" fmla="*/ 1 h 291"/>
                  <a:gd name="T28" fmla="*/ 0 w 141"/>
                  <a:gd name="T29" fmla="*/ 0 h 291"/>
                  <a:gd name="T30" fmla="*/ 0 w 141"/>
                  <a:gd name="T31" fmla="*/ 0 h 2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1"/>
                  <a:gd name="T49" fmla="*/ 0 h 291"/>
                  <a:gd name="T50" fmla="*/ 141 w 141"/>
                  <a:gd name="T51" fmla="*/ 291 h 2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1" h="291">
                    <a:moveTo>
                      <a:pt x="141" y="0"/>
                    </a:moveTo>
                    <a:lnTo>
                      <a:pt x="130" y="99"/>
                    </a:lnTo>
                    <a:lnTo>
                      <a:pt x="113" y="154"/>
                    </a:lnTo>
                    <a:lnTo>
                      <a:pt x="97" y="194"/>
                    </a:lnTo>
                    <a:lnTo>
                      <a:pt x="37" y="285"/>
                    </a:lnTo>
                    <a:lnTo>
                      <a:pt x="23" y="291"/>
                    </a:lnTo>
                    <a:lnTo>
                      <a:pt x="4" y="289"/>
                    </a:lnTo>
                    <a:lnTo>
                      <a:pt x="8" y="257"/>
                    </a:lnTo>
                    <a:lnTo>
                      <a:pt x="18" y="219"/>
                    </a:lnTo>
                    <a:lnTo>
                      <a:pt x="8" y="190"/>
                    </a:lnTo>
                    <a:lnTo>
                      <a:pt x="0" y="160"/>
                    </a:lnTo>
                    <a:lnTo>
                      <a:pt x="19" y="124"/>
                    </a:lnTo>
                    <a:lnTo>
                      <a:pt x="40" y="101"/>
                    </a:lnTo>
                    <a:lnTo>
                      <a:pt x="99" y="29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4" name="Freeform 60"/>
              <p:cNvSpPr>
                <a:spLocks/>
              </p:cNvSpPr>
              <p:nvPr/>
            </p:nvSpPr>
            <p:spPr bwMode="auto">
              <a:xfrm>
                <a:off x="2355" y="2193"/>
                <a:ext cx="44" cy="18"/>
              </a:xfrm>
              <a:custGeom>
                <a:avLst/>
                <a:gdLst>
                  <a:gd name="T0" fmla="*/ 0 w 90"/>
                  <a:gd name="T1" fmla="*/ 1 h 36"/>
                  <a:gd name="T2" fmla="*/ 0 w 90"/>
                  <a:gd name="T3" fmla="*/ 1 h 36"/>
                  <a:gd name="T4" fmla="*/ 0 w 90"/>
                  <a:gd name="T5" fmla="*/ 1 h 36"/>
                  <a:gd name="T6" fmla="*/ 0 w 90"/>
                  <a:gd name="T7" fmla="*/ 1 h 36"/>
                  <a:gd name="T8" fmla="*/ 0 w 90"/>
                  <a:gd name="T9" fmla="*/ 1 h 36"/>
                  <a:gd name="T10" fmla="*/ 0 w 90"/>
                  <a:gd name="T11" fmla="*/ 1 h 36"/>
                  <a:gd name="T12" fmla="*/ 0 w 90"/>
                  <a:gd name="T13" fmla="*/ 1 h 36"/>
                  <a:gd name="T14" fmla="*/ 0 w 90"/>
                  <a:gd name="T15" fmla="*/ 0 h 36"/>
                  <a:gd name="T16" fmla="*/ 0 w 90"/>
                  <a:gd name="T17" fmla="*/ 1 h 36"/>
                  <a:gd name="T18" fmla="*/ 0 w 90"/>
                  <a:gd name="T19" fmla="*/ 1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"/>
                  <a:gd name="T31" fmla="*/ 0 h 36"/>
                  <a:gd name="T32" fmla="*/ 90 w 90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" h="36">
                    <a:moveTo>
                      <a:pt x="38" y="4"/>
                    </a:moveTo>
                    <a:lnTo>
                      <a:pt x="10" y="7"/>
                    </a:lnTo>
                    <a:lnTo>
                      <a:pt x="0" y="26"/>
                    </a:lnTo>
                    <a:lnTo>
                      <a:pt x="12" y="32"/>
                    </a:lnTo>
                    <a:lnTo>
                      <a:pt x="33" y="36"/>
                    </a:lnTo>
                    <a:lnTo>
                      <a:pt x="69" y="25"/>
                    </a:lnTo>
                    <a:lnTo>
                      <a:pt x="90" y="7"/>
                    </a:lnTo>
                    <a:lnTo>
                      <a:pt x="65" y="0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5" name="Freeform 61"/>
              <p:cNvSpPr>
                <a:spLocks/>
              </p:cNvSpPr>
              <p:nvPr/>
            </p:nvSpPr>
            <p:spPr bwMode="auto">
              <a:xfrm>
                <a:off x="2367" y="2166"/>
                <a:ext cx="22" cy="15"/>
              </a:xfrm>
              <a:custGeom>
                <a:avLst/>
                <a:gdLst>
                  <a:gd name="T0" fmla="*/ 1 w 44"/>
                  <a:gd name="T1" fmla="*/ 0 h 28"/>
                  <a:gd name="T2" fmla="*/ 1 w 44"/>
                  <a:gd name="T3" fmla="*/ 1 h 28"/>
                  <a:gd name="T4" fmla="*/ 0 w 44"/>
                  <a:gd name="T5" fmla="*/ 1 h 28"/>
                  <a:gd name="T6" fmla="*/ 1 w 44"/>
                  <a:gd name="T7" fmla="*/ 1 h 28"/>
                  <a:gd name="T8" fmla="*/ 1 w 44"/>
                  <a:gd name="T9" fmla="*/ 0 h 28"/>
                  <a:gd name="T10" fmla="*/ 1 w 4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28"/>
                  <a:gd name="T20" fmla="*/ 44 w 44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28">
                    <a:moveTo>
                      <a:pt x="44" y="0"/>
                    </a:moveTo>
                    <a:lnTo>
                      <a:pt x="21" y="7"/>
                    </a:lnTo>
                    <a:lnTo>
                      <a:pt x="0" y="28"/>
                    </a:lnTo>
                    <a:lnTo>
                      <a:pt x="36" y="2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" name="Freeform 62"/>
              <p:cNvSpPr>
                <a:spLocks/>
              </p:cNvSpPr>
              <p:nvPr/>
            </p:nvSpPr>
            <p:spPr bwMode="auto">
              <a:xfrm>
                <a:off x="2549" y="1994"/>
                <a:ext cx="12" cy="21"/>
              </a:xfrm>
              <a:custGeom>
                <a:avLst/>
                <a:gdLst>
                  <a:gd name="T0" fmla="*/ 0 w 25"/>
                  <a:gd name="T1" fmla="*/ 0 h 41"/>
                  <a:gd name="T2" fmla="*/ 0 w 25"/>
                  <a:gd name="T3" fmla="*/ 1 h 41"/>
                  <a:gd name="T4" fmla="*/ 0 w 25"/>
                  <a:gd name="T5" fmla="*/ 1 h 41"/>
                  <a:gd name="T6" fmla="*/ 0 w 25"/>
                  <a:gd name="T7" fmla="*/ 1 h 41"/>
                  <a:gd name="T8" fmla="*/ 0 w 25"/>
                  <a:gd name="T9" fmla="*/ 1 h 41"/>
                  <a:gd name="T10" fmla="*/ 0 w 25"/>
                  <a:gd name="T11" fmla="*/ 1 h 41"/>
                  <a:gd name="T12" fmla="*/ 0 w 25"/>
                  <a:gd name="T13" fmla="*/ 0 h 41"/>
                  <a:gd name="T14" fmla="*/ 0 w 25"/>
                  <a:gd name="T15" fmla="*/ 0 h 41"/>
                  <a:gd name="T16" fmla="*/ 0 w 2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41"/>
                  <a:gd name="T29" fmla="*/ 25 w 2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41">
                    <a:moveTo>
                      <a:pt x="15" y="0"/>
                    </a:moveTo>
                    <a:lnTo>
                      <a:pt x="15" y="19"/>
                    </a:lnTo>
                    <a:lnTo>
                      <a:pt x="0" y="22"/>
                    </a:lnTo>
                    <a:lnTo>
                      <a:pt x="6" y="41"/>
                    </a:lnTo>
                    <a:lnTo>
                      <a:pt x="19" y="41"/>
                    </a:lnTo>
                    <a:lnTo>
                      <a:pt x="25" y="19"/>
                    </a:lnTo>
                    <a:lnTo>
                      <a:pt x="2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" name="Freeform 63"/>
              <p:cNvSpPr>
                <a:spLocks/>
              </p:cNvSpPr>
              <p:nvPr/>
            </p:nvSpPr>
            <p:spPr bwMode="auto">
              <a:xfrm>
                <a:off x="2550" y="1988"/>
                <a:ext cx="34" cy="38"/>
              </a:xfrm>
              <a:custGeom>
                <a:avLst/>
                <a:gdLst>
                  <a:gd name="T0" fmla="*/ 1 w 66"/>
                  <a:gd name="T1" fmla="*/ 1 h 76"/>
                  <a:gd name="T2" fmla="*/ 1 w 66"/>
                  <a:gd name="T3" fmla="*/ 0 h 76"/>
                  <a:gd name="T4" fmla="*/ 1 w 66"/>
                  <a:gd name="T5" fmla="*/ 1 h 76"/>
                  <a:gd name="T6" fmla="*/ 1 w 66"/>
                  <a:gd name="T7" fmla="*/ 1 h 76"/>
                  <a:gd name="T8" fmla="*/ 1 w 66"/>
                  <a:gd name="T9" fmla="*/ 1 h 76"/>
                  <a:gd name="T10" fmla="*/ 0 w 66"/>
                  <a:gd name="T11" fmla="*/ 1 h 76"/>
                  <a:gd name="T12" fmla="*/ 1 w 66"/>
                  <a:gd name="T13" fmla="*/ 1 h 76"/>
                  <a:gd name="T14" fmla="*/ 1 w 66"/>
                  <a:gd name="T15" fmla="*/ 1 h 76"/>
                  <a:gd name="T16" fmla="*/ 1 w 66"/>
                  <a:gd name="T17" fmla="*/ 1 h 76"/>
                  <a:gd name="T18" fmla="*/ 1 w 66"/>
                  <a:gd name="T19" fmla="*/ 1 h 76"/>
                  <a:gd name="T20" fmla="*/ 1 w 66"/>
                  <a:gd name="T21" fmla="*/ 1 h 76"/>
                  <a:gd name="T22" fmla="*/ 1 w 66"/>
                  <a:gd name="T23" fmla="*/ 1 h 76"/>
                  <a:gd name="T24" fmla="*/ 1 w 66"/>
                  <a:gd name="T25" fmla="*/ 1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76"/>
                  <a:gd name="T41" fmla="*/ 66 w 66"/>
                  <a:gd name="T42" fmla="*/ 76 h 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76">
                    <a:moveTo>
                      <a:pt x="51" y="2"/>
                    </a:moveTo>
                    <a:lnTo>
                      <a:pt x="32" y="0"/>
                    </a:lnTo>
                    <a:lnTo>
                      <a:pt x="30" y="25"/>
                    </a:lnTo>
                    <a:lnTo>
                      <a:pt x="34" y="46"/>
                    </a:lnTo>
                    <a:lnTo>
                      <a:pt x="26" y="63"/>
                    </a:lnTo>
                    <a:lnTo>
                      <a:pt x="0" y="67"/>
                    </a:lnTo>
                    <a:lnTo>
                      <a:pt x="13" y="74"/>
                    </a:lnTo>
                    <a:lnTo>
                      <a:pt x="34" y="76"/>
                    </a:lnTo>
                    <a:lnTo>
                      <a:pt x="49" y="46"/>
                    </a:lnTo>
                    <a:lnTo>
                      <a:pt x="66" y="27"/>
                    </a:lnTo>
                    <a:lnTo>
                      <a:pt x="53" y="17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8" name="Freeform 64"/>
              <p:cNvSpPr>
                <a:spLocks/>
              </p:cNvSpPr>
              <p:nvPr/>
            </p:nvSpPr>
            <p:spPr bwMode="auto">
              <a:xfrm>
                <a:off x="2590" y="1902"/>
                <a:ext cx="28" cy="25"/>
              </a:xfrm>
              <a:custGeom>
                <a:avLst/>
                <a:gdLst>
                  <a:gd name="T0" fmla="*/ 1 w 55"/>
                  <a:gd name="T1" fmla="*/ 1 h 50"/>
                  <a:gd name="T2" fmla="*/ 1 w 55"/>
                  <a:gd name="T3" fmla="*/ 1 h 50"/>
                  <a:gd name="T4" fmla="*/ 1 w 55"/>
                  <a:gd name="T5" fmla="*/ 1 h 50"/>
                  <a:gd name="T6" fmla="*/ 1 w 55"/>
                  <a:gd name="T7" fmla="*/ 1 h 50"/>
                  <a:gd name="T8" fmla="*/ 1 w 55"/>
                  <a:gd name="T9" fmla="*/ 1 h 50"/>
                  <a:gd name="T10" fmla="*/ 1 w 55"/>
                  <a:gd name="T11" fmla="*/ 0 h 50"/>
                  <a:gd name="T12" fmla="*/ 0 w 55"/>
                  <a:gd name="T13" fmla="*/ 1 h 50"/>
                  <a:gd name="T14" fmla="*/ 1 w 55"/>
                  <a:gd name="T15" fmla="*/ 1 h 50"/>
                  <a:gd name="T16" fmla="*/ 1 w 55"/>
                  <a:gd name="T17" fmla="*/ 1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"/>
                  <a:gd name="T28" fmla="*/ 0 h 50"/>
                  <a:gd name="T29" fmla="*/ 55 w 5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" h="50">
                    <a:moveTo>
                      <a:pt x="2" y="29"/>
                    </a:moveTo>
                    <a:lnTo>
                      <a:pt x="32" y="25"/>
                    </a:lnTo>
                    <a:lnTo>
                      <a:pt x="47" y="50"/>
                    </a:lnTo>
                    <a:lnTo>
                      <a:pt x="55" y="34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0" y="12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9" name="Freeform 65"/>
              <p:cNvSpPr>
                <a:spLocks/>
              </p:cNvSpPr>
              <p:nvPr/>
            </p:nvSpPr>
            <p:spPr bwMode="auto">
              <a:xfrm>
                <a:off x="2207" y="1812"/>
                <a:ext cx="235" cy="341"/>
              </a:xfrm>
              <a:custGeom>
                <a:avLst/>
                <a:gdLst>
                  <a:gd name="T0" fmla="*/ 1 w 469"/>
                  <a:gd name="T1" fmla="*/ 1 h 682"/>
                  <a:gd name="T2" fmla="*/ 1 w 469"/>
                  <a:gd name="T3" fmla="*/ 1 h 682"/>
                  <a:gd name="T4" fmla="*/ 1 w 469"/>
                  <a:gd name="T5" fmla="*/ 1 h 682"/>
                  <a:gd name="T6" fmla="*/ 1 w 469"/>
                  <a:gd name="T7" fmla="*/ 1 h 682"/>
                  <a:gd name="T8" fmla="*/ 1 w 469"/>
                  <a:gd name="T9" fmla="*/ 1 h 682"/>
                  <a:gd name="T10" fmla="*/ 1 w 469"/>
                  <a:gd name="T11" fmla="*/ 1 h 682"/>
                  <a:gd name="T12" fmla="*/ 1 w 469"/>
                  <a:gd name="T13" fmla="*/ 1 h 682"/>
                  <a:gd name="T14" fmla="*/ 1 w 469"/>
                  <a:gd name="T15" fmla="*/ 1 h 682"/>
                  <a:gd name="T16" fmla="*/ 1 w 469"/>
                  <a:gd name="T17" fmla="*/ 1 h 682"/>
                  <a:gd name="T18" fmla="*/ 1 w 469"/>
                  <a:gd name="T19" fmla="*/ 1 h 682"/>
                  <a:gd name="T20" fmla="*/ 1 w 469"/>
                  <a:gd name="T21" fmla="*/ 1 h 682"/>
                  <a:gd name="T22" fmla="*/ 1 w 469"/>
                  <a:gd name="T23" fmla="*/ 1 h 682"/>
                  <a:gd name="T24" fmla="*/ 1 w 469"/>
                  <a:gd name="T25" fmla="*/ 1 h 682"/>
                  <a:gd name="T26" fmla="*/ 1 w 469"/>
                  <a:gd name="T27" fmla="*/ 1 h 682"/>
                  <a:gd name="T28" fmla="*/ 1 w 469"/>
                  <a:gd name="T29" fmla="*/ 1 h 682"/>
                  <a:gd name="T30" fmla="*/ 1 w 469"/>
                  <a:gd name="T31" fmla="*/ 1 h 682"/>
                  <a:gd name="T32" fmla="*/ 1 w 469"/>
                  <a:gd name="T33" fmla="*/ 1 h 682"/>
                  <a:gd name="T34" fmla="*/ 1 w 469"/>
                  <a:gd name="T35" fmla="*/ 1 h 682"/>
                  <a:gd name="T36" fmla="*/ 1 w 469"/>
                  <a:gd name="T37" fmla="*/ 1 h 682"/>
                  <a:gd name="T38" fmla="*/ 1 w 469"/>
                  <a:gd name="T39" fmla="*/ 1 h 682"/>
                  <a:gd name="T40" fmla="*/ 1 w 469"/>
                  <a:gd name="T41" fmla="*/ 1 h 682"/>
                  <a:gd name="T42" fmla="*/ 1 w 469"/>
                  <a:gd name="T43" fmla="*/ 1 h 682"/>
                  <a:gd name="T44" fmla="*/ 1 w 469"/>
                  <a:gd name="T45" fmla="*/ 1 h 682"/>
                  <a:gd name="T46" fmla="*/ 1 w 469"/>
                  <a:gd name="T47" fmla="*/ 1 h 682"/>
                  <a:gd name="T48" fmla="*/ 1 w 469"/>
                  <a:gd name="T49" fmla="*/ 1 h 682"/>
                  <a:gd name="T50" fmla="*/ 1 w 469"/>
                  <a:gd name="T51" fmla="*/ 1 h 682"/>
                  <a:gd name="T52" fmla="*/ 1 w 469"/>
                  <a:gd name="T53" fmla="*/ 1 h 682"/>
                  <a:gd name="T54" fmla="*/ 1 w 469"/>
                  <a:gd name="T55" fmla="*/ 1 h 682"/>
                  <a:gd name="T56" fmla="*/ 1 w 469"/>
                  <a:gd name="T57" fmla="*/ 1 h 682"/>
                  <a:gd name="T58" fmla="*/ 1 w 469"/>
                  <a:gd name="T59" fmla="*/ 1 h 682"/>
                  <a:gd name="T60" fmla="*/ 1 w 469"/>
                  <a:gd name="T61" fmla="*/ 1 h 682"/>
                  <a:gd name="T62" fmla="*/ 0 w 469"/>
                  <a:gd name="T63" fmla="*/ 1 h 682"/>
                  <a:gd name="T64" fmla="*/ 1 w 469"/>
                  <a:gd name="T65" fmla="*/ 1 h 682"/>
                  <a:gd name="T66" fmla="*/ 1 w 469"/>
                  <a:gd name="T67" fmla="*/ 1 h 682"/>
                  <a:gd name="T68" fmla="*/ 1 w 469"/>
                  <a:gd name="T69" fmla="*/ 0 h 682"/>
                  <a:gd name="T70" fmla="*/ 1 w 469"/>
                  <a:gd name="T71" fmla="*/ 1 h 682"/>
                  <a:gd name="T72" fmla="*/ 1 w 469"/>
                  <a:gd name="T73" fmla="*/ 1 h 682"/>
                  <a:gd name="T74" fmla="*/ 1 w 469"/>
                  <a:gd name="T75" fmla="*/ 1 h 682"/>
                  <a:gd name="T76" fmla="*/ 1 w 469"/>
                  <a:gd name="T77" fmla="*/ 1 h 682"/>
                  <a:gd name="T78" fmla="*/ 1 w 469"/>
                  <a:gd name="T79" fmla="*/ 1 h 682"/>
                  <a:gd name="T80" fmla="*/ 1 w 469"/>
                  <a:gd name="T81" fmla="*/ 1 h 682"/>
                  <a:gd name="T82" fmla="*/ 1 w 469"/>
                  <a:gd name="T83" fmla="*/ 1 h 682"/>
                  <a:gd name="T84" fmla="*/ 1 w 469"/>
                  <a:gd name="T85" fmla="*/ 1 h 682"/>
                  <a:gd name="T86" fmla="*/ 1 w 469"/>
                  <a:gd name="T87" fmla="*/ 1 h 682"/>
                  <a:gd name="T88" fmla="*/ 1 w 469"/>
                  <a:gd name="T89" fmla="*/ 1 h 682"/>
                  <a:gd name="T90" fmla="*/ 1 w 469"/>
                  <a:gd name="T91" fmla="*/ 1 h 682"/>
                  <a:gd name="T92" fmla="*/ 1 w 469"/>
                  <a:gd name="T93" fmla="*/ 1 h 6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69"/>
                  <a:gd name="T142" fmla="*/ 0 h 682"/>
                  <a:gd name="T143" fmla="*/ 469 w 469"/>
                  <a:gd name="T144" fmla="*/ 682 h 68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69" h="682">
                    <a:moveTo>
                      <a:pt x="450" y="212"/>
                    </a:moveTo>
                    <a:lnTo>
                      <a:pt x="382" y="193"/>
                    </a:lnTo>
                    <a:lnTo>
                      <a:pt x="332" y="184"/>
                    </a:lnTo>
                    <a:lnTo>
                      <a:pt x="300" y="186"/>
                    </a:lnTo>
                    <a:lnTo>
                      <a:pt x="270" y="218"/>
                    </a:lnTo>
                    <a:lnTo>
                      <a:pt x="254" y="243"/>
                    </a:lnTo>
                    <a:lnTo>
                      <a:pt x="273" y="283"/>
                    </a:lnTo>
                    <a:lnTo>
                      <a:pt x="260" y="319"/>
                    </a:lnTo>
                    <a:lnTo>
                      <a:pt x="273" y="328"/>
                    </a:lnTo>
                    <a:lnTo>
                      <a:pt x="296" y="336"/>
                    </a:lnTo>
                    <a:lnTo>
                      <a:pt x="348" y="346"/>
                    </a:lnTo>
                    <a:lnTo>
                      <a:pt x="302" y="378"/>
                    </a:lnTo>
                    <a:lnTo>
                      <a:pt x="247" y="431"/>
                    </a:lnTo>
                    <a:lnTo>
                      <a:pt x="197" y="442"/>
                    </a:lnTo>
                    <a:lnTo>
                      <a:pt x="180" y="492"/>
                    </a:lnTo>
                    <a:lnTo>
                      <a:pt x="171" y="564"/>
                    </a:lnTo>
                    <a:lnTo>
                      <a:pt x="165" y="587"/>
                    </a:lnTo>
                    <a:lnTo>
                      <a:pt x="205" y="615"/>
                    </a:lnTo>
                    <a:lnTo>
                      <a:pt x="239" y="638"/>
                    </a:lnTo>
                    <a:lnTo>
                      <a:pt x="233" y="665"/>
                    </a:lnTo>
                    <a:lnTo>
                      <a:pt x="209" y="669"/>
                    </a:lnTo>
                    <a:lnTo>
                      <a:pt x="190" y="682"/>
                    </a:lnTo>
                    <a:lnTo>
                      <a:pt x="127" y="653"/>
                    </a:lnTo>
                    <a:lnTo>
                      <a:pt x="95" y="598"/>
                    </a:lnTo>
                    <a:lnTo>
                      <a:pt x="64" y="524"/>
                    </a:lnTo>
                    <a:lnTo>
                      <a:pt x="43" y="475"/>
                    </a:lnTo>
                    <a:lnTo>
                      <a:pt x="36" y="427"/>
                    </a:lnTo>
                    <a:lnTo>
                      <a:pt x="36" y="372"/>
                    </a:lnTo>
                    <a:lnTo>
                      <a:pt x="36" y="317"/>
                    </a:lnTo>
                    <a:lnTo>
                      <a:pt x="24" y="304"/>
                    </a:lnTo>
                    <a:lnTo>
                      <a:pt x="9" y="245"/>
                    </a:lnTo>
                    <a:lnTo>
                      <a:pt x="0" y="117"/>
                    </a:lnTo>
                    <a:lnTo>
                      <a:pt x="3" y="51"/>
                    </a:lnTo>
                    <a:lnTo>
                      <a:pt x="7" y="28"/>
                    </a:lnTo>
                    <a:lnTo>
                      <a:pt x="26" y="0"/>
                    </a:lnTo>
                    <a:lnTo>
                      <a:pt x="100" y="36"/>
                    </a:lnTo>
                    <a:lnTo>
                      <a:pt x="169" y="102"/>
                    </a:lnTo>
                    <a:lnTo>
                      <a:pt x="243" y="125"/>
                    </a:lnTo>
                    <a:lnTo>
                      <a:pt x="323" y="104"/>
                    </a:lnTo>
                    <a:lnTo>
                      <a:pt x="389" y="104"/>
                    </a:lnTo>
                    <a:lnTo>
                      <a:pt x="344" y="131"/>
                    </a:lnTo>
                    <a:lnTo>
                      <a:pt x="330" y="152"/>
                    </a:lnTo>
                    <a:lnTo>
                      <a:pt x="389" y="163"/>
                    </a:lnTo>
                    <a:lnTo>
                      <a:pt x="439" y="176"/>
                    </a:lnTo>
                    <a:lnTo>
                      <a:pt x="469" y="216"/>
                    </a:lnTo>
                    <a:lnTo>
                      <a:pt x="450" y="212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0" name="Freeform 66"/>
              <p:cNvSpPr>
                <a:spLocks/>
              </p:cNvSpPr>
              <p:nvPr/>
            </p:nvSpPr>
            <p:spPr bwMode="auto">
              <a:xfrm>
                <a:off x="2276" y="2144"/>
                <a:ext cx="91" cy="82"/>
              </a:xfrm>
              <a:custGeom>
                <a:avLst/>
                <a:gdLst>
                  <a:gd name="T0" fmla="*/ 1 w 182"/>
                  <a:gd name="T1" fmla="*/ 1 h 163"/>
                  <a:gd name="T2" fmla="*/ 1 w 182"/>
                  <a:gd name="T3" fmla="*/ 1 h 163"/>
                  <a:gd name="T4" fmla="*/ 1 w 182"/>
                  <a:gd name="T5" fmla="*/ 1 h 163"/>
                  <a:gd name="T6" fmla="*/ 1 w 182"/>
                  <a:gd name="T7" fmla="*/ 1 h 163"/>
                  <a:gd name="T8" fmla="*/ 1 w 182"/>
                  <a:gd name="T9" fmla="*/ 1 h 163"/>
                  <a:gd name="T10" fmla="*/ 1 w 182"/>
                  <a:gd name="T11" fmla="*/ 1 h 163"/>
                  <a:gd name="T12" fmla="*/ 1 w 182"/>
                  <a:gd name="T13" fmla="*/ 1 h 163"/>
                  <a:gd name="T14" fmla="*/ 1 w 182"/>
                  <a:gd name="T15" fmla="*/ 1 h 163"/>
                  <a:gd name="T16" fmla="*/ 1 w 182"/>
                  <a:gd name="T17" fmla="*/ 1 h 163"/>
                  <a:gd name="T18" fmla="*/ 0 w 182"/>
                  <a:gd name="T19" fmla="*/ 0 h 163"/>
                  <a:gd name="T20" fmla="*/ 1 w 182"/>
                  <a:gd name="T21" fmla="*/ 1 h 163"/>
                  <a:gd name="T22" fmla="*/ 1 w 182"/>
                  <a:gd name="T23" fmla="*/ 1 h 163"/>
                  <a:gd name="T24" fmla="*/ 1 w 182"/>
                  <a:gd name="T25" fmla="*/ 1 h 1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2"/>
                  <a:gd name="T40" fmla="*/ 0 h 163"/>
                  <a:gd name="T41" fmla="*/ 182 w 182"/>
                  <a:gd name="T42" fmla="*/ 163 h 1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2" h="163">
                    <a:moveTo>
                      <a:pt x="74" y="42"/>
                    </a:moveTo>
                    <a:lnTo>
                      <a:pt x="76" y="76"/>
                    </a:lnTo>
                    <a:lnTo>
                      <a:pt x="152" y="93"/>
                    </a:lnTo>
                    <a:lnTo>
                      <a:pt x="123" y="114"/>
                    </a:lnTo>
                    <a:lnTo>
                      <a:pt x="131" y="135"/>
                    </a:lnTo>
                    <a:lnTo>
                      <a:pt x="182" y="158"/>
                    </a:lnTo>
                    <a:lnTo>
                      <a:pt x="150" y="163"/>
                    </a:lnTo>
                    <a:lnTo>
                      <a:pt x="95" y="139"/>
                    </a:lnTo>
                    <a:lnTo>
                      <a:pt x="30" y="72"/>
                    </a:lnTo>
                    <a:lnTo>
                      <a:pt x="0" y="0"/>
                    </a:lnTo>
                    <a:lnTo>
                      <a:pt x="72" y="36"/>
                    </a:lnTo>
                    <a:lnTo>
                      <a:pt x="74" y="42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1" name="Freeform 67"/>
              <p:cNvSpPr>
                <a:spLocks/>
              </p:cNvSpPr>
              <p:nvPr/>
            </p:nvSpPr>
            <p:spPr bwMode="auto">
              <a:xfrm>
                <a:off x="2261" y="2077"/>
                <a:ext cx="24" cy="51"/>
              </a:xfrm>
              <a:custGeom>
                <a:avLst/>
                <a:gdLst>
                  <a:gd name="T0" fmla="*/ 0 w 50"/>
                  <a:gd name="T1" fmla="*/ 0 h 103"/>
                  <a:gd name="T2" fmla="*/ 0 w 50"/>
                  <a:gd name="T3" fmla="*/ 0 h 103"/>
                  <a:gd name="T4" fmla="*/ 0 w 50"/>
                  <a:gd name="T5" fmla="*/ 0 h 103"/>
                  <a:gd name="T6" fmla="*/ 0 w 50"/>
                  <a:gd name="T7" fmla="*/ 0 h 103"/>
                  <a:gd name="T8" fmla="*/ 0 w 50"/>
                  <a:gd name="T9" fmla="*/ 0 h 103"/>
                  <a:gd name="T10" fmla="*/ 0 w 50"/>
                  <a:gd name="T11" fmla="*/ 0 h 103"/>
                  <a:gd name="T12" fmla="*/ 0 w 50"/>
                  <a:gd name="T13" fmla="*/ 0 h 103"/>
                  <a:gd name="T14" fmla="*/ 0 w 50"/>
                  <a:gd name="T15" fmla="*/ 0 h 103"/>
                  <a:gd name="T16" fmla="*/ 0 w 50"/>
                  <a:gd name="T17" fmla="*/ 0 h 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103"/>
                  <a:gd name="T29" fmla="*/ 50 w 50"/>
                  <a:gd name="T30" fmla="*/ 103 h 1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103">
                    <a:moveTo>
                      <a:pt x="50" y="27"/>
                    </a:moveTo>
                    <a:lnTo>
                      <a:pt x="19" y="57"/>
                    </a:lnTo>
                    <a:lnTo>
                      <a:pt x="12" y="103"/>
                    </a:lnTo>
                    <a:lnTo>
                      <a:pt x="0" y="51"/>
                    </a:lnTo>
                    <a:lnTo>
                      <a:pt x="19" y="30"/>
                    </a:lnTo>
                    <a:lnTo>
                      <a:pt x="34" y="21"/>
                    </a:lnTo>
                    <a:lnTo>
                      <a:pt x="50" y="0"/>
                    </a:lnTo>
                    <a:lnTo>
                      <a:pt x="50" y="27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2" name="Freeform 68"/>
              <p:cNvSpPr>
                <a:spLocks/>
              </p:cNvSpPr>
              <p:nvPr/>
            </p:nvSpPr>
            <p:spPr bwMode="auto">
              <a:xfrm>
                <a:off x="2382" y="2143"/>
                <a:ext cx="37" cy="31"/>
              </a:xfrm>
              <a:custGeom>
                <a:avLst/>
                <a:gdLst>
                  <a:gd name="T0" fmla="*/ 0 w 75"/>
                  <a:gd name="T1" fmla="*/ 0 h 63"/>
                  <a:gd name="T2" fmla="*/ 0 w 75"/>
                  <a:gd name="T3" fmla="*/ 0 h 63"/>
                  <a:gd name="T4" fmla="*/ 0 w 75"/>
                  <a:gd name="T5" fmla="*/ 0 h 63"/>
                  <a:gd name="T6" fmla="*/ 0 w 75"/>
                  <a:gd name="T7" fmla="*/ 0 h 63"/>
                  <a:gd name="T8" fmla="*/ 0 w 75"/>
                  <a:gd name="T9" fmla="*/ 0 h 63"/>
                  <a:gd name="T10" fmla="*/ 0 w 75"/>
                  <a:gd name="T11" fmla="*/ 0 h 63"/>
                  <a:gd name="T12" fmla="*/ 0 w 75"/>
                  <a:gd name="T13" fmla="*/ 0 h 63"/>
                  <a:gd name="T14" fmla="*/ 0 w 75"/>
                  <a:gd name="T15" fmla="*/ 0 h 63"/>
                  <a:gd name="T16" fmla="*/ 0 w 75"/>
                  <a:gd name="T17" fmla="*/ 0 h 63"/>
                  <a:gd name="T18" fmla="*/ 0 w 75"/>
                  <a:gd name="T19" fmla="*/ 0 h 63"/>
                  <a:gd name="T20" fmla="*/ 0 w 75"/>
                  <a:gd name="T21" fmla="*/ 0 h 63"/>
                  <a:gd name="T22" fmla="*/ 0 w 75"/>
                  <a:gd name="T23" fmla="*/ 0 h 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"/>
                  <a:gd name="T37" fmla="*/ 0 h 63"/>
                  <a:gd name="T38" fmla="*/ 75 w 75"/>
                  <a:gd name="T39" fmla="*/ 63 h 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" h="63">
                    <a:moveTo>
                      <a:pt x="0" y="27"/>
                    </a:moveTo>
                    <a:lnTo>
                      <a:pt x="40" y="44"/>
                    </a:lnTo>
                    <a:lnTo>
                      <a:pt x="52" y="55"/>
                    </a:lnTo>
                    <a:lnTo>
                      <a:pt x="69" y="63"/>
                    </a:lnTo>
                    <a:lnTo>
                      <a:pt x="75" y="38"/>
                    </a:lnTo>
                    <a:lnTo>
                      <a:pt x="71" y="21"/>
                    </a:lnTo>
                    <a:lnTo>
                      <a:pt x="69" y="0"/>
                    </a:lnTo>
                    <a:lnTo>
                      <a:pt x="52" y="0"/>
                    </a:lnTo>
                    <a:lnTo>
                      <a:pt x="50" y="25"/>
                    </a:lnTo>
                    <a:lnTo>
                      <a:pt x="29" y="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3" name="Freeform 69"/>
              <p:cNvSpPr>
                <a:spLocks/>
              </p:cNvSpPr>
              <p:nvPr/>
            </p:nvSpPr>
            <p:spPr bwMode="auto">
              <a:xfrm>
                <a:off x="2351" y="2086"/>
                <a:ext cx="74" cy="67"/>
              </a:xfrm>
              <a:custGeom>
                <a:avLst/>
                <a:gdLst>
                  <a:gd name="T0" fmla="*/ 1 w 148"/>
                  <a:gd name="T1" fmla="*/ 0 h 135"/>
                  <a:gd name="T2" fmla="*/ 1 w 148"/>
                  <a:gd name="T3" fmla="*/ 0 h 135"/>
                  <a:gd name="T4" fmla="*/ 1 w 148"/>
                  <a:gd name="T5" fmla="*/ 0 h 135"/>
                  <a:gd name="T6" fmla="*/ 1 w 148"/>
                  <a:gd name="T7" fmla="*/ 0 h 135"/>
                  <a:gd name="T8" fmla="*/ 1 w 148"/>
                  <a:gd name="T9" fmla="*/ 0 h 135"/>
                  <a:gd name="T10" fmla="*/ 1 w 148"/>
                  <a:gd name="T11" fmla="*/ 0 h 135"/>
                  <a:gd name="T12" fmla="*/ 1 w 148"/>
                  <a:gd name="T13" fmla="*/ 0 h 135"/>
                  <a:gd name="T14" fmla="*/ 1 w 148"/>
                  <a:gd name="T15" fmla="*/ 0 h 135"/>
                  <a:gd name="T16" fmla="*/ 1 w 148"/>
                  <a:gd name="T17" fmla="*/ 0 h 135"/>
                  <a:gd name="T18" fmla="*/ 1 w 148"/>
                  <a:gd name="T19" fmla="*/ 0 h 135"/>
                  <a:gd name="T20" fmla="*/ 1 w 148"/>
                  <a:gd name="T21" fmla="*/ 0 h 135"/>
                  <a:gd name="T22" fmla="*/ 1 w 148"/>
                  <a:gd name="T23" fmla="*/ 0 h 135"/>
                  <a:gd name="T24" fmla="*/ 1 w 148"/>
                  <a:gd name="T25" fmla="*/ 0 h 135"/>
                  <a:gd name="T26" fmla="*/ 1 w 148"/>
                  <a:gd name="T27" fmla="*/ 0 h 135"/>
                  <a:gd name="T28" fmla="*/ 0 w 148"/>
                  <a:gd name="T29" fmla="*/ 0 h 135"/>
                  <a:gd name="T30" fmla="*/ 1 w 148"/>
                  <a:gd name="T31" fmla="*/ 0 h 135"/>
                  <a:gd name="T32" fmla="*/ 1 w 148"/>
                  <a:gd name="T33" fmla="*/ 0 h 1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8"/>
                  <a:gd name="T52" fmla="*/ 0 h 135"/>
                  <a:gd name="T53" fmla="*/ 148 w 148"/>
                  <a:gd name="T54" fmla="*/ 135 h 1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8" h="135">
                    <a:moveTo>
                      <a:pt x="17" y="21"/>
                    </a:moveTo>
                    <a:lnTo>
                      <a:pt x="23" y="36"/>
                    </a:lnTo>
                    <a:lnTo>
                      <a:pt x="38" y="61"/>
                    </a:lnTo>
                    <a:lnTo>
                      <a:pt x="78" y="91"/>
                    </a:lnTo>
                    <a:lnTo>
                      <a:pt x="102" y="106"/>
                    </a:lnTo>
                    <a:lnTo>
                      <a:pt x="112" y="114"/>
                    </a:lnTo>
                    <a:lnTo>
                      <a:pt x="131" y="135"/>
                    </a:lnTo>
                    <a:lnTo>
                      <a:pt x="148" y="95"/>
                    </a:lnTo>
                    <a:lnTo>
                      <a:pt x="106" y="74"/>
                    </a:lnTo>
                    <a:lnTo>
                      <a:pt x="72" y="36"/>
                    </a:lnTo>
                    <a:lnTo>
                      <a:pt x="64" y="21"/>
                    </a:lnTo>
                    <a:lnTo>
                      <a:pt x="53" y="6"/>
                    </a:lnTo>
                    <a:lnTo>
                      <a:pt x="28" y="4"/>
                    </a:lnTo>
                    <a:lnTo>
                      <a:pt x="15" y="4"/>
                    </a:lnTo>
                    <a:lnTo>
                      <a:pt x="0" y="0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4" name="Freeform 70"/>
              <p:cNvSpPr>
                <a:spLocks/>
              </p:cNvSpPr>
              <p:nvPr/>
            </p:nvSpPr>
            <p:spPr bwMode="auto">
              <a:xfrm>
                <a:off x="2321" y="2122"/>
                <a:ext cx="49" cy="35"/>
              </a:xfrm>
              <a:custGeom>
                <a:avLst/>
                <a:gdLst>
                  <a:gd name="T0" fmla="*/ 1 w 97"/>
                  <a:gd name="T1" fmla="*/ 0 h 71"/>
                  <a:gd name="T2" fmla="*/ 1 w 97"/>
                  <a:gd name="T3" fmla="*/ 0 h 71"/>
                  <a:gd name="T4" fmla="*/ 1 w 97"/>
                  <a:gd name="T5" fmla="*/ 0 h 71"/>
                  <a:gd name="T6" fmla="*/ 1 w 97"/>
                  <a:gd name="T7" fmla="*/ 0 h 71"/>
                  <a:gd name="T8" fmla="*/ 1 w 97"/>
                  <a:gd name="T9" fmla="*/ 0 h 71"/>
                  <a:gd name="T10" fmla="*/ 1 w 97"/>
                  <a:gd name="T11" fmla="*/ 0 h 71"/>
                  <a:gd name="T12" fmla="*/ 0 w 97"/>
                  <a:gd name="T13" fmla="*/ 0 h 71"/>
                  <a:gd name="T14" fmla="*/ 1 w 97"/>
                  <a:gd name="T15" fmla="*/ 0 h 71"/>
                  <a:gd name="T16" fmla="*/ 1 w 97"/>
                  <a:gd name="T17" fmla="*/ 0 h 71"/>
                  <a:gd name="T18" fmla="*/ 1 w 97"/>
                  <a:gd name="T19" fmla="*/ 0 h 71"/>
                  <a:gd name="T20" fmla="*/ 1 w 97"/>
                  <a:gd name="T21" fmla="*/ 0 h 71"/>
                  <a:gd name="T22" fmla="*/ 1 w 97"/>
                  <a:gd name="T23" fmla="*/ 0 h 71"/>
                  <a:gd name="T24" fmla="*/ 1 w 97"/>
                  <a:gd name="T25" fmla="*/ 0 h 71"/>
                  <a:gd name="T26" fmla="*/ 1 w 97"/>
                  <a:gd name="T27" fmla="*/ 0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7"/>
                  <a:gd name="T43" fmla="*/ 0 h 71"/>
                  <a:gd name="T44" fmla="*/ 97 w 97"/>
                  <a:gd name="T45" fmla="*/ 71 h 7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7" h="71">
                    <a:moveTo>
                      <a:pt x="72" y="0"/>
                    </a:moveTo>
                    <a:lnTo>
                      <a:pt x="53" y="2"/>
                    </a:lnTo>
                    <a:lnTo>
                      <a:pt x="34" y="21"/>
                    </a:lnTo>
                    <a:lnTo>
                      <a:pt x="21" y="19"/>
                    </a:lnTo>
                    <a:lnTo>
                      <a:pt x="26" y="59"/>
                    </a:lnTo>
                    <a:lnTo>
                      <a:pt x="15" y="65"/>
                    </a:lnTo>
                    <a:lnTo>
                      <a:pt x="0" y="61"/>
                    </a:lnTo>
                    <a:lnTo>
                      <a:pt x="4" y="71"/>
                    </a:lnTo>
                    <a:lnTo>
                      <a:pt x="32" y="67"/>
                    </a:lnTo>
                    <a:lnTo>
                      <a:pt x="82" y="63"/>
                    </a:lnTo>
                    <a:lnTo>
                      <a:pt x="97" y="50"/>
                    </a:lnTo>
                    <a:lnTo>
                      <a:pt x="97" y="2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5" name="Freeform 71"/>
              <p:cNvSpPr>
                <a:spLocks/>
              </p:cNvSpPr>
              <p:nvPr/>
            </p:nvSpPr>
            <p:spPr bwMode="auto">
              <a:xfrm>
                <a:off x="2248" y="1988"/>
                <a:ext cx="41" cy="44"/>
              </a:xfrm>
              <a:custGeom>
                <a:avLst/>
                <a:gdLst>
                  <a:gd name="T0" fmla="*/ 1 w 82"/>
                  <a:gd name="T1" fmla="*/ 0 h 90"/>
                  <a:gd name="T2" fmla="*/ 1 w 82"/>
                  <a:gd name="T3" fmla="*/ 0 h 90"/>
                  <a:gd name="T4" fmla="*/ 1 w 82"/>
                  <a:gd name="T5" fmla="*/ 0 h 90"/>
                  <a:gd name="T6" fmla="*/ 1 w 82"/>
                  <a:gd name="T7" fmla="*/ 0 h 90"/>
                  <a:gd name="T8" fmla="*/ 0 w 82"/>
                  <a:gd name="T9" fmla="*/ 0 h 90"/>
                  <a:gd name="T10" fmla="*/ 1 w 82"/>
                  <a:gd name="T11" fmla="*/ 0 h 90"/>
                  <a:gd name="T12" fmla="*/ 1 w 82"/>
                  <a:gd name="T13" fmla="*/ 0 h 90"/>
                  <a:gd name="T14" fmla="*/ 1 w 82"/>
                  <a:gd name="T15" fmla="*/ 0 h 90"/>
                  <a:gd name="T16" fmla="*/ 1 w 82"/>
                  <a:gd name="T17" fmla="*/ 0 h 90"/>
                  <a:gd name="T18" fmla="*/ 1 w 82"/>
                  <a:gd name="T19" fmla="*/ 0 h 90"/>
                  <a:gd name="T20" fmla="*/ 1 w 82"/>
                  <a:gd name="T21" fmla="*/ 0 h 90"/>
                  <a:gd name="T22" fmla="*/ 1 w 82"/>
                  <a:gd name="T23" fmla="*/ 0 h 90"/>
                  <a:gd name="T24" fmla="*/ 1 w 82"/>
                  <a:gd name="T25" fmla="*/ 0 h 9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90"/>
                  <a:gd name="T41" fmla="*/ 82 w 82"/>
                  <a:gd name="T42" fmla="*/ 90 h 9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90">
                    <a:moveTo>
                      <a:pt x="16" y="0"/>
                    </a:moveTo>
                    <a:lnTo>
                      <a:pt x="38" y="21"/>
                    </a:lnTo>
                    <a:lnTo>
                      <a:pt x="40" y="42"/>
                    </a:lnTo>
                    <a:lnTo>
                      <a:pt x="35" y="53"/>
                    </a:lnTo>
                    <a:lnTo>
                      <a:pt x="0" y="63"/>
                    </a:lnTo>
                    <a:lnTo>
                      <a:pt x="6" y="76"/>
                    </a:lnTo>
                    <a:lnTo>
                      <a:pt x="21" y="90"/>
                    </a:lnTo>
                    <a:lnTo>
                      <a:pt x="50" y="86"/>
                    </a:lnTo>
                    <a:lnTo>
                      <a:pt x="82" y="53"/>
                    </a:lnTo>
                    <a:lnTo>
                      <a:pt x="63" y="29"/>
                    </a:lnTo>
                    <a:lnTo>
                      <a:pt x="48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6" name="Freeform 72"/>
              <p:cNvSpPr>
                <a:spLocks/>
              </p:cNvSpPr>
              <p:nvPr/>
            </p:nvSpPr>
            <p:spPr bwMode="auto">
              <a:xfrm>
                <a:off x="2301" y="2034"/>
                <a:ext cx="50" cy="82"/>
              </a:xfrm>
              <a:custGeom>
                <a:avLst/>
                <a:gdLst>
                  <a:gd name="T0" fmla="*/ 1 w 99"/>
                  <a:gd name="T1" fmla="*/ 1 h 164"/>
                  <a:gd name="T2" fmla="*/ 1 w 99"/>
                  <a:gd name="T3" fmla="*/ 1 h 164"/>
                  <a:gd name="T4" fmla="*/ 1 w 99"/>
                  <a:gd name="T5" fmla="*/ 0 h 164"/>
                  <a:gd name="T6" fmla="*/ 1 w 99"/>
                  <a:gd name="T7" fmla="*/ 1 h 164"/>
                  <a:gd name="T8" fmla="*/ 1 w 99"/>
                  <a:gd name="T9" fmla="*/ 1 h 164"/>
                  <a:gd name="T10" fmla="*/ 0 w 99"/>
                  <a:gd name="T11" fmla="*/ 1 h 164"/>
                  <a:gd name="T12" fmla="*/ 1 w 99"/>
                  <a:gd name="T13" fmla="*/ 1 h 164"/>
                  <a:gd name="T14" fmla="*/ 1 w 99"/>
                  <a:gd name="T15" fmla="*/ 1 h 164"/>
                  <a:gd name="T16" fmla="*/ 1 w 99"/>
                  <a:gd name="T17" fmla="*/ 1 h 164"/>
                  <a:gd name="T18" fmla="*/ 1 w 99"/>
                  <a:gd name="T19" fmla="*/ 1 h 164"/>
                  <a:gd name="T20" fmla="*/ 1 w 99"/>
                  <a:gd name="T21" fmla="*/ 1 h 164"/>
                  <a:gd name="T22" fmla="*/ 1 w 99"/>
                  <a:gd name="T23" fmla="*/ 1 h 164"/>
                  <a:gd name="T24" fmla="*/ 1 w 99"/>
                  <a:gd name="T25" fmla="*/ 1 h 164"/>
                  <a:gd name="T26" fmla="*/ 1 w 99"/>
                  <a:gd name="T27" fmla="*/ 1 h 164"/>
                  <a:gd name="T28" fmla="*/ 1 w 99"/>
                  <a:gd name="T29" fmla="*/ 1 h 164"/>
                  <a:gd name="T30" fmla="*/ 1 w 99"/>
                  <a:gd name="T31" fmla="*/ 1 h 164"/>
                  <a:gd name="T32" fmla="*/ 1 w 99"/>
                  <a:gd name="T33" fmla="*/ 1 h 1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9"/>
                  <a:gd name="T52" fmla="*/ 0 h 164"/>
                  <a:gd name="T53" fmla="*/ 99 w 99"/>
                  <a:gd name="T54" fmla="*/ 164 h 1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9" h="164">
                    <a:moveTo>
                      <a:pt x="63" y="16"/>
                    </a:moveTo>
                    <a:lnTo>
                      <a:pt x="53" y="8"/>
                    </a:lnTo>
                    <a:lnTo>
                      <a:pt x="34" y="0"/>
                    </a:lnTo>
                    <a:lnTo>
                      <a:pt x="9" y="46"/>
                    </a:lnTo>
                    <a:lnTo>
                      <a:pt x="11" y="103"/>
                    </a:lnTo>
                    <a:lnTo>
                      <a:pt x="0" y="141"/>
                    </a:lnTo>
                    <a:lnTo>
                      <a:pt x="7" y="152"/>
                    </a:lnTo>
                    <a:lnTo>
                      <a:pt x="23" y="164"/>
                    </a:lnTo>
                    <a:lnTo>
                      <a:pt x="47" y="154"/>
                    </a:lnTo>
                    <a:lnTo>
                      <a:pt x="66" y="145"/>
                    </a:lnTo>
                    <a:lnTo>
                      <a:pt x="93" y="145"/>
                    </a:lnTo>
                    <a:lnTo>
                      <a:pt x="99" y="118"/>
                    </a:lnTo>
                    <a:lnTo>
                      <a:pt x="76" y="111"/>
                    </a:lnTo>
                    <a:lnTo>
                      <a:pt x="61" y="107"/>
                    </a:lnTo>
                    <a:lnTo>
                      <a:pt x="61" y="65"/>
                    </a:lnTo>
                    <a:lnTo>
                      <a:pt x="63" y="16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7" name="Freeform 73"/>
              <p:cNvSpPr>
                <a:spLocks/>
              </p:cNvSpPr>
              <p:nvPr/>
            </p:nvSpPr>
            <p:spPr bwMode="auto">
              <a:xfrm>
                <a:off x="2334" y="2095"/>
                <a:ext cx="12" cy="7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1 h 13"/>
                  <a:gd name="T6" fmla="*/ 0 w 25"/>
                  <a:gd name="T7" fmla="*/ 1 h 13"/>
                  <a:gd name="T8" fmla="*/ 0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25" y="0"/>
                    </a:lnTo>
                    <a:lnTo>
                      <a:pt x="25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8" name="Freeform 74"/>
              <p:cNvSpPr>
                <a:spLocks/>
              </p:cNvSpPr>
              <p:nvPr/>
            </p:nvSpPr>
            <p:spPr bwMode="auto">
              <a:xfrm>
                <a:off x="2312" y="2086"/>
                <a:ext cx="15" cy="23"/>
              </a:xfrm>
              <a:custGeom>
                <a:avLst/>
                <a:gdLst>
                  <a:gd name="T0" fmla="*/ 1 w 30"/>
                  <a:gd name="T1" fmla="*/ 1 h 46"/>
                  <a:gd name="T2" fmla="*/ 1 w 30"/>
                  <a:gd name="T3" fmla="*/ 1 h 46"/>
                  <a:gd name="T4" fmla="*/ 1 w 30"/>
                  <a:gd name="T5" fmla="*/ 1 h 46"/>
                  <a:gd name="T6" fmla="*/ 0 w 30"/>
                  <a:gd name="T7" fmla="*/ 1 h 46"/>
                  <a:gd name="T8" fmla="*/ 1 w 30"/>
                  <a:gd name="T9" fmla="*/ 0 h 46"/>
                  <a:gd name="T10" fmla="*/ 1 w 30"/>
                  <a:gd name="T11" fmla="*/ 1 h 46"/>
                  <a:gd name="T12" fmla="*/ 1 w 30"/>
                  <a:gd name="T13" fmla="*/ 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46"/>
                  <a:gd name="T23" fmla="*/ 30 w 3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46">
                    <a:moveTo>
                      <a:pt x="28" y="13"/>
                    </a:moveTo>
                    <a:lnTo>
                      <a:pt x="30" y="38"/>
                    </a:lnTo>
                    <a:lnTo>
                      <a:pt x="11" y="46"/>
                    </a:lnTo>
                    <a:lnTo>
                      <a:pt x="0" y="23"/>
                    </a:lnTo>
                    <a:lnTo>
                      <a:pt x="11" y="0"/>
                    </a:lnTo>
                    <a:lnTo>
                      <a:pt x="28" y="13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59" name="Freeform 75"/>
              <p:cNvSpPr>
                <a:spLocks/>
              </p:cNvSpPr>
              <p:nvPr/>
            </p:nvSpPr>
            <p:spPr bwMode="auto">
              <a:xfrm>
                <a:off x="2309" y="1989"/>
                <a:ext cx="114" cy="85"/>
              </a:xfrm>
              <a:custGeom>
                <a:avLst/>
                <a:gdLst>
                  <a:gd name="T0" fmla="*/ 1 w 228"/>
                  <a:gd name="T1" fmla="*/ 0 h 171"/>
                  <a:gd name="T2" fmla="*/ 1 w 228"/>
                  <a:gd name="T3" fmla="*/ 0 h 171"/>
                  <a:gd name="T4" fmla="*/ 1 w 228"/>
                  <a:gd name="T5" fmla="*/ 0 h 171"/>
                  <a:gd name="T6" fmla="*/ 1 w 228"/>
                  <a:gd name="T7" fmla="*/ 0 h 171"/>
                  <a:gd name="T8" fmla="*/ 1 w 228"/>
                  <a:gd name="T9" fmla="*/ 0 h 171"/>
                  <a:gd name="T10" fmla="*/ 1 w 228"/>
                  <a:gd name="T11" fmla="*/ 0 h 171"/>
                  <a:gd name="T12" fmla="*/ 1 w 228"/>
                  <a:gd name="T13" fmla="*/ 0 h 171"/>
                  <a:gd name="T14" fmla="*/ 1 w 228"/>
                  <a:gd name="T15" fmla="*/ 0 h 171"/>
                  <a:gd name="T16" fmla="*/ 1 w 228"/>
                  <a:gd name="T17" fmla="*/ 0 h 171"/>
                  <a:gd name="T18" fmla="*/ 1 w 228"/>
                  <a:gd name="T19" fmla="*/ 0 h 171"/>
                  <a:gd name="T20" fmla="*/ 1 w 228"/>
                  <a:gd name="T21" fmla="*/ 0 h 171"/>
                  <a:gd name="T22" fmla="*/ 1 w 228"/>
                  <a:gd name="T23" fmla="*/ 0 h 171"/>
                  <a:gd name="T24" fmla="*/ 1 w 228"/>
                  <a:gd name="T25" fmla="*/ 0 h 171"/>
                  <a:gd name="T26" fmla="*/ 1 w 228"/>
                  <a:gd name="T27" fmla="*/ 0 h 171"/>
                  <a:gd name="T28" fmla="*/ 1 w 228"/>
                  <a:gd name="T29" fmla="*/ 0 h 171"/>
                  <a:gd name="T30" fmla="*/ 1 w 228"/>
                  <a:gd name="T31" fmla="*/ 0 h 171"/>
                  <a:gd name="T32" fmla="*/ 1 w 228"/>
                  <a:gd name="T33" fmla="*/ 0 h 171"/>
                  <a:gd name="T34" fmla="*/ 1 w 228"/>
                  <a:gd name="T35" fmla="*/ 0 h 171"/>
                  <a:gd name="T36" fmla="*/ 1 w 228"/>
                  <a:gd name="T37" fmla="*/ 0 h 171"/>
                  <a:gd name="T38" fmla="*/ 1 w 228"/>
                  <a:gd name="T39" fmla="*/ 0 h 171"/>
                  <a:gd name="T40" fmla="*/ 0 w 228"/>
                  <a:gd name="T41" fmla="*/ 0 h 171"/>
                  <a:gd name="T42" fmla="*/ 1 w 228"/>
                  <a:gd name="T43" fmla="*/ 0 h 171"/>
                  <a:gd name="T44" fmla="*/ 1 w 228"/>
                  <a:gd name="T45" fmla="*/ 0 h 171"/>
                  <a:gd name="T46" fmla="*/ 1 w 228"/>
                  <a:gd name="T47" fmla="*/ 0 h 171"/>
                  <a:gd name="T48" fmla="*/ 1 w 228"/>
                  <a:gd name="T49" fmla="*/ 0 h 1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8"/>
                  <a:gd name="T76" fmla="*/ 0 h 171"/>
                  <a:gd name="T77" fmla="*/ 228 w 228"/>
                  <a:gd name="T78" fmla="*/ 171 h 1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8" h="171">
                    <a:moveTo>
                      <a:pt x="148" y="6"/>
                    </a:moveTo>
                    <a:lnTo>
                      <a:pt x="143" y="27"/>
                    </a:lnTo>
                    <a:lnTo>
                      <a:pt x="175" y="44"/>
                    </a:lnTo>
                    <a:lnTo>
                      <a:pt x="164" y="70"/>
                    </a:lnTo>
                    <a:lnTo>
                      <a:pt x="177" y="89"/>
                    </a:lnTo>
                    <a:lnTo>
                      <a:pt x="226" y="89"/>
                    </a:lnTo>
                    <a:lnTo>
                      <a:pt x="203" y="108"/>
                    </a:lnTo>
                    <a:lnTo>
                      <a:pt x="177" y="129"/>
                    </a:lnTo>
                    <a:lnTo>
                      <a:pt x="203" y="148"/>
                    </a:lnTo>
                    <a:lnTo>
                      <a:pt x="228" y="165"/>
                    </a:lnTo>
                    <a:lnTo>
                      <a:pt x="213" y="171"/>
                    </a:lnTo>
                    <a:lnTo>
                      <a:pt x="190" y="169"/>
                    </a:lnTo>
                    <a:lnTo>
                      <a:pt x="165" y="150"/>
                    </a:lnTo>
                    <a:lnTo>
                      <a:pt x="150" y="139"/>
                    </a:lnTo>
                    <a:lnTo>
                      <a:pt x="112" y="137"/>
                    </a:lnTo>
                    <a:lnTo>
                      <a:pt x="70" y="148"/>
                    </a:lnTo>
                    <a:lnTo>
                      <a:pt x="65" y="124"/>
                    </a:lnTo>
                    <a:lnTo>
                      <a:pt x="68" y="84"/>
                    </a:lnTo>
                    <a:lnTo>
                      <a:pt x="34" y="67"/>
                    </a:lnTo>
                    <a:lnTo>
                      <a:pt x="2" y="59"/>
                    </a:lnTo>
                    <a:lnTo>
                      <a:pt x="0" y="2"/>
                    </a:lnTo>
                    <a:lnTo>
                      <a:pt x="34" y="0"/>
                    </a:lnTo>
                    <a:lnTo>
                      <a:pt x="80" y="8"/>
                    </a:lnTo>
                    <a:lnTo>
                      <a:pt x="148" y="6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0" name="Freeform 76"/>
              <p:cNvSpPr>
                <a:spLocks/>
              </p:cNvSpPr>
              <p:nvPr/>
            </p:nvSpPr>
            <p:spPr bwMode="auto">
              <a:xfrm>
                <a:off x="2386" y="1983"/>
                <a:ext cx="67" cy="41"/>
              </a:xfrm>
              <a:custGeom>
                <a:avLst/>
                <a:gdLst>
                  <a:gd name="T0" fmla="*/ 1 w 133"/>
                  <a:gd name="T1" fmla="*/ 1 h 81"/>
                  <a:gd name="T2" fmla="*/ 1 w 133"/>
                  <a:gd name="T3" fmla="*/ 1 h 81"/>
                  <a:gd name="T4" fmla="*/ 1 w 133"/>
                  <a:gd name="T5" fmla="*/ 1 h 81"/>
                  <a:gd name="T6" fmla="*/ 1 w 133"/>
                  <a:gd name="T7" fmla="*/ 1 h 81"/>
                  <a:gd name="T8" fmla="*/ 1 w 133"/>
                  <a:gd name="T9" fmla="*/ 1 h 81"/>
                  <a:gd name="T10" fmla="*/ 1 w 133"/>
                  <a:gd name="T11" fmla="*/ 1 h 81"/>
                  <a:gd name="T12" fmla="*/ 1 w 133"/>
                  <a:gd name="T13" fmla="*/ 1 h 81"/>
                  <a:gd name="T14" fmla="*/ 1 w 133"/>
                  <a:gd name="T15" fmla="*/ 1 h 81"/>
                  <a:gd name="T16" fmla="*/ 1 w 133"/>
                  <a:gd name="T17" fmla="*/ 1 h 81"/>
                  <a:gd name="T18" fmla="*/ 1 w 133"/>
                  <a:gd name="T19" fmla="*/ 0 h 81"/>
                  <a:gd name="T20" fmla="*/ 1 w 133"/>
                  <a:gd name="T21" fmla="*/ 1 h 81"/>
                  <a:gd name="T22" fmla="*/ 0 w 133"/>
                  <a:gd name="T23" fmla="*/ 1 h 81"/>
                  <a:gd name="T24" fmla="*/ 1 w 133"/>
                  <a:gd name="T25" fmla="*/ 1 h 81"/>
                  <a:gd name="T26" fmla="*/ 1 w 133"/>
                  <a:gd name="T27" fmla="*/ 1 h 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3"/>
                  <a:gd name="T43" fmla="*/ 0 h 81"/>
                  <a:gd name="T44" fmla="*/ 133 w 133"/>
                  <a:gd name="T45" fmla="*/ 81 h 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3" h="81">
                    <a:moveTo>
                      <a:pt x="27" y="30"/>
                    </a:moveTo>
                    <a:lnTo>
                      <a:pt x="59" y="32"/>
                    </a:lnTo>
                    <a:lnTo>
                      <a:pt x="103" y="45"/>
                    </a:lnTo>
                    <a:lnTo>
                      <a:pt x="103" y="66"/>
                    </a:lnTo>
                    <a:lnTo>
                      <a:pt x="93" y="81"/>
                    </a:lnTo>
                    <a:lnTo>
                      <a:pt x="108" y="74"/>
                    </a:lnTo>
                    <a:lnTo>
                      <a:pt x="133" y="61"/>
                    </a:lnTo>
                    <a:lnTo>
                      <a:pt x="131" y="32"/>
                    </a:lnTo>
                    <a:lnTo>
                      <a:pt x="120" y="13"/>
                    </a:lnTo>
                    <a:lnTo>
                      <a:pt x="105" y="0"/>
                    </a:lnTo>
                    <a:lnTo>
                      <a:pt x="49" y="4"/>
                    </a:lnTo>
                    <a:lnTo>
                      <a:pt x="0" y="21"/>
                    </a:lnTo>
                    <a:lnTo>
                      <a:pt x="27" y="3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1" name="Freeform 77"/>
              <p:cNvSpPr>
                <a:spLocks/>
              </p:cNvSpPr>
              <p:nvPr/>
            </p:nvSpPr>
            <p:spPr bwMode="auto">
              <a:xfrm>
                <a:off x="2395" y="1948"/>
                <a:ext cx="124" cy="125"/>
              </a:xfrm>
              <a:custGeom>
                <a:avLst/>
                <a:gdLst>
                  <a:gd name="T0" fmla="*/ 0 w 249"/>
                  <a:gd name="T1" fmla="*/ 0 h 251"/>
                  <a:gd name="T2" fmla="*/ 0 w 249"/>
                  <a:gd name="T3" fmla="*/ 0 h 251"/>
                  <a:gd name="T4" fmla="*/ 0 w 249"/>
                  <a:gd name="T5" fmla="*/ 0 h 251"/>
                  <a:gd name="T6" fmla="*/ 0 w 249"/>
                  <a:gd name="T7" fmla="*/ 0 h 251"/>
                  <a:gd name="T8" fmla="*/ 0 w 249"/>
                  <a:gd name="T9" fmla="*/ 0 h 251"/>
                  <a:gd name="T10" fmla="*/ 0 w 249"/>
                  <a:gd name="T11" fmla="*/ 0 h 251"/>
                  <a:gd name="T12" fmla="*/ 0 w 249"/>
                  <a:gd name="T13" fmla="*/ 0 h 251"/>
                  <a:gd name="T14" fmla="*/ 0 w 249"/>
                  <a:gd name="T15" fmla="*/ 0 h 251"/>
                  <a:gd name="T16" fmla="*/ 0 w 249"/>
                  <a:gd name="T17" fmla="*/ 0 h 251"/>
                  <a:gd name="T18" fmla="*/ 0 w 249"/>
                  <a:gd name="T19" fmla="*/ 0 h 251"/>
                  <a:gd name="T20" fmla="*/ 0 w 249"/>
                  <a:gd name="T21" fmla="*/ 0 h 251"/>
                  <a:gd name="T22" fmla="*/ 0 w 249"/>
                  <a:gd name="T23" fmla="*/ 0 h 251"/>
                  <a:gd name="T24" fmla="*/ 0 w 249"/>
                  <a:gd name="T25" fmla="*/ 0 h 251"/>
                  <a:gd name="T26" fmla="*/ 0 w 249"/>
                  <a:gd name="T27" fmla="*/ 0 h 251"/>
                  <a:gd name="T28" fmla="*/ 0 w 249"/>
                  <a:gd name="T29" fmla="*/ 0 h 251"/>
                  <a:gd name="T30" fmla="*/ 0 w 249"/>
                  <a:gd name="T31" fmla="*/ 0 h 251"/>
                  <a:gd name="T32" fmla="*/ 0 w 249"/>
                  <a:gd name="T33" fmla="*/ 0 h 251"/>
                  <a:gd name="T34" fmla="*/ 0 w 249"/>
                  <a:gd name="T35" fmla="*/ 0 h 251"/>
                  <a:gd name="T36" fmla="*/ 0 w 249"/>
                  <a:gd name="T37" fmla="*/ 0 h 251"/>
                  <a:gd name="T38" fmla="*/ 0 w 249"/>
                  <a:gd name="T39" fmla="*/ 0 h 251"/>
                  <a:gd name="T40" fmla="*/ 0 w 249"/>
                  <a:gd name="T41" fmla="*/ 0 h 251"/>
                  <a:gd name="T42" fmla="*/ 0 w 249"/>
                  <a:gd name="T43" fmla="*/ 0 h 251"/>
                  <a:gd name="T44" fmla="*/ 0 w 249"/>
                  <a:gd name="T45" fmla="*/ 0 h 251"/>
                  <a:gd name="T46" fmla="*/ 0 w 249"/>
                  <a:gd name="T47" fmla="*/ 0 h 251"/>
                  <a:gd name="T48" fmla="*/ 0 w 249"/>
                  <a:gd name="T49" fmla="*/ 0 h 251"/>
                  <a:gd name="T50" fmla="*/ 0 w 249"/>
                  <a:gd name="T51" fmla="*/ 0 h 251"/>
                  <a:gd name="T52" fmla="*/ 0 w 249"/>
                  <a:gd name="T53" fmla="*/ 0 h 251"/>
                  <a:gd name="T54" fmla="*/ 0 w 249"/>
                  <a:gd name="T55" fmla="*/ 0 h 251"/>
                  <a:gd name="T56" fmla="*/ 0 w 249"/>
                  <a:gd name="T57" fmla="*/ 0 h 25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9"/>
                  <a:gd name="T88" fmla="*/ 0 h 251"/>
                  <a:gd name="T89" fmla="*/ 249 w 249"/>
                  <a:gd name="T90" fmla="*/ 251 h 25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9" h="251">
                    <a:moveTo>
                      <a:pt x="8" y="54"/>
                    </a:moveTo>
                    <a:lnTo>
                      <a:pt x="0" y="35"/>
                    </a:lnTo>
                    <a:lnTo>
                      <a:pt x="29" y="8"/>
                    </a:lnTo>
                    <a:lnTo>
                      <a:pt x="57" y="0"/>
                    </a:lnTo>
                    <a:lnTo>
                      <a:pt x="126" y="40"/>
                    </a:lnTo>
                    <a:lnTo>
                      <a:pt x="152" y="61"/>
                    </a:lnTo>
                    <a:lnTo>
                      <a:pt x="177" y="78"/>
                    </a:lnTo>
                    <a:lnTo>
                      <a:pt x="204" y="95"/>
                    </a:lnTo>
                    <a:lnTo>
                      <a:pt x="249" y="120"/>
                    </a:lnTo>
                    <a:lnTo>
                      <a:pt x="243" y="139"/>
                    </a:lnTo>
                    <a:lnTo>
                      <a:pt x="232" y="158"/>
                    </a:lnTo>
                    <a:lnTo>
                      <a:pt x="213" y="179"/>
                    </a:lnTo>
                    <a:lnTo>
                      <a:pt x="158" y="219"/>
                    </a:lnTo>
                    <a:lnTo>
                      <a:pt x="135" y="234"/>
                    </a:lnTo>
                    <a:lnTo>
                      <a:pt x="116" y="246"/>
                    </a:lnTo>
                    <a:lnTo>
                      <a:pt x="99" y="251"/>
                    </a:lnTo>
                    <a:lnTo>
                      <a:pt x="69" y="240"/>
                    </a:lnTo>
                    <a:lnTo>
                      <a:pt x="55" y="228"/>
                    </a:lnTo>
                    <a:lnTo>
                      <a:pt x="38" y="211"/>
                    </a:lnTo>
                    <a:lnTo>
                      <a:pt x="67" y="196"/>
                    </a:lnTo>
                    <a:lnTo>
                      <a:pt x="89" y="185"/>
                    </a:lnTo>
                    <a:lnTo>
                      <a:pt x="97" y="171"/>
                    </a:lnTo>
                    <a:lnTo>
                      <a:pt x="110" y="152"/>
                    </a:lnTo>
                    <a:lnTo>
                      <a:pt x="146" y="128"/>
                    </a:lnTo>
                    <a:lnTo>
                      <a:pt x="127" y="92"/>
                    </a:lnTo>
                    <a:lnTo>
                      <a:pt x="103" y="67"/>
                    </a:lnTo>
                    <a:lnTo>
                      <a:pt x="88" y="57"/>
                    </a:lnTo>
                    <a:lnTo>
                      <a:pt x="8" y="54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2" name="Freeform 78"/>
              <p:cNvSpPr>
                <a:spLocks/>
              </p:cNvSpPr>
              <p:nvPr/>
            </p:nvSpPr>
            <p:spPr bwMode="auto">
              <a:xfrm>
                <a:off x="2430" y="2007"/>
                <a:ext cx="67" cy="49"/>
              </a:xfrm>
              <a:custGeom>
                <a:avLst/>
                <a:gdLst>
                  <a:gd name="T0" fmla="*/ 0 w 135"/>
                  <a:gd name="T1" fmla="*/ 0 h 99"/>
                  <a:gd name="T2" fmla="*/ 0 w 135"/>
                  <a:gd name="T3" fmla="*/ 0 h 99"/>
                  <a:gd name="T4" fmla="*/ 0 w 135"/>
                  <a:gd name="T5" fmla="*/ 0 h 99"/>
                  <a:gd name="T6" fmla="*/ 0 w 135"/>
                  <a:gd name="T7" fmla="*/ 0 h 99"/>
                  <a:gd name="T8" fmla="*/ 0 w 135"/>
                  <a:gd name="T9" fmla="*/ 0 h 99"/>
                  <a:gd name="T10" fmla="*/ 0 w 135"/>
                  <a:gd name="T11" fmla="*/ 0 h 99"/>
                  <a:gd name="T12" fmla="*/ 0 w 135"/>
                  <a:gd name="T13" fmla="*/ 0 h 99"/>
                  <a:gd name="T14" fmla="*/ 0 w 135"/>
                  <a:gd name="T15" fmla="*/ 0 h 99"/>
                  <a:gd name="T16" fmla="*/ 0 w 135"/>
                  <a:gd name="T17" fmla="*/ 0 h 99"/>
                  <a:gd name="T18" fmla="*/ 0 w 135"/>
                  <a:gd name="T19" fmla="*/ 0 h 99"/>
                  <a:gd name="T20" fmla="*/ 0 w 135"/>
                  <a:gd name="T21" fmla="*/ 0 h 99"/>
                  <a:gd name="T22" fmla="*/ 0 w 135"/>
                  <a:gd name="T23" fmla="*/ 0 h 99"/>
                  <a:gd name="T24" fmla="*/ 0 w 135"/>
                  <a:gd name="T25" fmla="*/ 0 h 99"/>
                  <a:gd name="T26" fmla="*/ 0 w 135"/>
                  <a:gd name="T27" fmla="*/ 0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5"/>
                  <a:gd name="T43" fmla="*/ 0 h 99"/>
                  <a:gd name="T44" fmla="*/ 135 w 135"/>
                  <a:gd name="T45" fmla="*/ 99 h 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5" h="99">
                    <a:moveTo>
                      <a:pt x="115" y="0"/>
                    </a:moveTo>
                    <a:lnTo>
                      <a:pt x="78" y="10"/>
                    </a:lnTo>
                    <a:lnTo>
                      <a:pt x="73" y="34"/>
                    </a:lnTo>
                    <a:lnTo>
                      <a:pt x="46" y="48"/>
                    </a:lnTo>
                    <a:lnTo>
                      <a:pt x="19" y="74"/>
                    </a:lnTo>
                    <a:lnTo>
                      <a:pt x="0" y="86"/>
                    </a:lnTo>
                    <a:lnTo>
                      <a:pt x="14" y="97"/>
                    </a:lnTo>
                    <a:lnTo>
                      <a:pt x="38" y="99"/>
                    </a:lnTo>
                    <a:lnTo>
                      <a:pt x="67" y="72"/>
                    </a:lnTo>
                    <a:lnTo>
                      <a:pt x="97" y="48"/>
                    </a:lnTo>
                    <a:lnTo>
                      <a:pt x="135" y="21"/>
                    </a:lnTo>
                    <a:lnTo>
                      <a:pt x="124" y="4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3" name="Freeform 79"/>
              <p:cNvSpPr>
                <a:spLocks/>
              </p:cNvSpPr>
              <p:nvPr/>
            </p:nvSpPr>
            <p:spPr bwMode="auto">
              <a:xfrm>
                <a:off x="2309" y="2153"/>
                <a:ext cx="84" cy="34"/>
              </a:xfrm>
              <a:custGeom>
                <a:avLst/>
                <a:gdLst>
                  <a:gd name="T0" fmla="*/ 1 w 167"/>
                  <a:gd name="T1" fmla="*/ 1 h 68"/>
                  <a:gd name="T2" fmla="*/ 1 w 167"/>
                  <a:gd name="T3" fmla="*/ 1 h 68"/>
                  <a:gd name="T4" fmla="*/ 1 w 167"/>
                  <a:gd name="T5" fmla="*/ 1 h 68"/>
                  <a:gd name="T6" fmla="*/ 1 w 167"/>
                  <a:gd name="T7" fmla="*/ 1 h 68"/>
                  <a:gd name="T8" fmla="*/ 1 w 167"/>
                  <a:gd name="T9" fmla="*/ 1 h 68"/>
                  <a:gd name="T10" fmla="*/ 0 w 167"/>
                  <a:gd name="T11" fmla="*/ 1 h 68"/>
                  <a:gd name="T12" fmla="*/ 1 w 167"/>
                  <a:gd name="T13" fmla="*/ 1 h 68"/>
                  <a:gd name="T14" fmla="*/ 1 w 167"/>
                  <a:gd name="T15" fmla="*/ 1 h 68"/>
                  <a:gd name="T16" fmla="*/ 1 w 167"/>
                  <a:gd name="T17" fmla="*/ 1 h 68"/>
                  <a:gd name="T18" fmla="*/ 1 w 167"/>
                  <a:gd name="T19" fmla="*/ 0 h 68"/>
                  <a:gd name="T20" fmla="*/ 1 w 167"/>
                  <a:gd name="T21" fmla="*/ 1 h 68"/>
                  <a:gd name="T22" fmla="*/ 1 w 167"/>
                  <a:gd name="T23" fmla="*/ 1 h 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7"/>
                  <a:gd name="T37" fmla="*/ 0 h 68"/>
                  <a:gd name="T38" fmla="*/ 167 w 167"/>
                  <a:gd name="T39" fmla="*/ 68 h 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7" h="68">
                    <a:moveTo>
                      <a:pt x="167" y="9"/>
                    </a:moveTo>
                    <a:lnTo>
                      <a:pt x="129" y="34"/>
                    </a:lnTo>
                    <a:lnTo>
                      <a:pt x="107" y="57"/>
                    </a:lnTo>
                    <a:lnTo>
                      <a:pt x="74" y="68"/>
                    </a:lnTo>
                    <a:lnTo>
                      <a:pt x="13" y="65"/>
                    </a:lnTo>
                    <a:lnTo>
                      <a:pt x="0" y="42"/>
                    </a:lnTo>
                    <a:lnTo>
                      <a:pt x="4" y="19"/>
                    </a:lnTo>
                    <a:lnTo>
                      <a:pt x="36" y="21"/>
                    </a:lnTo>
                    <a:lnTo>
                      <a:pt x="86" y="19"/>
                    </a:lnTo>
                    <a:lnTo>
                      <a:pt x="154" y="0"/>
                    </a:lnTo>
                    <a:lnTo>
                      <a:pt x="167" y="9"/>
                    </a:lnTo>
                    <a:close/>
                  </a:path>
                </a:pathLst>
              </a:custGeom>
              <a:solidFill>
                <a:srgbClr val="C2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4" name="Freeform 80"/>
              <p:cNvSpPr>
                <a:spLocks/>
              </p:cNvSpPr>
              <p:nvPr/>
            </p:nvSpPr>
            <p:spPr bwMode="auto">
              <a:xfrm>
                <a:off x="2349" y="2162"/>
                <a:ext cx="31" cy="13"/>
              </a:xfrm>
              <a:custGeom>
                <a:avLst/>
                <a:gdLst>
                  <a:gd name="T0" fmla="*/ 0 w 63"/>
                  <a:gd name="T1" fmla="*/ 0 h 25"/>
                  <a:gd name="T2" fmla="*/ 0 w 63"/>
                  <a:gd name="T3" fmla="*/ 1 h 25"/>
                  <a:gd name="T4" fmla="*/ 0 w 63"/>
                  <a:gd name="T5" fmla="*/ 1 h 25"/>
                  <a:gd name="T6" fmla="*/ 0 w 63"/>
                  <a:gd name="T7" fmla="*/ 1 h 25"/>
                  <a:gd name="T8" fmla="*/ 0 w 63"/>
                  <a:gd name="T9" fmla="*/ 1 h 25"/>
                  <a:gd name="T10" fmla="*/ 0 w 63"/>
                  <a:gd name="T11" fmla="*/ 1 h 25"/>
                  <a:gd name="T12" fmla="*/ 0 w 63"/>
                  <a:gd name="T13" fmla="*/ 0 h 25"/>
                  <a:gd name="T14" fmla="*/ 0 w 63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"/>
                  <a:gd name="T25" fmla="*/ 0 h 25"/>
                  <a:gd name="T26" fmla="*/ 63 w 63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" h="25">
                    <a:moveTo>
                      <a:pt x="51" y="0"/>
                    </a:moveTo>
                    <a:lnTo>
                      <a:pt x="21" y="4"/>
                    </a:lnTo>
                    <a:lnTo>
                      <a:pt x="0" y="13"/>
                    </a:lnTo>
                    <a:lnTo>
                      <a:pt x="2" y="25"/>
                    </a:lnTo>
                    <a:lnTo>
                      <a:pt x="32" y="19"/>
                    </a:lnTo>
                    <a:lnTo>
                      <a:pt x="63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AAD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5" name="Freeform 81"/>
              <p:cNvSpPr>
                <a:spLocks/>
              </p:cNvSpPr>
              <p:nvPr/>
            </p:nvSpPr>
            <p:spPr bwMode="auto">
              <a:xfrm>
                <a:off x="1250" y="3512"/>
                <a:ext cx="158" cy="101"/>
              </a:xfrm>
              <a:custGeom>
                <a:avLst/>
                <a:gdLst>
                  <a:gd name="T0" fmla="*/ 1 w 315"/>
                  <a:gd name="T1" fmla="*/ 0 h 202"/>
                  <a:gd name="T2" fmla="*/ 1 w 315"/>
                  <a:gd name="T3" fmla="*/ 1 h 202"/>
                  <a:gd name="T4" fmla="*/ 1 w 315"/>
                  <a:gd name="T5" fmla="*/ 1 h 202"/>
                  <a:gd name="T6" fmla="*/ 1 w 315"/>
                  <a:gd name="T7" fmla="*/ 1 h 202"/>
                  <a:gd name="T8" fmla="*/ 1 w 315"/>
                  <a:gd name="T9" fmla="*/ 1 h 202"/>
                  <a:gd name="T10" fmla="*/ 1 w 315"/>
                  <a:gd name="T11" fmla="*/ 1 h 202"/>
                  <a:gd name="T12" fmla="*/ 0 w 315"/>
                  <a:gd name="T13" fmla="*/ 1 h 202"/>
                  <a:gd name="T14" fmla="*/ 1 w 315"/>
                  <a:gd name="T15" fmla="*/ 1 h 202"/>
                  <a:gd name="T16" fmla="*/ 1 w 315"/>
                  <a:gd name="T17" fmla="*/ 1 h 202"/>
                  <a:gd name="T18" fmla="*/ 1 w 315"/>
                  <a:gd name="T19" fmla="*/ 1 h 202"/>
                  <a:gd name="T20" fmla="*/ 1 w 315"/>
                  <a:gd name="T21" fmla="*/ 0 h 202"/>
                  <a:gd name="T22" fmla="*/ 1 w 315"/>
                  <a:gd name="T23" fmla="*/ 0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5"/>
                  <a:gd name="T37" fmla="*/ 0 h 202"/>
                  <a:gd name="T38" fmla="*/ 315 w 315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5" h="202">
                    <a:moveTo>
                      <a:pt x="38" y="0"/>
                    </a:moveTo>
                    <a:lnTo>
                      <a:pt x="315" y="148"/>
                    </a:lnTo>
                    <a:lnTo>
                      <a:pt x="298" y="156"/>
                    </a:lnTo>
                    <a:lnTo>
                      <a:pt x="289" y="177"/>
                    </a:lnTo>
                    <a:lnTo>
                      <a:pt x="281" y="202"/>
                    </a:lnTo>
                    <a:lnTo>
                      <a:pt x="213" y="166"/>
                    </a:lnTo>
                    <a:lnTo>
                      <a:pt x="0" y="51"/>
                    </a:lnTo>
                    <a:lnTo>
                      <a:pt x="11" y="40"/>
                    </a:lnTo>
                    <a:lnTo>
                      <a:pt x="19" y="25"/>
                    </a:lnTo>
                    <a:lnTo>
                      <a:pt x="21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53B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6" name="Freeform 82"/>
              <p:cNvSpPr>
                <a:spLocks/>
              </p:cNvSpPr>
              <p:nvPr/>
            </p:nvSpPr>
            <p:spPr bwMode="auto">
              <a:xfrm>
                <a:off x="1391" y="3586"/>
                <a:ext cx="46" cy="39"/>
              </a:xfrm>
              <a:custGeom>
                <a:avLst/>
                <a:gdLst>
                  <a:gd name="T0" fmla="*/ 1 w 91"/>
                  <a:gd name="T1" fmla="*/ 0 h 78"/>
                  <a:gd name="T2" fmla="*/ 1 w 91"/>
                  <a:gd name="T3" fmla="*/ 1 h 78"/>
                  <a:gd name="T4" fmla="*/ 0 w 91"/>
                  <a:gd name="T5" fmla="*/ 1 h 78"/>
                  <a:gd name="T6" fmla="*/ 1 w 91"/>
                  <a:gd name="T7" fmla="*/ 1 h 78"/>
                  <a:gd name="T8" fmla="*/ 1 w 91"/>
                  <a:gd name="T9" fmla="*/ 1 h 78"/>
                  <a:gd name="T10" fmla="*/ 1 w 91"/>
                  <a:gd name="T11" fmla="*/ 0 h 78"/>
                  <a:gd name="T12" fmla="*/ 1 w 91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78"/>
                  <a:gd name="T23" fmla="*/ 91 w 91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78">
                    <a:moveTo>
                      <a:pt x="25" y="0"/>
                    </a:moveTo>
                    <a:lnTo>
                      <a:pt x="11" y="16"/>
                    </a:lnTo>
                    <a:lnTo>
                      <a:pt x="0" y="52"/>
                    </a:lnTo>
                    <a:lnTo>
                      <a:pt x="91" y="78"/>
                    </a:lnTo>
                    <a:lnTo>
                      <a:pt x="87" y="6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C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7" name="Freeform 83"/>
              <p:cNvSpPr>
                <a:spLocks/>
              </p:cNvSpPr>
              <p:nvPr/>
            </p:nvSpPr>
            <p:spPr bwMode="auto">
              <a:xfrm>
                <a:off x="1393" y="3592"/>
                <a:ext cx="40" cy="30"/>
              </a:xfrm>
              <a:custGeom>
                <a:avLst/>
                <a:gdLst>
                  <a:gd name="T0" fmla="*/ 0 w 80"/>
                  <a:gd name="T1" fmla="*/ 0 h 61"/>
                  <a:gd name="T2" fmla="*/ 1 w 80"/>
                  <a:gd name="T3" fmla="*/ 0 h 61"/>
                  <a:gd name="T4" fmla="*/ 1 w 80"/>
                  <a:gd name="T5" fmla="*/ 0 h 61"/>
                  <a:gd name="T6" fmla="*/ 0 w 80"/>
                  <a:gd name="T7" fmla="*/ 0 h 61"/>
                  <a:gd name="T8" fmla="*/ 0 w 80"/>
                  <a:gd name="T9" fmla="*/ 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61"/>
                  <a:gd name="T17" fmla="*/ 80 w 80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61">
                    <a:moveTo>
                      <a:pt x="0" y="21"/>
                    </a:moveTo>
                    <a:lnTo>
                      <a:pt x="80" y="61"/>
                    </a:lnTo>
                    <a:lnTo>
                      <a:pt x="1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8" name="Freeform 84"/>
              <p:cNvSpPr>
                <a:spLocks/>
              </p:cNvSpPr>
              <p:nvPr/>
            </p:nvSpPr>
            <p:spPr bwMode="auto">
              <a:xfrm>
                <a:off x="1228" y="3503"/>
                <a:ext cx="15" cy="15"/>
              </a:xfrm>
              <a:custGeom>
                <a:avLst/>
                <a:gdLst>
                  <a:gd name="T0" fmla="*/ 1 w 28"/>
                  <a:gd name="T1" fmla="*/ 0 h 31"/>
                  <a:gd name="T2" fmla="*/ 0 w 28"/>
                  <a:gd name="T3" fmla="*/ 0 h 31"/>
                  <a:gd name="T4" fmla="*/ 1 w 28"/>
                  <a:gd name="T5" fmla="*/ 0 h 31"/>
                  <a:gd name="T6" fmla="*/ 1 w 28"/>
                  <a:gd name="T7" fmla="*/ 0 h 31"/>
                  <a:gd name="T8" fmla="*/ 1 w 28"/>
                  <a:gd name="T9" fmla="*/ 0 h 31"/>
                  <a:gd name="T10" fmla="*/ 1 w 28"/>
                  <a:gd name="T11" fmla="*/ 0 h 31"/>
                  <a:gd name="T12" fmla="*/ 1 w 28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1"/>
                  <a:gd name="T23" fmla="*/ 28 w 2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1">
                    <a:moveTo>
                      <a:pt x="11" y="0"/>
                    </a:moveTo>
                    <a:lnTo>
                      <a:pt x="0" y="8"/>
                    </a:lnTo>
                    <a:lnTo>
                      <a:pt x="2" y="21"/>
                    </a:lnTo>
                    <a:lnTo>
                      <a:pt x="15" y="31"/>
                    </a:lnTo>
                    <a:lnTo>
                      <a:pt x="28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69" name="Freeform 85"/>
              <p:cNvSpPr>
                <a:spLocks/>
              </p:cNvSpPr>
              <p:nvPr/>
            </p:nvSpPr>
            <p:spPr bwMode="auto">
              <a:xfrm>
                <a:off x="1144" y="3479"/>
                <a:ext cx="98" cy="92"/>
              </a:xfrm>
              <a:custGeom>
                <a:avLst/>
                <a:gdLst>
                  <a:gd name="T0" fmla="*/ 0 w 196"/>
                  <a:gd name="T1" fmla="*/ 0 h 184"/>
                  <a:gd name="T2" fmla="*/ 1 w 196"/>
                  <a:gd name="T3" fmla="*/ 1 h 184"/>
                  <a:gd name="T4" fmla="*/ 1 w 196"/>
                  <a:gd name="T5" fmla="*/ 1 h 184"/>
                  <a:gd name="T6" fmla="*/ 1 w 196"/>
                  <a:gd name="T7" fmla="*/ 1 h 184"/>
                  <a:gd name="T8" fmla="*/ 1 w 196"/>
                  <a:gd name="T9" fmla="*/ 1 h 184"/>
                  <a:gd name="T10" fmla="*/ 1 w 196"/>
                  <a:gd name="T11" fmla="*/ 1 h 184"/>
                  <a:gd name="T12" fmla="*/ 1 w 196"/>
                  <a:gd name="T13" fmla="*/ 1 h 184"/>
                  <a:gd name="T14" fmla="*/ 1 w 196"/>
                  <a:gd name="T15" fmla="*/ 1 h 184"/>
                  <a:gd name="T16" fmla="*/ 1 w 196"/>
                  <a:gd name="T17" fmla="*/ 1 h 184"/>
                  <a:gd name="T18" fmla="*/ 1 w 196"/>
                  <a:gd name="T19" fmla="*/ 1 h 184"/>
                  <a:gd name="T20" fmla="*/ 1 w 196"/>
                  <a:gd name="T21" fmla="*/ 1 h 184"/>
                  <a:gd name="T22" fmla="*/ 1 w 196"/>
                  <a:gd name="T23" fmla="*/ 1 h 184"/>
                  <a:gd name="T24" fmla="*/ 1 w 196"/>
                  <a:gd name="T25" fmla="*/ 1 h 184"/>
                  <a:gd name="T26" fmla="*/ 1 w 196"/>
                  <a:gd name="T27" fmla="*/ 1 h 184"/>
                  <a:gd name="T28" fmla="*/ 0 w 196"/>
                  <a:gd name="T29" fmla="*/ 0 h 184"/>
                  <a:gd name="T30" fmla="*/ 0 w 196"/>
                  <a:gd name="T31" fmla="*/ 0 h 1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6"/>
                  <a:gd name="T49" fmla="*/ 0 h 184"/>
                  <a:gd name="T50" fmla="*/ 196 w 196"/>
                  <a:gd name="T51" fmla="*/ 184 h 1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6" h="184">
                    <a:moveTo>
                      <a:pt x="0" y="0"/>
                    </a:moveTo>
                    <a:lnTo>
                      <a:pt x="36" y="36"/>
                    </a:lnTo>
                    <a:lnTo>
                      <a:pt x="62" y="64"/>
                    </a:lnTo>
                    <a:lnTo>
                      <a:pt x="78" y="85"/>
                    </a:lnTo>
                    <a:lnTo>
                      <a:pt x="80" y="133"/>
                    </a:lnTo>
                    <a:lnTo>
                      <a:pt x="68" y="140"/>
                    </a:lnTo>
                    <a:lnTo>
                      <a:pt x="66" y="150"/>
                    </a:lnTo>
                    <a:lnTo>
                      <a:pt x="114" y="167"/>
                    </a:lnTo>
                    <a:lnTo>
                      <a:pt x="152" y="184"/>
                    </a:lnTo>
                    <a:lnTo>
                      <a:pt x="186" y="178"/>
                    </a:lnTo>
                    <a:lnTo>
                      <a:pt x="196" y="157"/>
                    </a:lnTo>
                    <a:lnTo>
                      <a:pt x="194" y="123"/>
                    </a:lnTo>
                    <a:lnTo>
                      <a:pt x="114" y="95"/>
                    </a:lnTo>
                    <a:lnTo>
                      <a:pt x="61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0" name="Freeform 86"/>
              <p:cNvSpPr>
                <a:spLocks/>
              </p:cNvSpPr>
              <p:nvPr/>
            </p:nvSpPr>
            <p:spPr bwMode="auto">
              <a:xfrm>
                <a:off x="1033" y="3350"/>
                <a:ext cx="194" cy="139"/>
              </a:xfrm>
              <a:custGeom>
                <a:avLst/>
                <a:gdLst>
                  <a:gd name="T0" fmla="*/ 1 w 388"/>
                  <a:gd name="T1" fmla="*/ 0 h 280"/>
                  <a:gd name="T2" fmla="*/ 1 w 388"/>
                  <a:gd name="T3" fmla="*/ 0 h 280"/>
                  <a:gd name="T4" fmla="*/ 1 w 388"/>
                  <a:gd name="T5" fmla="*/ 0 h 280"/>
                  <a:gd name="T6" fmla="*/ 1 w 388"/>
                  <a:gd name="T7" fmla="*/ 0 h 280"/>
                  <a:gd name="T8" fmla="*/ 1 w 388"/>
                  <a:gd name="T9" fmla="*/ 0 h 280"/>
                  <a:gd name="T10" fmla="*/ 0 w 388"/>
                  <a:gd name="T11" fmla="*/ 0 h 280"/>
                  <a:gd name="T12" fmla="*/ 1 w 388"/>
                  <a:gd name="T13" fmla="*/ 0 h 280"/>
                  <a:gd name="T14" fmla="*/ 1 w 388"/>
                  <a:gd name="T15" fmla="*/ 0 h 280"/>
                  <a:gd name="T16" fmla="*/ 1 w 388"/>
                  <a:gd name="T17" fmla="*/ 0 h 280"/>
                  <a:gd name="T18" fmla="*/ 1 w 388"/>
                  <a:gd name="T19" fmla="*/ 0 h 280"/>
                  <a:gd name="T20" fmla="*/ 1 w 388"/>
                  <a:gd name="T21" fmla="*/ 0 h 280"/>
                  <a:gd name="T22" fmla="*/ 1 w 388"/>
                  <a:gd name="T23" fmla="*/ 0 h 280"/>
                  <a:gd name="T24" fmla="*/ 1 w 388"/>
                  <a:gd name="T25" fmla="*/ 0 h 280"/>
                  <a:gd name="T26" fmla="*/ 1 w 388"/>
                  <a:gd name="T27" fmla="*/ 0 h 280"/>
                  <a:gd name="T28" fmla="*/ 1 w 388"/>
                  <a:gd name="T29" fmla="*/ 0 h 280"/>
                  <a:gd name="T30" fmla="*/ 1 w 388"/>
                  <a:gd name="T31" fmla="*/ 0 h 280"/>
                  <a:gd name="T32" fmla="*/ 1 w 388"/>
                  <a:gd name="T33" fmla="*/ 0 h 280"/>
                  <a:gd name="T34" fmla="*/ 1 w 388"/>
                  <a:gd name="T35" fmla="*/ 0 h 280"/>
                  <a:gd name="T36" fmla="*/ 1 w 388"/>
                  <a:gd name="T37" fmla="*/ 0 h 280"/>
                  <a:gd name="T38" fmla="*/ 1 w 388"/>
                  <a:gd name="T39" fmla="*/ 0 h 280"/>
                  <a:gd name="T40" fmla="*/ 1 w 388"/>
                  <a:gd name="T41" fmla="*/ 0 h 280"/>
                  <a:gd name="T42" fmla="*/ 1 w 388"/>
                  <a:gd name="T43" fmla="*/ 0 h 280"/>
                  <a:gd name="T44" fmla="*/ 1 w 388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8"/>
                  <a:gd name="T70" fmla="*/ 0 h 280"/>
                  <a:gd name="T71" fmla="*/ 388 w 388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8" h="280">
                    <a:moveTo>
                      <a:pt x="382" y="245"/>
                    </a:moveTo>
                    <a:lnTo>
                      <a:pt x="227" y="95"/>
                    </a:lnTo>
                    <a:lnTo>
                      <a:pt x="112" y="13"/>
                    </a:lnTo>
                    <a:lnTo>
                      <a:pt x="55" y="0"/>
                    </a:lnTo>
                    <a:lnTo>
                      <a:pt x="19" y="12"/>
                    </a:lnTo>
                    <a:lnTo>
                      <a:pt x="0" y="44"/>
                    </a:lnTo>
                    <a:lnTo>
                      <a:pt x="93" y="97"/>
                    </a:lnTo>
                    <a:lnTo>
                      <a:pt x="179" y="154"/>
                    </a:lnTo>
                    <a:lnTo>
                      <a:pt x="192" y="143"/>
                    </a:lnTo>
                    <a:lnTo>
                      <a:pt x="211" y="133"/>
                    </a:lnTo>
                    <a:lnTo>
                      <a:pt x="211" y="158"/>
                    </a:lnTo>
                    <a:lnTo>
                      <a:pt x="228" y="148"/>
                    </a:lnTo>
                    <a:lnTo>
                      <a:pt x="240" y="164"/>
                    </a:lnTo>
                    <a:lnTo>
                      <a:pt x="225" y="202"/>
                    </a:lnTo>
                    <a:lnTo>
                      <a:pt x="261" y="234"/>
                    </a:lnTo>
                    <a:lnTo>
                      <a:pt x="287" y="255"/>
                    </a:lnTo>
                    <a:lnTo>
                      <a:pt x="304" y="266"/>
                    </a:lnTo>
                    <a:lnTo>
                      <a:pt x="337" y="257"/>
                    </a:lnTo>
                    <a:lnTo>
                      <a:pt x="352" y="270"/>
                    </a:lnTo>
                    <a:lnTo>
                      <a:pt x="375" y="280"/>
                    </a:lnTo>
                    <a:lnTo>
                      <a:pt x="388" y="262"/>
                    </a:lnTo>
                    <a:lnTo>
                      <a:pt x="382" y="245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1" name="Freeform 87"/>
              <p:cNvSpPr>
                <a:spLocks/>
              </p:cNvSpPr>
              <p:nvPr/>
            </p:nvSpPr>
            <p:spPr bwMode="auto">
              <a:xfrm>
                <a:off x="980" y="3525"/>
                <a:ext cx="103" cy="55"/>
              </a:xfrm>
              <a:custGeom>
                <a:avLst/>
                <a:gdLst>
                  <a:gd name="T0" fmla="*/ 1 w 205"/>
                  <a:gd name="T1" fmla="*/ 1 h 108"/>
                  <a:gd name="T2" fmla="*/ 1 w 205"/>
                  <a:gd name="T3" fmla="*/ 1 h 108"/>
                  <a:gd name="T4" fmla="*/ 1 w 205"/>
                  <a:gd name="T5" fmla="*/ 1 h 108"/>
                  <a:gd name="T6" fmla="*/ 1 w 205"/>
                  <a:gd name="T7" fmla="*/ 1 h 108"/>
                  <a:gd name="T8" fmla="*/ 1 w 205"/>
                  <a:gd name="T9" fmla="*/ 1 h 108"/>
                  <a:gd name="T10" fmla="*/ 0 w 205"/>
                  <a:gd name="T11" fmla="*/ 0 h 108"/>
                  <a:gd name="T12" fmla="*/ 1 w 205"/>
                  <a:gd name="T13" fmla="*/ 1 h 108"/>
                  <a:gd name="T14" fmla="*/ 1 w 205"/>
                  <a:gd name="T15" fmla="*/ 1 h 108"/>
                  <a:gd name="T16" fmla="*/ 1 w 205"/>
                  <a:gd name="T17" fmla="*/ 1 h 108"/>
                  <a:gd name="T18" fmla="*/ 1 w 205"/>
                  <a:gd name="T19" fmla="*/ 1 h 108"/>
                  <a:gd name="T20" fmla="*/ 1 w 205"/>
                  <a:gd name="T21" fmla="*/ 1 h 108"/>
                  <a:gd name="T22" fmla="*/ 1 w 205"/>
                  <a:gd name="T23" fmla="*/ 1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5"/>
                  <a:gd name="T37" fmla="*/ 0 h 108"/>
                  <a:gd name="T38" fmla="*/ 205 w 205"/>
                  <a:gd name="T39" fmla="*/ 108 h 1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5" h="108">
                    <a:moveTo>
                      <a:pt x="205" y="106"/>
                    </a:moveTo>
                    <a:lnTo>
                      <a:pt x="158" y="108"/>
                    </a:lnTo>
                    <a:lnTo>
                      <a:pt x="112" y="93"/>
                    </a:lnTo>
                    <a:lnTo>
                      <a:pt x="74" y="78"/>
                    </a:lnTo>
                    <a:lnTo>
                      <a:pt x="11" y="21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51" y="19"/>
                    </a:lnTo>
                    <a:lnTo>
                      <a:pt x="108" y="68"/>
                    </a:lnTo>
                    <a:lnTo>
                      <a:pt x="201" y="97"/>
                    </a:lnTo>
                    <a:lnTo>
                      <a:pt x="205" y="106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2" name="Freeform 88"/>
              <p:cNvSpPr>
                <a:spLocks/>
              </p:cNvSpPr>
              <p:nvPr/>
            </p:nvSpPr>
            <p:spPr bwMode="auto">
              <a:xfrm>
                <a:off x="987" y="3449"/>
                <a:ext cx="145" cy="99"/>
              </a:xfrm>
              <a:custGeom>
                <a:avLst/>
                <a:gdLst>
                  <a:gd name="T0" fmla="*/ 1 w 289"/>
                  <a:gd name="T1" fmla="*/ 1 h 197"/>
                  <a:gd name="T2" fmla="*/ 1 w 289"/>
                  <a:gd name="T3" fmla="*/ 1 h 197"/>
                  <a:gd name="T4" fmla="*/ 1 w 289"/>
                  <a:gd name="T5" fmla="*/ 1 h 197"/>
                  <a:gd name="T6" fmla="*/ 1 w 289"/>
                  <a:gd name="T7" fmla="*/ 1 h 197"/>
                  <a:gd name="T8" fmla="*/ 1 w 289"/>
                  <a:gd name="T9" fmla="*/ 0 h 197"/>
                  <a:gd name="T10" fmla="*/ 1 w 289"/>
                  <a:gd name="T11" fmla="*/ 0 h 197"/>
                  <a:gd name="T12" fmla="*/ 0 w 289"/>
                  <a:gd name="T13" fmla="*/ 1 h 197"/>
                  <a:gd name="T14" fmla="*/ 1 w 289"/>
                  <a:gd name="T15" fmla="*/ 1 h 197"/>
                  <a:gd name="T16" fmla="*/ 1 w 289"/>
                  <a:gd name="T17" fmla="*/ 1 h 197"/>
                  <a:gd name="T18" fmla="*/ 1 w 289"/>
                  <a:gd name="T19" fmla="*/ 1 h 197"/>
                  <a:gd name="T20" fmla="*/ 1 w 289"/>
                  <a:gd name="T21" fmla="*/ 1 h 197"/>
                  <a:gd name="T22" fmla="*/ 1 w 289"/>
                  <a:gd name="T23" fmla="*/ 1 h 197"/>
                  <a:gd name="T24" fmla="*/ 1 w 289"/>
                  <a:gd name="T25" fmla="*/ 1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9"/>
                  <a:gd name="T40" fmla="*/ 0 h 197"/>
                  <a:gd name="T41" fmla="*/ 289 w 289"/>
                  <a:gd name="T42" fmla="*/ 197 h 1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9" h="197">
                    <a:moveTo>
                      <a:pt x="289" y="178"/>
                    </a:moveTo>
                    <a:lnTo>
                      <a:pt x="124" y="57"/>
                    </a:lnTo>
                    <a:lnTo>
                      <a:pt x="72" y="26"/>
                    </a:lnTo>
                    <a:lnTo>
                      <a:pt x="46" y="9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179" y="142"/>
                    </a:lnTo>
                    <a:lnTo>
                      <a:pt x="242" y="182"/>
                    </a:lnTo>
                    <a:lnTo>
                      <a:pt x="255" y="192"/>
                    </a:lnTo>
                    <a:lnTo>
                      <a:pt x="274" y="197"/>
                    </a:lnTo>
                    <a:lnTo>
                      <a:pt x="289" y="178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3" name="Freeform 89"/>
              <p:cNvSpPr>
                <a:spLocks/>
              </p:cNvSpPr>
              <p:nvPr/>
            </p:nvSpPr>
            <p:spPr bwMode="auto">
              <a:xfrm>
                <a:off x="1002" y="3387"/>
                <a:ext cx="157" cy="128"/>
              </a:xfrm>
              <a:custGeom>
                <a:avLst/>
                <a:gdLst>
                  <a:gd name="T0" fmla="*/ 1 w 313"/>
                  <a:gd name="T1" fmla="*/ 0 h 257"/>
                  <a:gd name="T2" fmla="*/ 1 w 313"/>
                  <a:gd name="T3" fmla="*/ 0 h 257"/>
                  <a:gd name="T4" fmla="*/ 1 w 313"/>
                  <a:gd name="T5" fmla="*/ 0 h 257"/>
                  <a:gd name="T6" fmla="*/ 0 w 313"/>
                  <a:gd name="T7" fmla="*/ 0 h 257"/>
                  <a:gd name="T8" fmla="*/ 1 w 313"/>
                  <a:gd name="T9" fmla="*/ 0 h 257"/>
                  <a:gd name="T10" fmla="*/ 1 w 313"/>
                  <a:gd name="T11" fmla="*/ 0 h 257"/>
                  <a:gd name="T12" fmla="*/ 1 w 313"/>
                  <a:gd name="T13" fmla="*/ 0 h 257"/>
                  <a:gd name="T14" fmla="*/ 1 w 313"/>
                  <a:gd name="T15" fmla="*/ 0 h 257"/>
                  <a:gd name="T16" fmla="*/ 1 w 313"/>
                  <a:gd name="T17" fmla="*/ 0 h 257"/>
                  <a:gd name="T18" fmla="*/ 1 w 313"/>
                  <a:gd name="T19" fmla="*/ 0 h 257"/>
                  <a:gd name="T20" fmla="*/ 1 w 313"/>
                  <a:gd name="T21" fmla="*/ 0 h 257"/>
                  <a:gd name="T22" fmla="*/ 1 w 313"/>
                  <a:gd name="T23" fmla="*/ 0 h 257"/>
                  <a:gd name="T24" fmla="*/ 1 w 313"/>
                  <a:gd name="T25" fmla="*/ 0 h 257"/>
                  <a:gd name="T26" fmla="*/ 1 w 313"/>
                  <a:gd name="T27" fmla="*/ 0 h 2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3"/>
                  <a:gd name="T43" fmla="*/ 0 h 257"/>
                  <a:gd name="T44" fmla="*/ 313 w 313"/>
                  <a:gd name="T45" fmla="*/ 257 h 2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3" h="257">
                    <a:moveTo>
                      <a:pt x="64" y="15"/>
                    </a:moveTo>
                    <a:lnTo>
                      <a:pt x="47" y="4"/>
                    </a:lnTo>
                    <a:lnTo>
                      <a:pt x="22" y="0"/>
                    </a:lnTo>
                    <a:lnTo>
                      <a:pt x="0" y="36"/>
                    </a:lnTo>
                    <a:lnTo>
                      <a:pt x="62" y="84"/>
                    </a:lnTo>
                    <a:lnTo>
                      <a:pt x="127" y="105"/>
                    </a:lnTo>
                    <a:lnTo>
                      <a:pt x="275" y="219"/>
                    </a:lnTo>
                    <a:lnTo>
                      <a:pt x="268" y="253"/>
                    </a:lnTo>
                    <a:lnTo>
                      <a:pt x="296" y="257"/>
                    </a:lnTo>
                    <a:lnTo>
                      <a:pt x="313" y="245"/>
                    </a:lnTo>
                    <a:lnTo>
                      <a:pt x="311" y="215"/>
                    </a:lnTo>
                    <a:lnTo>
                      <a:pt x="106" y="50"/>
                    </a:lnTo>
                    <a:lnTo>
                      <a:pt x="64" y="15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4" name="Freeform 90"/>
              <p:cNvSpPr>
                <a:spLocks/>
              </p:cNvSpPr>
              <p:nvPr/>
            </p:nvSpPr>
            <p:spPr bwMode="auto">
              <a:xfrm>
                <a:off x="883" y="3373"/>
                <a:ext cx="127" cy="178"/>
              </a:xfrm>
              <a:custGeom>
                <a:avLst/>
                <a:gdLst>
                  <a:gd name="T0" fmla="*/ 1 w 253"/>
                  <a:gd name="T1" fmla="*/ 1 h 355"/>
                  <a:gd name="T2" fmla="*/ 1 w 253"/>
                  <a:gd name="T3" fmla="*/ 1 h 355"/>
                  <a:gd name="T4" fmla="*/ 1 w 253"/>
                  <a:gd name="T5" fmla="*/ 1 h 355"/>
                  <a:gd name="T6" fmla="*/ 1 w 253"/>
                  <a:gd name="T7" fmla="*/ 1 h 355"/>
                  <a:gd name="T8" fmla="*/ 1 w 253"/>
                  <a:gd name="T9" fmla="*/ 1 h 355"/>
                  <a:gd name="T10" fmla="*/ 1 w 253"/>
                  <a:gd name="T11" fmla="*/ 1 h 355"/>
                  <a:gd name="T12" fmla="*/ 1 w 253"/>
                  <a:gd name="T13" fmla="*/ 1 h 355"/>
                  <a:gd name="T14" fmla="*/ 1 w 253"/>
                  <a:gd name="T15" fmla="*/ 1 h 355"/>
                  <a:gd name="T16" fmla="*/ 1 w 253"/>
                  <a:gd name="T17" fmla="*/ 1 h 355"/>
                  <a:gd name="T18" fmla="*/ 1 w 253"/>
                  <a:gd name="T19" fmla="*/ 1 h 355"/>
                  <a:gd name="T20" fmla="*/ 1 w 253"/>
                  <a:gd name="T21" fmla="*/ 1 h 355"/>
                  <a:gd name="T22" fmla="*/ 1 w 253"/>
                  <a:gd name="T23" fmla="*/ 1 h 355"/>
                  <a:gd name="T24" fmla="*/ 1 w 253"/>
                  <a:gd name="T25" fmla="*/ 1 h 355"/>
                  <a:gd name="T26" fmla="*/ 0 w 253"/>
                  <a:gd name="T27" fmla="*/ 1 h 355"/>
                  <a:gd name="T28" fmla="*/ 1 w 253"/>
                  <a:gd name="T29" fmla="*/ 1 h 355"/>
                  <a:gd name="T30" fmla="*/ 1 w 253"/>
                  <a:gd name="T31" fmla="*/ 1 h 355"/>
                  <a:gd name="T32" fmla="*/ 1 w 253"/>
                  <a:gd name="T33" fmla="*/ 1 h 355"/>
                  <a:gd name="T34" fmla="*/ 1 w 253"/>
                  <a:gd name="T35" fmla="*/ 0 h 355"/>
                  <a:gd name="T36" fmla="*/ 1 w 253"/>
                  <a:gd name="T37" fmla="*/ 1 h 355"/>
                  <a:gd name="T38" fmla="*/ 1 w 253"/>
                  <a:gd name="T39" fmla="*/ 1 h 355"/>
                  <a:gd name="T40" fmla="*/ 1 w 253"/>
                  <a:gd name="T41" fmla="*/ 1 h 3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3"/>
                  <a:gd name="T64" fmla="*/ 0 h 355"/>
                  <a:gd name="T65" fmla="*/ 253 w 253"/>
                  <a:gd name="T66" fmla="*/ 355 h 3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3" h="355">
                    <a:moveTo>
                      <a:pt x="220" y="30"/>
                    </a:moveTo>
                    <a:lnTo>
                      <a:pt x="188" y="79"/>
                    </a:lnTo>
                    <a:lnTo>
                      <a:pt x="236" y="106"/>
                    </a:lnTo>
                    <a:lnTo>
                      <a:pt x="219" y="116"/>
                    </a:lnTo>
                    <a:lnTo>
                      <a:pt x="198" y="129"/>
                    </a:lnTo>
                    <a:lnTo>
                      <a:pt x="171" y="150"/>
                    </a:lnTo>
                    <a:lnTo>
                      <a:pt x="148" y="167"/>
                    </a:lnTo>
                    <a:lnTo>
                      <a:pt x="150" y="192"/>
                    </a:lnTo>
                    <a:lnTo>
                      <a:pt x="120" y="270"/>
                    </a:lnTo>
                    <a:lnTo>
                      <a:pt x="133" y="327"/>
                    </a:lnTo>
                    <a:lnTo>
                      <a:pt x="123" y="355"/>
                    </a:lnTo>
                    <a:lnTo>
                      <a:pt x="74" y="327"/>
                    </a:lnTo>
                    <a:lnTo>
                      <a:pt x="51" y="273"/>
                    </a:lnTo>
                    <a:lnTo>
                      <a:pt x="0" y="232"/>
                    </a:lnTo>
                    <a:lnTo>
                      <a:pt x="2" y="138"/>
                    </a:lnTo>
                    <a:lnTo>
                      <a:pt x="59" y="55"/>
                    </a:lnTo>
                    <a:lnTo>
                      <a:pt x="152" y="15"/>
                    </a:lnTo>
                    <a:lnTo>
                      <a:pt x="234" y="0"/>
                    </a:lnTo>
                    <a:lnTo>
                      <a:pt x="253" y="7"/>
                    </a:lnTo>
                    <a:lnTo>
                      <a:pt x="220" y="3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5" name="Freeform 91"/>
              <p:cNvSpPr>
                <a:spLocks/>
              </p:cNvSpPr>
              <p:nvPr/>
            </p:nvSpPr>
            <p:spPr bwMode="auto">
              <a:xfrm>
                <a:off x="1295" y="2194"/>
                <a:ext cx="468" cy="410"/>
              </a:xfrm>
              <a:custGeom>
                <a:avLst/>
                <a:gdLst>
                  <a:gd name="T0" fmla="*/ 1 w 935"/>
                  <a:gd name="T1" fmla="*/ 0 h 821"/>
                  <a:gd name="T2" fmla="*/ 1 w 935"/>
                  <a:gd name="T3" fmla="*/ 0 h 821"/>
                  <a:gd name="T4" fmla="*/ 1 w 935"/>
                  <a:gd name="T5" fmla="*/ 0 h 821"/>
                  <a:gd name="T6" fmla="*/ 1 w 935"/>
                  <a:gd name="T7" fmla="*/ 0 h 821"/>
                  <a:gd name="T8" fmla="*/ 1 w 935"/>
                  <a:gd name="T9" fmla="*/ 0 h 821"/>
                  <a:gd name="T10" fmla="*/ 1 w 935"/>
                  <a:gd name="T11" fmla="*/ 0 h 821"/>
                  <a:gd name="T12" fmla="*/ 1 w 935"/>
                  <a:gd name="T13" fmla="*/ 0 h 821"/>
                  <a:gd name="T14" fmla="*/ 1 w 935"/>
                  <a:gd name="T15" fmla="*/ 0 h 821"/>
                  <a:gd name="T16" fmla="*/ 1 w 935"/>
                  <a:gd name="T17" fmla="*/ 0 h 821"/>
                  <a:gd name="T18" fmla="*/ 1 w 935"/>
                  <a:gd name="T19" fmla="*/ 0 h 821"/>
                  <a:gd name="T20" fmla="*/ 1 w 935"/>
                  <a:gd name="T21" fmla="*/ 0 h 821"/>
                  <a:gd name="T22" fmla="*/ 1 w 935"/>
                  <a:gd name="T23" fmla="*/ 0 h 821"/>
                  <a:gd name="T24" fmla="*/ 1 w 935"/>
                  <a:gd name="T25" fmla="*/ 0 h 821"/>
                  <a:gd name="T26" fmla="*/ 1 w 935"/>
                  <a:gd name="T27" fmla="*/ 0 h 821"/>
                  <a:gd name="T28" fmla="*/ 1 w 935"/>
                  <a:gd name="T29" fmla="*/ 0 h 821"/>
                  <a:gd name="T30" fmla="*/ 1 w 935"/>
                  <a:gd name="T31" fmla="*/ 0 h 821"/>
                  <a:gd name="T32" fmla="*/ 0 w 935"/>
                  <a:gd name="T33" fmla="*/ 0 h 821"/>
                  <a:gd name="T34" fmla="*/ 1 w 935"/>
                  <a:gd name="T35" fmla="*/ 0 h 821"/>
                  <a:gd name="T36" fmla="*/ 1 w 935"/>
                  <a:gd name="T37" fmla="*/ 0 h 821"/>
                  <a:gd name="T38" fmla="*/ 1 w 935"/>
                  <a:gd name="T39" fmla="*/ 0 h 821"/>
                  <a:gd name="T40" fmla="*/ 1 w 935"/>
                  <a:gd name="T41" fmla="*/ 0 h 821"/>
                  <a:gd name="T42" fmla="*/ 1 w 935"/>
                  <a:gd name="T43" fmla="*/ 0 h 821"/>
                  <a:gd name="T44" fmla="*/ 1 w 935"/>
                  <a:gd name="T45" fmla="*/ 0 h 821"/>
                  <a:gd name="T46" fmla="*/ 1 w 935"/>
                  <a:gd name="T47" fmla="*/ 0 h 821"/>
                  <a:gd name="T48" fmla="*/ 1 w 935"/>
                  <a:gd name="T49" fmla="*/ 0 h 821"/>
                  <a:gd name="T50" fmla="*/ 1 w 935"/>
                  <a:gd name="T51" fmla="*/ 0 h 821"/>
                  <a:gd name="T52" fmla="*/ 1 w 935"/>
                  <a:gd name="T53" fmla="*/ 0 h 821"/>
                  <a:gd name="T54" fmla="*/ 1 w 935"/>
                  <a:gd name="T55" fmla="*/ 0 h 821"/>
                  <a:gd name="T56" fmla="*/ 1 w 935"/>
                  <a:gd name="T57" fmla="*/ 0 h 821"/>
                  <a:gd name="T58" fmla="*/ 1 w 935"/>
                  <a:gd name="T59" fmla="*/ 0 h 821"/>
                  <a:gd name="T60" fmla="*/ 1 w 935"/>
                  <a:gd name="T61" fmla="*/ 0 h 821"/>
                  <a:gd name="T62" fmla="*/ 1 w 935"/>
                  <a:gd name="T63" fmla="*/ 0 h 821"/>
                  <a:gd name="T64" fmla="*/ 1 w 935"/>
                  <a:gd name="T65" fmla="*/ 0 h 821"/>
                  <a:gd name="T66" fmla="*/ 1 w 935"/>
                  <a:gd name="T67" fmla="*/ 0 h 821"/>
                  <a:gd name="T68" fmla="*/ 1 w 935"/>
                  <a:gd name="T69" fmla="*/ 0 h 821"/>
                  <a:gd name="T70" fmla="*/ 1 w 935"/>
                  <a:gd name="T71" fmla="*/ 0 h 821"/>
                  <a:gd name="T72" fmla="*/ 1 w 935"/>
                  <a:gd name="T73" fmla="*/ 0 h 821"/>
                  <a:gd name="T74" fmla="*/ 1 w 935"/>
                  <a:gd name="T75" fmla="*/ 0 h 821"/>
                  <a:gd name="T76" fmla="*/ 1 w 935"/>
                  <a:gd name="T77" fmla="*/ 0 h 821"/>
                  <a:gd name="T78" fmla="*/ 1 w 935"/>
                  <a:gd name="T79" fmla="*/ 0 h 821"/>
                  <a:gd name="T80" fmla="*/ 1 w 935"/>
                  <a:gd name="T81" fmla="*/ 0 h 821"/>
                  <a:gd name="T82" fmla="*/ 1 w 935"/>
                  <a:gd name="T83" fmla="*/ 0 h 821"/>
                  <a:gd name="T84" fmla="*/ 1 w 935"/>
                  <a:gd name="T85" fmla="*/ 0 h 821"/>
                  <a:gd name="T86" fmla="*/ 1 w 935"/>
                  <a:gd name="T87" fmla="*/ 0 h 821"/>
                  <a:gd name="T88" fmla="*/ 1 w 935"/>
                  <a:gd name="T89" fmla="*/ 0 h 821"/>
                  <a:gd name="T90" fmla="*/ 1 w 935"/>
                  <a:gd name="T91" fmla="*/ 0 h 821"/>
                  <a:gd name="T92" fmla="*/ 1 w 935"/>
                  <a:gd name="T93" fmla="*/ 0 h 821"/>
                  <a:gd name="T94" fmla="*/ 1 w 935"/>
                  <a:gd name="T95" fmla="*/ 0 h 821"/>
                  <a:gd name="T96" fmla="*/ 1 w 935"/>
                  <a:gd name="T97" fmla="*/ 0 h 821"/>
                  <a:gd name="T98" fmla="*/ 1 w 935"/>
                  <a:gd name="T99" fmla="*/ 0 h 821"/>
                  <a:gd name="T100" fmla="*/ 1 w 935"/>
                  <a:gd name="T101" fmla="*/ 0 h 821"/>
                  <a:gd name="T102" fmla="*/ 1 w 935"/>
                  <a:gd name="T103" fmla="*/ 0 h 821"/>
                  <a:gd name="T104" fmla="*/ 1 w 935"/>
                  <a:gd name="T105" fmla="*/ 0 h 821"/>
                  <a:gd name="T106" fmla="*/ 1 w 935"/>
                  <a:gd name="T107" fmla="*/ 0 h 821"/>
                  <a:gd name="T108" fmla="*/ 1 w 935"/>
                  <a:gd name="T109" fmla="*/ 0 h 821"/>
                  <a:gd name="T110" fmla="*/ 1 w 935"/>
                  <a:gd name="T111" fmla="*/ 0 h 82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35"/>
                  <a:gd name="T169" fmla="*/ 0 h 821"/>
                  <a:gd name="T170" fmla="*/ 935 w 935"/>
                  <a:gd name="T171" fmla="*/ 821 h 82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35" h="821">
                    <a:moveTo>
                      <a:pt x="694" y="21"/>
                    </a:moveTo>
                    <a:lnTo>
                      <a:pt x="593" y="0"/>
                    </a:lnTo>
                    <a:lnTo>
                      <a:pt x="538" y="0"/>
                    </a:lnTo>
                    <a:lnTo>
                      <a:pt x="443" y="7"/>
                    </a:lnTo>
                    <a:lnTo>
                      <a:pt x="357" y="15"/>
                    </a:lnTo>
                    <a:lnTo>
                      <a:pt x="325" y="26"/>
                    </a:lnTo>
                    <a:lnTo>
                      <a:pt x="249" y="74"/>
                    </a:lnTo>
                    <a:lnTo>
                      <a:pt x="152" y="207"/>
                    </a:lnTo>
                    <a:lnTo>
                      <a:pt x="87" y="355"/>
                    </a:lnTo>
                    <a:lnTo>
                      <a:pt x="49" y="391"/>
                    </a:lnTo>
                    <a:lnTo>
                      <a:pt x="28" y="412"/>
                    </a:lnTo>
                    <a:lnTo>
                      <a:pt x="25" y="462"/>
                    </a:lnTo>
                    <a:lnTo>
                      <a:pt x="46" y="513"/>
                    </a:lnTo>
                    <a:lnTo>
                      <a:pt x="46" y="555"/>
                    </a:lnTo>
                    <a:lnTo>
                      <a:pt x="34" y="585"/>
                    </a:lnTo>
                    <a:lnTo>
                      <a:pt x="19" y="631"/>
                    </a:lnTo>
                    <a:lnTo>
                      <a:pt x="0" y="655"/>
                    </a:lnTo>
                    <a:lnTo>
                      <a:pt x="30" y="714"/>
                    </a:lnTo>
                    <a:lnTo>
                      <a:pt x="53" y="711"/>
                    </a:lnTo>
                    <a:lnTo>
                      <a:pt x="66" y="680"/>
                    </a:lnTo>
                    <a:lnTo>
                      <a:pt x="84" y="655"/>
                    </a:lnTo>
                    <a:lnTo>
                      <a:pt x="122" y="627"/>
                    </a:lnTo>
                    <a:lnTo>
                      <a:pt x="165" y="505"/>
                    </a:lnTo>
                    <a:lnTo>
                      <a:pt x="154" y="462"/>
                    </a:lnTo>
                    <a:lnTo>
                      <a:pt x="177" y="403"/>
                    </a:lnTo>
                    <a:lnTo>
                      <a:pt x="190" y="368"/>
                    </a:lnTo>
                    <a:lnTo>
                      <a:pt x="300" y="399"/>
                    </a:lnTo>
                    <a:lnTo>
                      <a:pt x="528" y="298"/>
                    </a:lnTo>
                    <a:lnTo>
                      <a:pt x="572" y="279"/>
                    </a:lnTo>
                    <a:lnTo>
                      <a:pt x="583" y="262"/>
                    </a:lnTo>
                    <a:lnTo>
                      <a:pt x="597" y="253"/>
                    </a:lnTo>
                    <a:lnTo>
                      <a:pt x="610" y="249"/>
                    </a:lnTo>
                    <a:lnTo>
                      <a:pt x="650" y="264"/>
                    </a:lnTo>
                    <a:lnTo>
                      <a:pt x="675" y="277"/>
                    </a:lnTo>
                    <a:lnTo>
                      <a:pt x="671" y="317"/>
                    </a:lnTo>
                    <a:lnTo>
                      <a:pt x="730" y="344"/>
                    </a:lnTo>
                    <a:lnTo>
                      <a:pt x="785" y="319"/>
                    </a:lnTo>
                    <a:lnTo>
                      <a:pt x="825" y="416"/>
                    </a:lnTo>
                    <a:lnTo>
                      <a:pt x="813" y="576"/>
                    </a:lnTo>
                    <a:lnTo>
                      <a:pt x="808" y="697"/>
                    </a:lnTo>
                    <a:lnTo>
                      <a:pt x="844" y="796"/>
                    </a:lnTo>
                    <a:lnTo>
                      <a:pt x="855" y="821"/>
                    </a:lnTo>
                    <a:lnTo>
                      <a:pt x="890" y="781"/>
                    </a:lnTo>
                    <a:lnTo>
                      <a:pt x="907" y="730"/>
                    </a:lnTo>
                    <a:lnTo>
                      <a:pt x="935" y="692"/>
                    </a:lnTo>
                    <a:lnTo>
                      <a:pt x="935" y="568"/>
                    </a:lnTo>
                    <a:lnTo>
                      <a:pt x="914" y="325"/>
                    </a:lnTo>
                    <a:lnTo>
                      <a:pt x="895" y="232"/>
                    </a:lnTo>
                    <a:lnTo>
                      <a:pt x="880" y="163"/>
                    </a:lnTo>
                    <a:lnTo>
                      <a:pt x="865" y="95"/>
                    </a:lnTo>
                    <a:lnTo>
                      <a:pt x="832" y="57"/>
                    </a:lnTo>
                    <a:lnTo>
                      <a:pt x="796" y="36"/>
                    </a:lnTo>
                    <a:lnTo>
                      <a:pt x="756" y="34"/>
                    </a:lnTo>
                    <a:lnTo>
                      <a:pt x="724" y="38"/>
                    </a:lnTo>
                    <a:lnTo>
                      <a:pt x="694" y="21"/>
                    </a:lnTo>
                    <a:close/>
                  </a:path>
                </a:pathLst>
              </a:custGeom>
              <a:solidFill>
                <a:srgbClr val="A394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6" name="Freeform 92"/>
              <p:cNvSpPr>
                <a:spLocks/>
              </p:cNvSpPr>
              <p:nvPr/>
            </p:nvSpPr>
            <p:spPr bwMode="auto">
              <a:xfrm>
                <a:off x="1673" y="2223"/>
                <a:ext cx="59" cy="131"/>
              </a:xfrm>
              <a:custGeom>
                <a:avLst/>
                <a:gdLst>
                  <a:gd name="T0" fmla="*/ 0 w 118"/>
                  <a:gd name="T1" fmla="*/ 0 h 262"/>
                  <a:gd name="T2" fmla="*/ 1 w 118"/>
                  <a:gd name="T3" fmla="*/ 1 h 262"/>
                  <a:gd name="T4" fmla="*/ 1 w 118"/>
                  <a:gd name="T5" fmla="*/ 1 h 262"/>
                  <a:gd name="T6" fmla="*/ 1 w 118"/>
                  <a:gd name="T7" fmla="*/ 1 h 262"/>
                  <a:gd name="T8" fmla="*/ 1 w 118"/>
                  <a:gd name="T9" fmla="*/ 1 h 262"/>
                  <a:gd name="T10" fmla="*/ 1 w 118"/>
                  <a:gd name="T11" fmla="*/ 1 h 262"/>
                  <a:gd name="T12" fmla="*/ 1 w 118"/>
                  <a:gd name="T13" fmla="*/ 1 h 262"/>
                  <a:gd name="T14" fmla="*/ 1 w 118"/>
                  <a:gd name="T15" fmla="*/ 1 h 262"/>
                  <a:gd name="T16" fmla="*/ 1 w 118"/>
                  <a:gd name="T17" fmla="*/ 1 h 262"/>
                  <a:gd name="T18" fmla="*/ 1 w 118"/>
                  <a:gd name="T19" fmla="*/ 1 h 262"/>
                  <a:gd name="T20" fmla="*/ 1 w 118"/>
                  <a:gd name="T21" fmla="*/ 1 h 262"/>
                  <a:gd name="T22" fmla="*/ 1 w 118"/>
                  <a:gd name="T23" fmla="*/ 1 h 262"/>
                  <a:gd name="T24" fmla="*/ 1 w 118"/>
                  <a:gd name="T25" fmla="*/ 1 h 262"/>
                  <a:gd name="T26" fmla="*/ 1 w 118"/>
                  <a:gd name="T27" fmla="*/ 1 h 262"/>
                  <a:gd name="T28" fmla="*/ 1 w 118"/>
                  <a:gd name="T29" fmla="*/ 1 h 262"/>
                  <a:gd name="T30" fmla="*/ 1 w 118"/>
                  <a:gd name="T31" fmla="*/ 1 h 262"/>
                  <a:gd name="T32" fmla="*/ 1 w 118"/>
                  <a:gd name="T33" fmla="*/ 1 h 262"/>
                  <a:gd name="T34" fmla="*/ 1 w 118"/>
                  <a:gd name="T35" fmla="*/ 1 h 262"/>
                  <a:gd name="T36" fmla="*/ 1 w 118"/>
                  <a:gd name="T37" fmla="*/ 1 h 262"/>
                  <a:gd name="T38" fmla="*/ 1 w 118"/>
                  <a:gd name="T39" fmla="*/ 1 h 262"/>
                  <a:gd name="T40" fmla="*/ 1 w 118"/>
                  <a:gd name="T41" fmla="*/ 1 h 262"/>
                  <a:gd name="T42" fmla="*/ 1 w 118"/>
                  <a:gd name="T43" fmla="*/ 1 h 262"/>
                  <a:gd name="T44" fmla="*/ 1 w 118"/>
                  <a:gd name="T45" fmla="*/ 1 h 262"/>
                  <a:gd name="T46" fmla="*/ 1 w 118"/>
                  <a:gd name="T47" fmla="*/ 1 h 262"/>
                  <a:gd name="T48" fmla="*/ 0 w 118"/>
                  <a:gd name="T49" fmla="*/ 0 h 262"/>
                  <a:gd name="T50" fmla="*/ 0 w 118"/>
                  <a:gd name="T51" fmla="*/ 0 h 26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262"/>
                  <a:gd name="T80" fmla="*/ 118 w 118"/>
                  <a:gd name="T81" fmla="*/ 262 h 26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262">
                    <a:moveTo>
                      <a:pt x="0" y="0"/>
                    </a:moveTo>
                    <a:lnTo>
                      <a:pt x="52" y="7"/>
                    </a:lnTo>
                    <a:lnTo>
                      <a:pt x="80" y="41"/>
                    </a:lnTo>
                    <a:lnTo>
                      <a:pt x="97" y="68"/>
                    </a:lnTo>
                    <a:lnTo>
                      <a:pt x="116" y="129"/>
                    </a:lnTo>
                    <a:lnTo>
                      <a:pt x="105" y="131"/>
                    </a:lnTo>
                    <a:lnTo>
                      <a:pt x="116" y="180"/>
                    </a:lnTo>
                    <a:lnTo>
                      <a:pt x="97" y="165"/>
                    </a:lnTo>
                    <a:lnTo>
                      <a:pt x="111" y="241"/>
                    </a:lnTo>
                    <a:lnTo>
                      <a:pt x="118" y="252"/>
                    </a:lnTo>
                    <a:lnTo>
                      <a:pt x="111" y="262"/>
                    </a:lnTo>
                    <a:lnTo>
                      <a:pt x="78" y="249"/>
                    </a:lnTo>
                    <a:lnTo>
                      <a:pt x="56" y="224"/>
                    </a:lnTo>
                    <a:lnTo>
                      <a:pt x="27" y="190"/>
                    </a:lnTo>
                    <a:lnTo>
                      <a:pt x="6" y="167"/>
                    </a:lnTo>
                    <a:lnTo>
                      <a:pt x="56" y="167"/>
                    </a:lnTo>
                    <a:lnTo>
                      <a:pt x="38" y="136"/>
                    </a:lnTo>
                    <a:lnTo>
                      <a:pt x="65" y="136"/>
                    </a:lnTo>
                    <a:lnTo>
                      <a:pt x="37" y="93"/>
                    </a:lnTo>
                    <a:lnTo>
                      <a:pt x="50" y="89"/>
                    </a:lnTo>
                    <a:lnTo>
                      <a:pt x="33" y="76"/>
                    </a:lnTo>
                    <a:lnTo>
                      <a:pt x="23" y="55"/>
                    </a:lnTo>
                    <a:lnTo>
                      <a:pt x="50" y="47"/>
                    </a:lnTo>
                    <a:lnTo>
                      <a:pt x="18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7" name="Freeform 93"/>
              <p:cNvSpPr>
                <a:spLocks/>
              </p:cNvSpPr>
              <p:nvPr/>
            </p:nvSpPr>
            <p:spPr bwMode="auto">
              <a:xfrm>
                <a:off x="1568" y="2213"/>
                <a:ext cx="72" cy="65"/>
              </a:xfrm>
              <a:custGeom>
                <a:avLst/>
                <a:gdLst>
                  <a:gd name="T0" fmla="*/ 0 w 145"/>
                  <a:gd name="T1" fmla="*/ 0 h 131"/>
                  <a:gd name="T2" fmla="*/ 0 w 145"/>
                  <a:gd name="T3" fmla="*/ 0 h 131"/>
                  <a:gd name="T4" fmla="*/ 0 w 145"/>
                  <a:gd name="T5" fmla="*/ 0 h 131"/>
                  <a:gd name="T6" fmla="*/ 0 w 145"/>
                  <a:gd name="T7" fmla="*/ 0 h 131"/>
                  <a:gd name="T8" fmla="*/ 0 w 145"/>
                  <a:gd name="T9" fmla="*/ 0 h 131"/>
                  <a:gd name="T10" fmla="*/ 0 w 145"/>
                  <a:gd name="T11" fmla="*/ 0 h 131"/>
                  <a:gd name="T12" fmla="*/ 0 w 145"/>
                  <a:gd name="T13" fmla="*/ 0 h 131"/>
                  <a:gd name="T14" fmla="*/ 0 w 145"/>
                  <a:gd name="T15" fmla="*/ 0 h 131"/>
                  <a:gd name="T16" fmla="*/ 0 w 145"/>
                  <a:gd name="T17" fmla="*/ 0 h 131"/>
                  <a:gd name="T18" fmla="*/ 0 w 145"/>
                  <a:gd name="T19" fmla="*/ 0 h 131"/>
                  <a:gd name="T20" fmla="*/ 0 w 145"/>
                  <a:gd name="T21" fmla="*/ 0 h 131"/>
                  <a:gd name="T22" fmla="*/ 0 w 145"/>
                  <a:gd name="T23" fmla="*/ 0 h 131"/>
                  <a:gd name="T24" fmla="*/ 0 w 145"/>
                  <a:gd name="T25" fmla="*/ 0 h 131"/>
                  <a:gd name="T26" fmla="*/ 0 w 145"/>
                  <a:gd name="T27" fmla="*/ 0 h 131"/>
                  <a:gd name="T28" fmla="*/ 0 w 145"/>
                  <a:gd name="T29" fmla="*/ 0 h 131"/>
                  <a:gd name="T30" fmla="*/ 0 w 145"/>
                  <a:gd name="T31" fmla="*/ 0 h 131"/>
                  <a:gd name="T32" fmla="*/ 0 w 145"/>
                  <a:gd name="T33" fmla="*/ 0 h 131"/>
                  <a:gd name="T34" fmla="*/ 0 w 145"/>
                  <a:gd name="T35" fmla="*/ 0 h 131"/>
                  <a:gd name="T36" fmla="*/ 0 w 145"/>
                  <a:gd name="T37" fmla="*/ 0 h 131"/>
                  <a:gd name="T38" fmla="*/ 0 w 145"/>
                  <a:gd name="T39" fmla="*/ 0 h 1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31"/>
                  <a:gd name="T62" fmla="*/ 145 w 145"/>
                  <a:gd name="T63" fmla="*/ 131 h 13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31">
                    <a:moveTo>
                      <a:pt x="141" y="17"/>
                    </a:moveTo>
                    <a:lnTo>
                      <a:pt x="135" y="24"/>
                    </a:lnTo>
                    <a:lnTo>
                      <a:pt x="122" y="28"/>
                    </a:lnTo>
                    <a:lnTo>
                      <a:pt x="96" y="19"/>
                    </a:lnTo>
                    <a:lnTo>
                      <a:pt x="77" y="13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54" y="32"/>
                    </a:lnTo>
                    <a:lnTo>
                      <a:pt x="86" y="76"/>
                    </a:lnTo>
                    <a:lnTo>
                      <a:pt x="14" y="62"/>
                    </a:lnTo>
                    <a:lnTo>
                      <a:pt x="38" y="93"/>
                    </a:lnTo>
                    <a:lnTo>
                      <a:pt x="4" y="112"/>
                    </a:lnTo>
                    <a:lnTo>
                      <a:pt x="69" y="131"/>
                    </a:lnTo>
                    <a:lnTo>
                      <a:pt x="54" y="99"/>
                    </a:lnTo>
                    <a:lnTo>
                      <a:pt x="107" y="91"/>
                    </a:lnTo>
                    <a:lnTo>
                      <a:pt x="116" y="68"/>
                    </a:lnTo>
                    <a:lnTo>
                      <a:pt x="128" y="43"/>
                    </a:lnTo>
                    <a:lnTo>
                      <a:pt x="145" y="30"/>
                    </a:lnTo>
                    <a:lnTo>
                      <a:pt x="141" y="17"/>
                    </a:lnTo>
                    <a:close/>
                  </a:path>
                </a:pathLst>
              </a:custGeom>
              <a:solidFill>
                <a:srgbClr val="E8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8" name="Freeform 94"/>
              <p:cNvSpPr>
                <a:spLocks/>
              </p:cNvSpPr>
              <p:nvPr/>
            </p:nvSpPr>
            <p:spPr bwMode="auto">
              <a:xfrm>
                <a:off x="1612" y="2258"/>
                <a:ext cx="109" cy="158"/>
              </a:xfrm>
              <a:custGeom>
                <a:avLst/>
                <a:gdLst>
                  <a:gd name="T0" fmla="*/ 1 w 216"/>
                  <a:gd name="T1" fmla="*/ 1 h 315"/>
                  <a:gd name="T2" fmla="*/ 1 w 216"/>
                  <a:gd name="T3" fmla="*/ 1 h 315"/>
                  <a:gd name="T4" fmla="*/ 1 w 216"/>
                  <a:gd name="T5" fmla="*/ 1 h 315"/>
                  <a:gd name="T6" fmla="*/ 1 w 216"/>
                  <a:gd name="T7" fmla="*/ 1 h 315"/>
                  <a:gd name="T8" fmla="*/ 1 w 216"/>
                  <a:gd name="T9" fmla="*/ 1 h 315"/>
                  <a:gd name="T10" fmla="*/ 1 w 216"/>
                  <a:gd name="T11" fmla="*/ 1 h 315"/>
                  <a:gd name="T12" fmla="*/ 1 w 216"/>
                  <a:gd name="T13" fmla="*/ 1 h 315"/>
                  <a:gd name="T14" fmla="*/ 1 w 216"/>
                  <a:gd name="T15" fmla="*/ 1 h 315"/>
                  <a:gd name="T16" fmla="*/ 1 w 216"/>
                  <a:gd name="T17" fmla="*/ 1 h 315"/>
                  <a:gd name="T18" fmla="*/ 1 w 216"/>
                  <a:gd name="T19" fmla="*/ 1 h 315"/>
                  <a:gd name="T20" fmla="*/ 1 w 216"/>
                  <a:gd name="T21" fmla="*/ 1 h 315"/>
                  <a:gd name="T22" fmla="*/ 1 w 216"/>
                  <a:gd name="T23" fmla="*/ 1 h 315"/>
                  <a:gd name="T24" fmla="*/ 1 w 216"/>
                  <a:gd name="T25" fmla="*/ 1 h 315"/>
                  <a:gd name="T26" fmla="*/ 1 w 216"/>
                  <a:gd name="T27" fmla="*/ 1 h 315"/>
                  <a:gd name="T28" fmla="*/ 1 w 216"/>
                  <a:gd name="T29" fmla="*/ 1 h 315"/>
                  <a:gd name="T30" fmla="*/ 1 w 216"/>
                  <a:gd name="T31" fmla="*/ 1 h 315"/>
                  <a:gd name="T32" fmla="*/ 1 w 216"/>
                  <a:gd name="T33" fmla="*/ 1 h 315"/>
                  <a:gd name="T34" fmla="*/ 1 w 216"/>
                  <a:gd name="T35" fmla="*/ 1 h 315"/>
                  <a:gd name="T36" fmla="*/ 1 w 216"/>
                  <a:gd name="T37" fmla="*/ 1 h 315"/>
                  <a:gd name="T38" fmla="*/ 1 w 216"/>
                  <a:gd name="T39" fmla="*/ 0 h 315"/>
                  <a:gd name="T40" fmla="*/ 1 w 216"/>
                  <a:gd name="T41" fmla="*/ 1 h 315"/>
                  <a:gd name="T42" fmla="*/ 1 w 216"/>
                  <a:gd name="T43" fmla="*/ 1 h 315"/>
                  <a:gd name="T44" fmla="*/ 1 w 216"/>
                  <a:gd name="T45" fmla="*/ 1 h 315"/>
                  <a:gd name="T46" fmla="*/ 0 w 216"/>
                  <a:gd name="T47" fmla="*/ 1 h 315"/>
                  <a:gd name="T48" fmla="*/ 1 w 216"/>
                  <a:gd name="T49" fmla="*/ 1 h 315"/>
                  <a:gd name="T50" fmla="*/ 1 w 216"/>
                  <a:gd name="T51" fmla="*/ 1 h 3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16"/>
                  <a:gd name="T79" fmla="*/ 0 h 315"/>
                  <a:gd name="T80" fmla="*/ 216 w 216"/>
                  <a:gd name="T81" fmla="*/ 315 h 3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16" h="315">
                    <a:moveTo>
                      <a:pt x="34" y="190"/>
                    </a:moveTo>
                    <a:lnTo>
                      <a:pt x="83" y="213"/>
                    </a:lnTo>
                    <a:lnTo>
                      <a:pt x="118" y="201"/>
                    </a:lnTo>
                    <a:lnTo>
                      <a:pt x="148" y="190"/>
                    </a:lnTo>
                    <a:lnTo>
                      <a:pt x="182" y="262"/>
                    </a:lnTo>
                    <a:lnTo>
                      <a:pt x="216" y="315"/>
                    </a:lnTo>
                    <a:lnTo>
                      <a:pt x="209" y="258"/>
                    </a:lnTo>
                    <a:lnTo>
                      <a:pt x="197" y="198"/>
                    </a:lnTo>
                    <a:lnTo>
                      <a:pt x="169" y="171"/>
                    </a:lnTo>
                    <a:lnTo>
                      <a:pt x="150" y="158"/>
                    </a:lnTo>
                    <a:lnTo>
                      <a:pt x="120" y="154"/>
                    </a:lnTo>
                    <a:lnTo>
                      <a:pt x="154" y="150"/>
                    </a:lnTo>
                    <a:lnTo>
                      <a:pt x="169" y="154"/>
                    </a:lnTo>
                    <a:lnTo>
                      <a:pt x="159" y="127"/>
                    </a:lnTo>
                    <a:lnTo>
                      <a:pt x="127" y="112"/>
                    </a:lnTo>
                    <a:lnTo>
                      <a:pt x="106" y="91"/>
                    </a:lnTo>
                    <a:lnTo>
                      <a:pt x="133" y="63"/>
                    </a:lnTo>
                    <a:lnTo>
                      <a:pt x="148" y="51"/>
                    </a:lnTo>
                    <a:lnTo>
                      <a:pt x="186" y="57"/>
                    </a:lnTo>
                    <a:lnTo>
                      <a:pt x="112" y="0"/>
                    </a:lnTo>
                    <a:lnTo>
                      <a:pt x="87" y="85"/>
                    </a:lnTo>
                    <a:lnTo>
                      <a:pt x="53" y="127"/>
                    </a:lnTo>
                    <a:lnTo>
                      <a:pt x="42" y="156"/>
                    </a:lnTo>
                    <a:lnTo>
                      <a:pt x="0" y="165"/>
                    </a:lnTo>
                    <a:lnTo>
                      <a:pt x="34" y="190"/>
                    </a:lnTo>
                    <a:close/>
                  </a:path>
                </a:pathLst>
              </a:custGeom>
              <a:solidFill>
                <a:srgbClr val="75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79" name="Freeform 95"/>
              <p:cNvSpPr>
                <a:spLocks/>
              </p:cNvSpPr>
              <p:nvPr/>
            </p:nvSpPr>
            <p:spPr bwMode="auto">
              <a:xfrm>
                <a:off x="1310" y="2368"/>
                <a:ext cx="64" cy="181"/>
              </a:xfrm>
              <a:custGeom>
                <a:avLst/>
                <a:gdLst>
                  <a:gd name="T0" fmla="*/ 1 w 128"/>
                  <a:gd name="T1" fmla="*/ 0 h 363"/>
                  <a:gd name="T2" fmla="*/ 1 w 128"/>
                  <a:gd name="T3" fmla="*/ 0 h 363"/>
                  <a:gd name="T4" fmla="*/ 1 w 128"/>
                  <a:gd name="T5" fmla="*/ 0 h 363"/>
                  <a:gd name="T6" fmla="*/ 1 w 128"/>
                  <a:gd name="T7" fmla="*/ 0 h 363"/>
                  <a:gd name="T8" fmla="*/ 1 w 128"/>
                  <a:gd name="T9" fmla="*/ 0 h 363"/>
                  <a:gd name="T10" fmla="*/ 1 w 128"/>
                  <a:gd name="T11" fmla="*/ 0 h 363"/>
                  <a:gd name="T12" fmla="*/ 0 w 128"/>
                  <a:gd name="T13" fmla="*/ 0 h 363"/>
                  <a:gd name="T14" fmla="*/ 1 w 128"/>
                  <a:gd name="T15" fmla="*/ 0 h 363"/>
                  <a:gd name="T16" fmla="*/ 1 w 128"/>
                  <a:gd name="T17" fmla="*/ 0 h 363"/>
                  <a:gd name="T18" fmla="*/ 1 w 128"/>
                  <a:gd name="T19" fmla="*/ 0 h 363"/>
                  <a:gd name="T20" fmla="*/ 1 w 128"/>
                  <a:gd name="T21" fmla="*/ 0 h 363"/>
                  <a:gd name="T22" fmla="*/ 1 w 128"/>
                  <a:gd name="T23" fmla="*/ 0 h 363"/>
                  <a:gd name="T24" fmla="*/ 1 w 128"/>
                  <a:gd name="T25" fmla="*/ 0 h 363"/>
                  <a:gd name="T26" fmla="*/ 1 w 128"/>
                  <a:gd name="T27" fmla="*/ 0 h 363"/>
                  <a:gd name="T28" fmla="*/ 1 w 128"/>
                  <a:gd name="T29" fmla="*/ 0 h 363"/>
                  <a:gd name="T30" fmla="*/ 1 w 128"/>
                  <a:gd name="T31" fmla="*/ 0 h 3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8"/>
                  <a:gd name="T49" fmla="*/ 0 h 363"/>
                  <a:gd name="T50" fmla="*/ 128 w 128"/>
                  <a:gd name="T51" fmla="*/ 363 h 3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8" h="363">
                    <a:moveTo>
                      <a:pt x="122" y="116"/>
                    </a:moveTo>
                    <a:lnTo>
                      <a:pt x="128" y="157"/>
                    </a:lnTo>
                    <a:lnTo>
                      <a:pt x="94" y="273"/>
                    </a:lnTo>
                    <a:lnTo>
                      <a:pt x="80" y="288"/>
                    </a:lnTo>
                    <a:lnTo>
                      <a:pt x="35" y="321"/>
                    </a:lnTo>
                    <a:lnTo>
                      <a:pt x="27" y="361"/>
                    </a:lnTo>
                    <a:lnTo>
                      <a:pt x="0" y="363"/>
                    </a:lnTo>
                    <a:lnTo>
                      <a:pt x="16" y="311"/>
                    </a:lnTo>
                    <a:lnTo>
                      <a:pt x="63" y="203"/>
                    </a:lnTo>
                    <a:lnTo>
                      <a:pt x="31" y="212"/>
                    </a:lnTo>
                    <a:lnTo>
                      <a:pt x="55" y="174"/>
                    </a:lnTo>
                    <a:lnTo>
                      <a:pt x="33" y="167"/>
                    </a:lnTo>
                    <a:lnTo>
                      <a:pt x="76" y="81"/>
                    </a:lnTo>
                    <a:lnTo>
                      <a:pt x="116" y="0"/>
                    </a:lnTo>
                    <a:lnTo>
                      <a:pt x="122" y="116"/>
                    </a:lnTo>
                    <a:close/>
                  </a:path>
                </a:pathLst>
              </a:custGeom>
              <a:solidFill>
                <a:srgbClr val="75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0" name="Freeform 96"/>
              <p:cNvSpPr>
                <a:spLocks/>
              </p:cNvSpPr>
              <p:nvPr/>
            </p:nvSpPr>
            <p:spPr bwMode="auto">
              <a:xfrm>
                <a:off x="1307" y="2202"/>
                <a:ext cx="292" cy="249"/>
              </a:xfrm>
              <a:custGeom>
                <a:avLst/>
                <a:gdLst>
                  <a:gd name="T0" fmla="*/ 1 w 583"/>
                  <a:gd name="T1" fmla="*/ 1 h 498"/>
                  <a:gd name="T2" fmla="*/ 1 w 583"/>
                  <a:gd name="T3" fmla="*/ 1 h 498"/>
                  <a:gd name="T4" fmla="*/ 1 w 583"/>
                  <a:gd name="T5" fmla="*/ 1 h 498"/>
                  <a:gd name="T6" fmla="*/ 1 w 583"/>
                  <a:gd name="T7" fmla="*/ 1 h 498"/>
                  <a:gd name="T8" fmla="*/ 1 w 583"/>
                  <a:gd name="T9" fmla="*/ 1 h 498"/>
                  <a:gd name="T10" fmla="*/ 1 w 583"/>
                  <a:gd name="T11" fmla="*/ 1 h 498"/>
                  <a:gd name="T12" fmla="*/ 1 w 583"/>
                  <a:gd name="T13" fmla="*/ 1 h 498"/>
                  <a:gd name="T14" fmla="*/ 1 w 583"/>
                  <a:gd name="T15" fmla="*/ 1 h 498"/>
                  <a:gd name="T16" fmla="*/ 1 w 583"/>
                  <a:gd name="T17" fmla="*/ 1 h 498"/>
                  <a:gd name="T18" fmla="*/ 1 w 583"/>
                  <a:gd name="T19" fmla="*/ 1 h 498"/>
                  <a:gd name="T20" fmla="*/ 1 w 583"/>
                  <a:gd name="T21" fmla="*/ 1 h 498"/>
                  <a:gd name="T22" fmla="*/ 1 w 583"/>
                  <a:gd name="T23" fmla="*/ 1 h 498"/>
                  <a:gd name="T24" fmla="*/ 1 w 583"/>
                  <a:gd name="T25" fmla="*/ 1 h 498"/>
                  <a:gd name="T26" fmla="*/ 1 w 583"/>
                  <a:gd name="T27" fmla="*/ 1 h 498"/>
                  <a:gd name="T28" fmla="*/ 1 w 583"/>
                  <a:gd name="T29" fmla="*/ 1 h 498"/>
                  <a:gd name="T30" fmla="*/ 1 w 583"/>
                  <a:gd name="T31" fmla="*/ 1 h 498"/>
                  <a:gd name="T32" fmla="*/ 1 w 583"/>
                  <a:gd name="T33" fmla="*/ 1 h 498"/>
                  <a:gd name="T34" fmla="*/ 1 w 583"/>
                  <a:gd name="T35" fmla="*/ 1 h 498"/>
                  <a:gd name="T36" fmla="*/ 1 w 583"/>
                  <a:gd name="T37" fmla="*/ 1 h 498"/>
                  <a:gd name="T38" fmla="*/ 1 w 583"/>
                  <a:gd name="T39" fmla="*/ 1 h 498"/>
                  <a:gd name="T40" fmla="*/ 1 w 583"/>
                  <a:gd name="T41" fmla="*/ 1 h 498"/>
                  <a:gd name="T42" fmla="*/ 1 w 583"/>
                  <a:gd name="T43" fmla="*/ 0 h 498"/>
                  <a:gd name="T44" fmla="*/ 1 w 583"/>
                  <a:gd name="T45" fmla="*/ 1 h 498"/>
                  <a:gd name="T46" fmla="*/ 1 w 583"/>
                  <a:gd name="T47" fmla="*/ 1 h 498"/>
                  <a:gd name="T48" fmla="*/ 1 w 583"/>
                  <a:gd name="T49" fmla="*/ 1 h 498"/>
                  <a:gd name="T50" fmla="*/ 1 w 583"/>
                  <a:gd name="T51" fmla="*/ 1 h 498"/>
                  <a:gd name="T52" fmla="*/ 1 w 583"/>
                  <a:gd name="T53" fmla="*/ 1 h 498"/>
                  <a:gd name="T54" fmla="*/ 1 w 583"/>
                  <a:gd name="T55" fmla="*/ 1 h 498"/>
                  <a:gd name="T56" fmla="*/ 1 w 583"/>
                  <a:gd name="T57" fmla="*/ 1 h 498"/>
                  <a:gd name="T58" fmla="*/ 1 w 583"/>
                  <a:gd name="T59" fmla="*/ 1 h 498"/>
                  <a:gd name="T60" fmla="*/ 1 w 583"/>
                  <a:gd name="T61" fmla="*/ 1 h 498"/>
                  <a:gd name="T62" fmla="*/ 1 w 583"/>
                  <a:gd name="T63" fmla="*/ 1 h 498"/>
                  <a:gd name="T64" fmla="*/ 0 w 583"/>
                  <a:gd name="T65" fmla="*/ 1 h 498"/>
                  <a:gd name="T66" fmla="*/ 1 w 583"/>
                  <a:gd name="T67" fmla="*/ 1 h 498"/>
                  <a:gd name="T68" fmla="*/ 1 w 583"/>
                  <a:gd name="T69" fmla="*/ 1 h 498"/>
                  <a:gd name="T70" fmla="*/ 1 w 583"/>
                  <a:gd name="T71" fmla="*/ 1 h 498"/>
                  <a:gd name="T72" fmla="*/ 1 w 583"/>
                  <a:gd name="T73" fmla="*/ 1 h 498"/>
                  <a:gd name="T74" fmla="*/ 1 w 583"/>
                  <a:gd name="T75" fmla="*/ 1 h 498"/>
                  <a:gd name="T76" fmla="*/ 1 w 583"/>
                  <a:gd name="T77" fmla="*/ 1 h 498"/>
                  <a:gd name="T78" fmla="*/ 1 w 583"/>
                  <a:gd name="T79" fmla="*/ 1 h 498"/>
                  <a:gd name="T80" fmla="*/ 1 w 583"/>
                  <a:gd name="T81" fmla="*/ 1 h 498"/>
                  <a:gd name="T82" fmla="*/ 1 w 583"/>
                  <a:gd name="T83" fmla="*/ 1 h 498"/>
                  <a:gd name="T84" fmla="*/ 1 w 583"/>
                  <a:gd name="T85" fmla="*/ 1 h 498"/>
                  <a:gd name="T86" fmla="*/ 1 w 583"/>
                  <a:gd name="T87" fmla="*/ 1 h 498"/>
                  <a:gd name="T88" fmla="*/ 1 w 583"/>
                  <a:gd name="T89" fmla="*/ 1 h 498"/>
                  <a:gd name="T90" fmla="*/ 1 w 583"/>
                  <a:gd name="T91" fmla="*/ 1 h 498"/>
                  <a:gd name="T92" fmla="*/ 1 w 583"/>
                  <a:gd name="T93" fmla="*/ 1 h 498"/>
                  <a:gd name="T94" fmla="*/ 1 w 583"/>
                  <a:gd name="T95" fmla="*/ 1 h 498"/>
                  <a:gd name="T96" fmla="*/ 1 w 583"/>
                  <a:gd name="T97" fmla="*/ 1 h 49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83"/>
                  <a:gd name="T148" fmla="*/ 0 h 498"/>
                  <a:gd name="T149" fmla="*/ 583 w 583"/>
                  <a:gd name="T150" fmla="*/ 498 h 49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83" h="498">
                    <a:moveTo>
                      <a:pt x="583" y="218"/>
                    </a:moveTo>
                    <a:lnTo>
                      <a:pt x="536" y="228"/>
                    </a:lnTo>
                    <a:lnTo>
                      <a:pt x="477" y="209"/>
                    </a:lnTo>
                    <a:lnTo>
                      <a:pt x="482" y="188"/>
                    </a:lnTo>
                    <a:lnTo>
                      <a:pt x="380" y="194"/>
                    </a:lnTo>
                    <a:lnTo>
                      <a:pt x="275" y="182"/>
                    </a:lnTo>
                    <a:lnTo>
                      <a:pt x="218" y="165"/>
                    </a:lnTo>
                    <a:lnTo>
                      <a:pt x="290" y="150"/>
                    </a:lnTo>
                    <a:lnTo>
                      <a:pt x="456" y="127"/>
                    </a:lnTo>
                    <a:lnTo>
                      <a:pt x="526" y="125"/>
                    </a:lnTo>
                    <a:lnTo>
                      <a:pt x="492" y="114"/>
                    </a:lnTo>
                    <a:lnTo>
                      <a:pt x="416" y="91"/>
                    </a:lnTo>
                    <a:lnTo>
                      <a:pt x="340" y="64"/>
                    </a:lnTo>
                    <a:lnTo>
                      <a:pt x="306" y="49"/>
                    </a:lnTo>
                    <a:lnTo>
                      <a:pt x="349" y="40"/>
                    </a:lnTo>
                    <a:lnTo>
                      <a:pt x="391" y="36"/>
                    </a:lnTo>
                    <a:lnTo>
                      <a:pt x="532" y="53"/>
                    </a:lnTo>
                    <a:lnTo>
                      <a:pt x="519" y="45"/>
                    </a:lnTo>
                    <a:lnTo>
                      <a:pt x="488" y="30"/>
                    </a:lnTo>
                    <a:lnTo>
                      <a:pt x="454" y="13"/>
                    </a:lnTo>
                    <a:lnTo>
                      <a:pt x="431" y="6"/>
                    </a:lnTo>
                    <a:lnTo>
                      <a:pt x="334" y="0"/>
                    </a:lnTo>
                    <a:lnTo>
                      <a:pt x="302" y="6"/>
                    </a:lnTo>
                    <a:lnTo>
                      <a:pt x="214" y="66"/>
                    </a:lnTo>
                    <a:lnTo>
                      <a:pt x="199" y="110"/>
                    </a:lnTo>
                    <a:lnTo>
                      <a:pt x="144" y="154"/>
                    </a:lnTo>
                    <a:lnTo>
                      <a:pt x="119" y="190"/>
                    </a:lnTo>
                    <a:lnTo>
                      <a:pt x="91" y="256"/>
                    </a:lnTo>
                    <a:lnTo>
                      <a:pt x="79" y="338"/>
                    </a:lnTo>
                    <a:lnTo>
                      <a:pt x="55" y="353"/>
                    </a:lnTo>
                    <a:lnTo>
                      <a:pt x="40" y="367"/>
                    </a:lnTo>
                    <a:lnTo>
                      <a:pt x="7" y="382"/>
                    </a:lnTo>
                    <a:lnTo>
                      <a:pt x="0" y="405"/>
                    </a:lnTo>
                    <a:lnTo>
                      <a:pt x="2" y="427"/>
                    </a:lnTo>
                    <a:lnTo>
                      <a:pt x="2" y="458"/>
                    </a:lnTo>
                    <a:lnTo>
                      <a:pt x="19" y="498"/>
                    </a:lnTo>
                    <a:lnTo>
                      <a:pt x="43" y="473"/>
                    </a:lnTo>
                    <a:lnTo>
                      <a:pt x="76" y="452"/>
                    </a:lnTo>
                    <a:lnTo>
                      <a:pt x="76" y="405"/>
                    </a:lnTo>
                    <a:lnTo>
                      <a:pt x="121" y="340"/>
                    </a:lnTo>
                    <a:lnTo>
                      <a:pt x="205" y="367"/>
                    </a:lnTo>
                    <a:lnTo>
                      <a:pt x="273" y="363"/>
                    </a:lnTo>
                    <a:lnTo>
                      <a:pt x="399" y="289"/>
                    </a:lnTo>
                    <a:lnTo>
                      <a:pt x="484" y="277"/>
                    </a:lnTo>
                    <a:lnTo>
                      <a:pt x="538" y="262"/>
                    </a:lnTo>
                    <a:lnTo>
                      <a:pt x="562" y="249"/>
                    </a:lnTo>
                    <a:lnTo>
                      <a:pt x="577" y="237"/>
                    </a:lnTo>
                    <a:lnTo>
                      <a:pt x="583" y="218"/>
                    </a:lnTo>
                    <a:close/>
                  </a:path>
                </a:pathLst>
              </a:custGeom>
              <a:solidFill>
                <a:srgbClr val="7568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1" name="Freeform 97"/>
              <p:cNvSpPr>
                <a:spLocks/>
              </p:cNvSpPr>
              <p:nvPr/>
            </p:nvSpPr>
            <p:spPr bwMode="auto">
              <a:xfrm>
                <a:off x="1455" y="2718"/>
                <a:ext cx="37" cy="30"/>
              </a:xfrm>
              <a:custGeom>
                <a:avLst/>
                <a:gdLst>
                  <a:gd name="T0" fmla="*/ 1 w 74"/>
                  <a:gd name="T1" fmla="*/ 0 h 61"/>
                  <a:gd name="T2" fmla="*/ 1 w 74"/>
                  <a:gd name="T3" fmla="*/ 0 h 61"/>
                  <a:gd name="T4" fmla="*/ 1 w 74"/>
                  <a:gd name="T5" fmla="*/ 0 h 61"/>
                  <a:gd name="T6" fmla="*/ 1 w 74"/>
                  <a:gd name="T7" fmla="*/ 0 h 61"/>
                  <a:gd name="T8" fmla="*/ 0 w 74"/>
                  <a:gd name="T9" fmla="*/ 0 h 61"/>
                  <a:gd name="T10" fmla="*/ 1 w 74"/>
                  <a:gd name="T11" fmla="*/ 0 h 61"/>
                  <a:gd name="T12" fmla="*/ 1 w 74"/>
                  <a:gd name="T13" fmla="*/ 0 h 61"/>
                  <a:gd name="T14" fmla="*/ 1 w 74"/>
                  <a:gd name="T15" fmla="*/ 0 h 61"/>
                  <a:gd name="T16" fmla="*/ 1 w 74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61"/>
                  <a:gd name="T29" fmla="*/ 74 w 74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61">
                    <a:moveTo>
                      <a:pt x="74" y="23"/>
                    </a:moveTo>
                    <a:lnTo>
                      <a:pt x="52" y="32"/>
                    </a:lnTo>
                    <a:lnTo>
                      <a:pt x="55" y="61"/>
                    </a:lnTo>
                    <a:lnTo>
                      <a:pt x="8" y="51"/>
                    </a:lnTo>
                    <a:lnTo>
                      <a:pt x="0" y="19"/>
                    </a:lnTo>
                    <a:lnTo>
                      <a:pt x="8" y="0"/>
                    </a:lnTo>
                    <a:lnTo>
                      <a:pt x="69" y="10"/>
                    </a:lnTo>
                    <a:lnTo>
                      <a:pt x="74" y="23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2" name="Freeform 98"/>
              <p:cNvSpPr>
                <a:spLocks/>
              </p:cNvSpPr>
              <p:nvPr/>
            </p:nvSpPr>
            <p:spPr bwMode="auto">
              <a:xfrm>
                <a:off x="1393" y="2752"/>
                <a:ext cx="123" cy="28"/>
              </a:xfrm>
              <a:custGeom>
                <a:avLst/>
                <a:gdLst>
                  <a:gd name="T0" fmla="*/ 0 w 247"/>
                  <a:gd name="T1" fmla="*/ 0 h 58"/>
                  <a:gd name="T2" fmla="*/ 0 w 247"/>
                  <a:gd name="T3" fmla="*/ 0 h 58"/>
                  <a:gd name="T4" fmla="*/ 0 w 247"/>
                  <a:gd name="T5" fmla="*/ 0 h 58"/>
                  <a:gd name="T6" fmla="*/ 0 w 247"/>
                  <a:gd name="T7" fmla="*/ 0 h 58"/>
                  <a:gd name="T8" fmla="*/ 0 w 247"/>
                  <a:gd name="T9" fmla="*/ 0 h 58"/>
                  <a:gd name="T10" fmla="*/ 0 w 247"/>
                  <a:gd name="T11" fmla="*/ 0 h 58"/>
                  <a:gd name="T12" fmla="*/ 0 w 247"/>
                  <a:gd name="T13" fmla="*/ 0 h 58"/>
                  <a:gd name="T14" fmla="*/ 0 w 247"/>
                  <a:gd name="T15" fmla="*/ 0 h 58"/>
                  <a:gd name="T16" fmla="*/ 0 w 247"/>
                  <a:gd name="T17" fmla="*/ 0 h 58"/>
                  <a:gd name="T18" fmla="*/ 0 w 247"/>
                  <a:gd name="T19" fmla="*/ 0 h 58"/>
                  <a:gd name="T20" fmla="*/ 0 w 247"/>
                  <a:gd name="T21" fmla="*/ 0 h 58"/>
                  <a:gd name="T22" fmla="*/ 0 w 247"/>
                  <a:gd name="T23" fmla="*/ 0 h 58"/>
                  <a:gd name="T24" fmla="*/ 0 w 247"/>
                  <a:gd name="T25" fmla="*/ 0 h 58"/>
                  <a:gd name="T26" fmla="*/ 0 w 247"/>
                  <a:gd name="T27" fmla="*/ 0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7"/>
                  <a:gd name="T43" fmla="*/ 0 h 58"/>
                  <a:gd name="T44" fmla="*/ 247 w 247"/>
                  <a:gd name="T45" fmla="*/ 58 h 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7" h="58">
                    <a:moveTo>
                      <a:pt x="53" y="31"/>
                    </a:moveTo>
                    <a:lnTo>
                      <a:pt x="131" y="14"/>
                    </a:lnTo>
                    <a:lnTo>
                      <a:pt x="230" y="0"/>
                    </a:lnTo>
                    <a:lnTo>
                      <a:pt x="247" y="14"/>
                    </a:lnTo>
                    <a:lnTo>
                      <a:pt x="245" y="25"/>
                    </a:lnTo>
                    <a:lnTo>
                      <a:pt x="230" y="37"/>
                    </a:lnTo>
                    <a:lnTo>
                      <a:pt x="228" y="50"/>
                    </a:lnTo>
                    <a:lnTo>
                      <a:pt x="213" y="37"/>
                    </a:lnTo>
                    <a:lnTo>
                      <a:pt x="175" y="29"/>
                    </a:lnTo>
                    <a:lnTo>
                      <a:pt x="76" y="44"/>
                    </a:lnTo>
                    <a:lnTo>
                      <a:pt x="0" y="58"/>
                    </a:lnTo>
                    <a:lnTo>
                      <a:pt x="9" y="37"/>
                    </a:lnTo>
                    <a:lnTo>
                      <a:pt x="53" y="31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3" name="Freeform 99"/>
              <p:cNvSpPr>
                <a:spLocks/>
              </p:cNvSpPr>
              <p:nvPr/>
            </p:nvSpPr>
            <p:spPr bwMode="auto">
              <a:xfrm>
                <a:off x="1327" y="2756"/>
                <a:ext cx="73" cy="123"/>
              </a:xfrm>
              <a:custGeom>
                <a:avLst/>
                <a:gdLst>
                  <a:gd name="T0" fmla="*/ 1 w 146"/>
                  <a:gd name="T1" fmla="*/ 1 h 245"/>
                  <a:gd name="T2" fmla="*/ 1 w 146"/>
                  <a:gd name="T3" fmla="*/ 0 h 245"/>
                  <a:gd name="T4" fmla="*/ 1 w 146"/>
                  <a:gd name="T5" fmla="*/ 0 h 245"/>
                  <a:gd name="T6" fmla="*/ 1 w 146"/>
                  <a:gd name="T7" fmla="*/ 1 h 245"/>
                  <a:gd name="T8" fmla="*/ 1 w 146"/>
                  <a:gd name="T9" fmla="*/ 1 h 245"/>
                  <a:gd name="T10" fmla="*/ 1 w 146"/>
                  <a:gd name="T11" fmla="*/ 1 h 245"/>
                  <a:gd name="T12" fmla="*/ 1 w 146"/>
                  <a:gd name="T13" fmla="*/ 1 h 245"/>
                  <a:gd name="T14" fmla="*/ 1 w 146"/>
                  <a:gd name="T15" fmla="*/ 1 h 245"/>
                  <a:gd name="T16" fmla="*/ 1 w 146"/>
                  <a:gd name="T17" fmla="*/ 1 h 245"/>
                  <a:gd name="T18" fmla="*/ 0 w 146"/>
                  <a:gd name="T19" fmla="*/ 1 h 245"/>
                  <a:gd name="T20" fmla="*/ 0 w 146"/>
                  <a:gd name="T21" fmla="*/ 1 h 245"/>
                  <a:gd name="T22" fmla="*/ 1 w 146"/>
                  <a:gd name="T23" fmla="*/ 1 h 245"/>
                  <a:gd name="T24" fmla="*/ 1 w 146"/>
                  <a:gd name="T25" fmla="*/ 1 h 245"/>
                  <a:gd name="T26" fmla="*/ 1 w 146"/>
                  <a:gd name="T27" fmla="*/ 1 h 245"/>
                  <a:gd name="T28" fmla="*/ 1 w 146"/>
                  <a:gd name="T29" fmla="*/ 1 h 245"/>
                  <a:gd name="T30" fmla="*/ 1 w 146"/>
                  <a:gd name="T31" fmla="*/ 1 h 245"/>
                  <a:gd name="T32" fmla="*/ 1 w 146"/>
                  <a:gd name="T33" fmla="*/ 1 h 245"/>
                  <a:gd name="T34" fmla="*/ 1 w 146"/>
                  <a:gd name="T35" fmla="*/ 1 h 245"/>
                  <a:gd name="T36" fmla="*/ 1 w 146"/>
                  <a:gd name="T37" fmla="*/ 1 h 2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245"/>
                  <a:gd name="T59" fmla="*/ 146 w 146"/>
                  <a:gd name="T60" fmla="*/ 245 h 2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245">
                    <a:moveTo>
                      <a:pt x="146" y="11"/>
                    </a:moveTo>
                    <a:lnTo>
                      <a:pt x="129" y="0"/>
                    </a:lnTo>
                    <a:lnTo>
                      <a:pt x="110" y="0"/>
                    </a:lnTo>
                    <a:lnTo>
                      <a:pt x="87" y="11"/>
                    </a:lnTo>
                    <a:lnTo>
                      <a:pt x="72" y="34"/>
                    </a:lnTo>
                    <a:lnTo>
                      <a:pt x="72" y="80"/>
                    </a:lnTo>
                    <a:lnTo>
                      <a:pt x="59" y="101"/>
                    </a:lnTo>
                    <a:lnTo>
                      <a:pt x="41" y="131"/>
                    </a:lnTo>
                    <a:lnTo>
                      <a:pt x="19" y="175"/>
                    </a:lnTo>
                    <a:lnTo>
                      <a:pt x="0" y="207"/>
                    </a:lnTo>
                    <a:lnTo>
                      <a:pt x="0" y="245"/>
                    </a:lnTo>
                    <a:lnTo>
                      <a:pt x="49" y="243"/>
                    </a:lnTo>
                    <a:lnTo>
                      <a:pt x="59" y="194"/>
                    </a:lnTo>
                    <a:lnTo>
                      <a:pt x="97" y="116"/>
                    </a:lnTo>
                    <a:lnTo>
                      <a:pt x="98" y="61"/>
                    </a:lnTo>
                    <a:lnTo>
                      <a:pt x="112" y="36"/>
                    </a:lnTo>
                    <a:lnTo>
                      <a:pt x="131" y="27"/>
                    </a:lnTo>
                    <a:lnTo>
                      <a:pt x="146" y="11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4" name="Freeform 100"/>
              <p:cNvSpPr>
                <a:spLocks/>
              </p:cNvSpPr>
              <p:nvPr/>
            </p:nvSpPr>
            <p:spPr bwMode="auto">
              <a:xfrm>
                <a:off x="1334" y="2813"/>
                <a:ext cx="43" cy="64"/>
              </a:xfrm>
              <a:custGeom>
                <a:avLst/>
                <a:gdLst>
                  <a:gd name="T0" fmla="*/ 1 w 85"/>
                  <a:gd name="T1" fmla="*/ 0 h 129"/>
                  <a:gd name="T2" fmla="*/ 1 w 85"/>
                  <a:gd name="T3" fmla="*/ 0 h 129"/>
                  <a:gd name="T4" fmla="*/ 0 w 85"/>
                  <a:gd name="T5" fmla="*/ 0 h 129"/>
                  <a:gd name="T6" fmla="*/ 1 w 85"/>
                  <a:gd name="T7" fmla="*/ 0 h 129"/>
                  <a:gd name="T8" fmla="*/ 1 w 85"/>
                  <a:gd name="T9" fmla="*/ 0 h 129"/>
                  <a:gd name="T10" fmla="*/ 1 w 85"/>
                  <a:gd name="T11" fmla="*/ 0 h 129"/>
                  <a:gd name="T12" fmla="*/ 1 w 85"/>
                  <a:gd name="T13" fmla="*/ 0 h 129"/>
                  <a:gd name="T14" fmla="*/ 1 w 85"/>
                  <a:gd name="T15" fmla="*/ 0 h 129"/>
                  <a:gd name="T16" fmla="*/ 1 w 85"/>
                  <a:gd name="T17" fmla="*/ 0 h 129"/>
                  <a:gd name="T18" fmla="*/ 1 w 85"/>
                  <a:gd name="T19" fmla="*/ 0 h 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5"/>
                  <a:gd name="T31" fmla="*/ 0 h 129"/>
                  <a:gd name="T32" fmla="*/ 85 w 85"/>
                  <a:gd name="T33" fmla="*/ 129 h 1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5" h="129">
                    <a:moveTo>
                      <a:pt x="85" y="91"/>
                    </a:moveTo>
                    <a:lnTo>
                      <a:pt x="49" y="129"/>
                    </a:lnTo>
                    <a:lnTo>
                      <a:pt x="0" y="126"/>
                    </a:lnTo>
                    <a:lnTo>
                      <a:pt x="11" y="89"/>
                    </a:lnTo>
                    <a:lnTo>
                      <a:pt x="40" y="67"/>
                    </a:lnTo>
                    <a:lnTo>
                      <a:pt x="53" y="38"/>
                    </a:lnTo>
                    <a:lnTo>
                      <a:pt x="82" y="0"/>
                    </a:lnTo>
                    <a:lnTo>
                      <a:pt x="84" y="38"/>
                    </a:lnTo>
                    <a:lnTo>
                      <a:pt x="85" y="91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5" name="Freeform 101"/>
              <p:cNvSpPr>
                <a:spLocks/>
              </p:cNvSpPr>
              <p:nvPr/>
            </p:nvSpPr>
            <p:spPr bwMode="auto">
              <a:xfrm>
                <a:off x="1438" y="2822"/>
                <a:ext cx="73" cy="166"/>
              </a:xfrm>
              <a:custGeom>
                <a:avLst/>
                <a:gdLst>
                  <a:gd name="T0" fmla="*/ 1 w 146"/>
                  <a:gd name="T1" fmla="*/ 0 h 333"/>
                  <a:gd name="T2" fmla="*/ 1 w 146"/>
                  <a:gd name="T3" fmla="*/ 0 h 333"/>
                  <a:gd name="T4" fmla="*/ 1 w 146"/>
                  <a:gd name="T5" fmla="*/ 0 h 333"/>
                  <a:gd name="T6" fmla="*/ 1 w 146"/>
                  <a:gd name="T7" fmla="*/ 0 h 333"/>
                  <a:gd name="T8" fmla="*/ 1 w 146"/>
                  <a:gd name="T9" fmla="*/ 0 h 333"/>
                  <a:gd name="T10" fmla="*/ 1 w 146"/>
                  <a:gd name="T11" fmla="*/ 0 h 333"/>
                  <a:gd name="T12" fmla="*/ 1 w 146"/>
                  <a:gd name="T13" fmla="*/ 0 h 333"/>
                  <a:gd name="T14" fmla="*/ 1 w 146"/>
                  <a:gd name="T15" fmla="*/ 0 h 333"/>
                  <a:gd name="T16" fmla="*/ 1 w 146"/>
                  <a:gd name="T17" fmla="*/ 0 h 333"/>
                  <a:gd name="T18" fmla="*/ 1 w 146"/>
                  <a:gd name="T19" fmla="*/ 0 h 333"/>
                  <a:gd name="T20" fmla="*/ 1 w 146"/>
                  <a:gd name="T21" fmla="*/ 0 h 333"/>
                  <a:gd name="T22" fmla="*/ 1 w 146"/>
                  <a:gd name="T23" fmla="*/ 0 h 333"/>
                  <a:gd name="T24" fmla="*/ 1 w 146"/>
                  <a:gd name="T25" fmla="*/ 0 h 333"/>
                  <a:gd name="T26" fmla="*/ 1 w 146"/>
                  <a:gd name="T27" fmla="*/ 0 h 333"/>
                  <a:gd name="T28" fmla="*/ 1 w 146"/>
                  <a:gd name="T29" fmla="*/ 0 h 333"/>
                  <a:gd name="T30" fmla="*/ 1 w 146"/>
                  <a:gd name="T31" fmla="*/ 0 h 333"/>
                  <a:gd name="T32" fmla="*/ 1 w 146"/>
                  <a:gd name="T33" fmla="*/ 0 h 333"/>
                  <a:gd name="T34" fmla="*/ 0 w 146"/>
                  <a:gd name="T35" fmla="*/ 0 h 333"/>
                  <a:gd name="T36" fmla="*/ 1 w 146"/>
                  <a:gd name="T37" fmla="*/ 0 h 333"/>
                  <a:gd name="T38" fmla="*/ 1 w 146"/>
                  <a:gd name="T39" fmla="*/ 0 h 333"/>
                  <a:gd name="T40" fmla="*/ 1 w 146"/>
                  <a:gd name="T41" fmla="*/ 0 h 333"/>
                  <a:gd name="T42" fmla="*/ 1 w 146"/>
                  <a:gd name="T43" fmla="*/ 0 h 3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6"/>
                  <a:gd name="T67" fmla="*/ 0 h 333"/>
                  <a:gd name="T68" fmla="*/ 146 w 146"/>
                  <a:gd name="T69" fmla="*/ 333 h 3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6" h="333">
                    <a:moveTo>
                      <a:pt x="36" y="17"/>
                    </a:moveTo>
                    <a:lnTo>
                      <a:pt x="40" y="69"/>
                    </a:lnTo>
                    <a:lnTo>
                      <a:pt x="49" y="131"/>
                    </a:lnTo>
                    <a:lnTo>
                      <a:pt x="70" y="166"/>
                    </a:lnTo>
                    <a:lnTo>
                      <a:pt x="86" y="190"/>
                    </a:lnTo>
                    <a:lnTo>
                      <a:pt x="67" y="202"/>
                    </a:lnTo>
                    <a:lnTo>
                      <a:pt x="70" y="215"/>
                    </a:lnTo>
                    <a:lnTo>
                      <a:pt x="89" y="234"/>
                    </a:lnTo>
                    <a:lnTo>
                      <a:pt x="118" y="249"/>
                    </a:lnTo>
                    <a:lnTo>
                      <a:pt x="135" y="261"/>
                    </a:lnTo>
                    <a:lnTo>
                      <a:pt x="124" y="280"/>
                    </a:lnTo>
                    <a:lnTo>
                      <a:pt x="146" y="306"/>
                    </a:lnTo>
                    <a:lnTo>
                      <a:pt x="131" y="333"/>
                    </a:lnTo>
                    <a:lnTo>
                      <a:pt x="93" y="291"/>
                    </a:lnTo>
                    <a:lnTo>
                      <a:pt x="49" y="259"/>
                    </a:lnTo>
                    <a:lnTo>
                      <a:pt x="21" y="219"/>
                    </a:lnTo>
                    <a:lnTo>
                      <a:pt x="4" y="147"/>
                    </a:lnTo>
                    <a:lnTo>
                      <a:pt x="0" y="31"/>
                    </a:lnTo>
                    <a:lnTo>
                      <a:pt x="4" y="10"/>
                    </a:lnTo>
                    <a:lnTo>
                      <a:pt x="34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FFB5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6" name="Freeform 102"/>
              <p:cNvSpPr>
                <a:spLocks/>
              </p:cNvSpPr>
              <p:nvPr/>
            </p:nvSpPr>
            <p:spPr bwMode="auto">
              <a:xfrm>
                <a:off x="1381" y="2804"/>
                <a:ext cx="72" cy="119"/>
              </a:xfrm>
              <a:custGeom>
                <a:avLst/>
                <a:gdLst>
                  <a:gd name="T0" fmla="*/ 1 w 142"/>
                  <a:gd name="T1" fmla="*/ 1 h 238"/>
                  <a:gd name="T2" fmla="*/ 1 w 142"/>
                  <a:gd name="T3" fmla="*/ 1 h 238"/>
                  <a:gd name="T4" fmla="*/ 1 w 142"/>
                  <a:gd name="T5" fmla="*/ 0 h 238"/>
                  <a:gd name="T6" fmla="*/ 1 w 142"/>
                  <a:gd name="T7" fmla="*/ 1 h 238"/>
                  <a:gd name="T8" fmla="*/ 1 w 142"/>
                  <a:gd name="T9" fmla="*/ 1 h 238"/>
                  <a:gd name="T10" fmla="*/ 1 w 142"/>
                  <a:gd name="T11" fmla="*/ 1 h 238"/>
                  <a:gd name="T12" fmla="*/ 1 w 142"/>
                  <a:gd name="T13" fmla="*/ 1 h 238"/>
                  <a:gd name="T14" fmla="*/ 1 w 142"/>
                  <a:gd name="T15" fmla="*/ 1 h 238"/>
                  <a:gd name="T16" fmla="*/ 1 w 142"/>
                  <a:gd name="T17" fmla="*/ 1 h 238"/>
                  <a:gd name="T18" fmla="*/ 1 w 142"/>
                  <a:gd name="T19" fmla="*/ 1 h 238"/>
                  <a:gd name="T20" fmla="*/ 1 w 142"/>
                  <a:gd name="T21" fmla="*/ 1 h 238"/>
                  <a:gd name="T22" fmla="*/ 1 w 142"/>
                  <a:gd name="T23" fmla="*/ 1 h 238"/>
                  <a:gd name="T24" fmla="*/ 0 w 142"/>
                  <a:gd name="T25" fmla="*/ 1 h 238"/>
                  <a:gd name="T26" fmla="*/ 1 w 142"/>
                  <a:gd name="T27" fmla="*/ 1 h 238"/>
                  <a:gd name="T28" fmla="*/ 1 w 142"/>
                  <a:gd name="T29" fmla="*/ 1 h 238"/>
                  <a:gd name="T30" fmla="*/ 1 w 142"/>
                  <a:gd name="T31" fmla="*/ 1 h 238"/>
                  <a:gd name="T32" fmla="*/ 1 w 142"/>
                  <a:gd name="T33" fmla="*/ 1 h 238"/>
                  <a:gd name="T34" fmla="*/ 1 w 142"/>
                  <a:gd name="T35" fmla="*/ 1 h 238"/>
                  <a:gd name="T36" fmla="*/ 1 w 142"/>
                  <a:gd name="T37" fmla="*/ 1 h 238"/>
                  <a:gd name="T38" fmla="*/ 1 w 142"/>
                  <a:gd name="T39" fmla="*/ 1 h 238"/>
                  <a:gd name="T40" fmla="*/ 1 w 142"/>
                  <a:gd name="T41" fmla="*/ 1 h 238"/>
                  <a:gd name="T42" fmla="*/ 1 w 142"/>
                  <a:gd name="T43" fmla="*/ 1 h 2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238"/>
                  <a:gd name="T68" fmla="*/ 142 w 142"/>
                  <a:gd name="T69" fmla="*/ 238 h 2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238">
                    <a:moveTo>
                      <a:pt x="142" y="36"/>
                    </a:moveTo>
                    <a:lnTo>
                      <a:pt x="127" y="32"/>
                    </a:lnTo>
                    <a:lnTo>
                      <a:pt x="108" y="0"/>
                    </a:lnTo>
                    <a:lnTo>
                      <a:pt x="84" y="8"/>
                    </a:lnTo>
                    <a:lnTo>
                      <a:pt x="51" y="19"/>
                    </a:lnTo>
                    <a:lnTo>
                      <a:pt x="70" y="55"/>
                    </a:lnTo>
                    <a:lnTo>
                      <a:pt x="68" y="91"/>
                    </a:lnTo>
                    <a:lnTo>
                      <a:pt x="82" y="129"/>
                    </a:lnTo>
                    <a:lnTo>
                      <a:pt x="74" y="148"/>
                    </a:lnTo>
                    <a:lnTo>
                      <a:pt x="65" y="154"/>
                    </a:lnTo>
                    <a:lnTo>
                      <a:pt x="49" y="148"/>
                    </a:lnTo>
                    <a:lnTo>
                      <a:pt x="30" y="156"/>
                    </a:lnTo>
                    <a:lnTo>
                      <a:pt x="0" y="139"/>
                    </a:lnTo>
                    <a:lnTo>
                      <a:pt x="19" y="184"/>
                    </a:lnTo>
                    <a:lnTo>
                      <a:pt x="23" y="238"/>
                    </a:lnTo>
                    <a:lnTo>
                      <a:pt x="40" y="236"/>
                    </a:lnTo>
                    <a:lnTo>
                      <a:pt x="65" y="224"/>
                    </a:lnTo>
                    <a:lnTo>
                      <a:pt x="70" y="190"/>
                    </a:lnTo>
                    <a:lnTo>
                      <a:pt x="116" y="192"/>
                    </a:lnTo>
                    <a:lnTo>
                      <a:pt x="114" y="59"/>
                    </a:lnTo>
                    <a:lnTo>
                      <a:pt x="142" y="36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7" name="Freeform 103"/>
              <p:cNvSpPr>
                <a:spLocks/>
              </p:cNvSpPr>
              <p:nvPr/>
            </p:nvSpPr>
            <p:spPr bwMode="auto">
              <a:xfrm>
                <a:off x="1428" y="2774"/>
                <a:ext cx="121" cy="168"/>
              </a:xfrm>
              <a:custGeom>
                <a:avLst/>
                <a:gdLst>
                  <a:gd name="T0" fmla="*/ 1 w 241"/>
                  <a:gd name="T1" fmla="*/ 0 h 337"/>
                  <a:gd name="T2" fmla="*/ 1 w 241"/>
                  <a:gd name="T3" fmla="*/ 0 h 337"/>
                  <a:gd name="T4" fmla="*/ 1 w 241"/>
                  <a:gd name="T5" fmla="*/ 0 h 337"/>
                  <a:gd name="T6" fmla="*/ 1 w 241"/>
                  <a:gd name="T7" fmla="*/ 0 h 337"/>
                  <a:gd name="T8" fmla="*/ 1 w 241"/>
                  <a:gd name="T9" fmla="*/ 0 h 337"/>
                  <a:gd name="T10" fmla="*/ 1 w 241"/>
                  <a:gd name="T11" fmla="*/ 0 h 337"/>
                  <a:gd name="T12" fmla="*/ 1 w 241"/>
                  <a:gd name="T13" fmla="*/ 0 h 337"/>
                  <a:gd name="T14" fmla="*/ 1 w 241"/>
                  <a:gd name="T15" fmla="*/ 0 h 337"/>
                  <a:gd name="T16" fmla="*/ 1 w 241"/>
                  <a:gd name="T17" fmla="*/ 0 h 337"/>
                  <a:gd name="T18" fmla="*/ 0 w 241"/>
                  <a:gd name="T19" fmla="*/ 0 h 337"/>
                  <a:gd name="T20" fmla="*/ 1 w 241"/>
                  <a:gd name="T21" fmla="*/ 0 h 337"/>
                  <a:gd name="T22" fmla="*/ 1 w 241"/>
                  <a:gd name="T23" fmla="*/ 0 h 337"/>
                  <a:gd name="T24" fmla="*/ 1 w 241"/>
                  <a:gd name="T25" fmla="*/ 0 h 337"/>
                  <a:gd name="T26" fmla="*/ 1 w 241"/>
                  <a:gd name="T27" fmla="*/ 0 h 337"/>
                  <a:gd name="T28" fmla="*/ 1 w 241"/>
                  <a:gd name="T29" fmla="*/ 0 h 337"/>
                  <a:gd name="T30" fmla="*/ 1 w 241"/>
                  <a:gd name="T31" fmla="*/ 0 h 337"/>
                  <a:gd name="T32" fmla="*/ 1 w 241"/>
                  <a:gd name="T33" fmla="*/ 0 h 337"/>
                  <a:gd name="T34" fmla="*/ 1 w 241"/>
                  <a:gd name="T35" fmla="*/ 0 h 337"/>
                  <a:gd name="T36" fmla="*/ 1 w 241"/>
                  <a:gd name="T37" fmla="*/ 0 h 337"/>
                  <a:gd name="T38" fmla="*/ 1 w 241"/>
                  <a:gd name="T39" fmla="*/ 0 h 337"/>
                  <a:gd name="T40" fmla="*/ 1 w 241"/>
                  <a:gd name="T41" fmla="*/ 0 h 337"/>
                  <a:gd name="T42" fmla="*/ 1 w 241"/>
                  <a:gd name="T43" fmla="*/ 0 h 337"/>
                  <a:gd name="T44" fmla="*/ 1 w 241"/>
                  <a:gd name="T45" fmla="*/ 0 h 337"/>
                  <a:gd name="T46" fmla="*/ 1 w 241"/>
                  <a:gd name="T47" fmla="*/ 0 h 337"/>
                  <a:gd name="T48" fmla="*/ 1 w 241"/>
                  <a:gd name="T49" fmla="*/ 0 h 3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1"/>
                  <a:gd name="T76" fmla="*/ 0 h 337"/>
                  <a:gd name="T77" fmla="*/ 241 w 241"/>
                  <a:gd name="T78" fmla="*/ 337 h 3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1" h="337">
                    <a:moveTo>
                      <a:pt x="241" y="293"/>
                    </a:moveTo>
                    <a:lnTo>
                      <a:pt x="215" y="278"/>
                    </a:lnTo>
                    <a:lnTo>
                      <a:pt x="196" y="207"/>
                    </a:lnTo>
                    <a:lnTo>
                      <a:pt x="156" y="80"/>
                    </a:lnTo>
                    <a:lnTo>
                      <a:pt x="146" y="40"/>
                    </a:lnTo>
                    <a:lnTo>
                      <a:pt x="133" y="14"/>
                    </a:lnTo>
                    <a:lnTo>
                      <a:pt x="118" y="0"/>
                    </a:lnTo>
                    <a:lnTo>
                      <a:pt x="17" y="12"/>
                    </a:lnTo>
                    <a:lnTo>
                      <a:pt x="6" y="19"/>
                    </a:lnTo>
                    <a:lnTo>
                      <a:pt x="0" y="31"/>
                    </a:lnTo>
                    <a:lnTo>
                      <a:pt x="59" y="34"/>
                    </a:lnTo>
                    <a:lnTo>
                      <a:pt x="63" y="59"/>
                    </a:lnTo>
                    <a:lnTo>
                      <a:pt x="78" y="74"/>
                    </a:lnTo>
                    <a:lnTo>
                      <a:pt x="87" y="88"/>
                    </a:lnTo>
                    <a:lnTo>
                      <a:pt x="93" y="152"/>
                    </a:lnTo>
                    <a:lnTo>
                      <a:pt x="114" y="236"/>
                    </a:lnTo>
                    <a:lnTo>
                      <a:pt x="141" y="272"/>
                    </a:lnTo>
                    <a:lnTo>
                      <a:pt x="154" y="289"/>
                    </a:lnTo>
                    <a:lnTo>
                      <a:pt x="164" y="310"/>
                    </a:lnTo>
                    <a:lnTo>
                      <a:pt x="175" y="327"/>
                    </a:lnTo>
                    <a:lnTo>
                      <a:pt x="194" y="337"/>
                    </a:lnTo>
                    <a:lnTo>
                      <a:pt x="224" y="331"/>
                    </a:lnTo>
                    <a:lnTo>
                      <a:pt x="234" y="320"/>
                    </a:lnTo>
                    <a:lnTo>
                      <a:pt x="241" y="293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8" name="Freeform 104"/>
              <p:cNvSpPr>
                <a:spLocks/>
              </p:cNvSpPr>
              <p:nvPr/>
            </p:nvSpPr>
            <p:spPr bwMode="auto">
              <a:xfrm>
                <a:off x="1471" y="2770"/>
                <a:ext cx="36" cy="122"/>
              </a:xfrm>
              <a:custGeom>
                <a:avLst/>
                <a:gdLst>
                  <a:gd name="T0" fmla="*/ 1 w 72"/>
                  <a:gd name="T1" fmla="*/ 0 h 245"/>
                  <a:gd name="T2" fmla="*/ 1 w 72"/>
                  <a:gd name="T3" fmla="*/ 0 h 245"/>
                  <a:gd name="T4" fmla="*/ 1 w 72"/>
                  <a:gd name="T5" fmla="*/ 0 h 245"/>
                  <a:gd name="T6" fmla="*/ 1 w 72"/>
                  <a:gd name="T7" fmla="*/ 0 h 245"/>
                  <a:gd name="T8" fmla="*/ 1 w 72"/>
                  <a:gd name="T9" fmla="*/ 0 h 245"/>
                  <a:gd name="T10" fmla="*/ 1 w 72"/>
                  <a:gd name="T11" fmla="*/ 0 h 245"/>
                  <a:gd name="T12" fmla="*/ 1 w 72"/>
                  <a:gd name="T13" fmla="*/ 0 h 245"/>
                  <a:gd name="T14" fmla="*/ 1 w 72"/>
                  <a:gd name="T15" fmla="*/ 0 h 245"/>
                  <a:gd name="T16" fmla="*/ 1 w 72"/>
                  <a:gd name="T17" fmla="*/ 0 h 245"/>
                  <a:gd name="T18" fmla="*/ 1 w 72"/>
                  <a:gd name="T19" fmla="*/ 0 h 245"/>
                  <a:gd name="T20" fmla="*/ 1 w 72"/>
                  <a:gd name="T21" fmla="*/ 0 h 245"/>
                  <a:gd name="T22" fmla="*/ 1 w 72"/>
                  <a:gd name="T23" fmla="*/ 0 h 245"/>
                  <a:gd name="T24" fmla="*/ 1 w 72"/>
                  <a:gd name="T25" fmla="*/ 0 h 245"/>
                  <a:gd name="T26" fmla="*/ 1 w 72"/>
                  <a:gd name="T27" fmla="*/ 0 h 245"/>
                  <a:gd name="T28" fmla="*/ 0 w 72"/>
                  <a:gd name="T29" fmla="*/ 0 h 245"/>
                  <a:gd name="T30" fmla="*/ 1 w 72"/>
                  <a:gd name="T31" fmla="*/ 0 h 245"/>
                  <a:gd name="T32" fmla="*/ 1 w 72"/>
                  <a:gd name="T33" fmla="*/ 0 h 2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245"/>
                  <a:gd name="T53" fmla="*/ 72 w 72"/>
                  <a:gd name="T54" fmla="*/ 245 h 2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245">
                    <a:moveTo>
                      <a:pt x="30" y="5"/>
                    </a:moveTo>
                    <a:lnTo>
                      <a:pt x="55" y="0"/>
                    </a:lnTo>
                    <a:lnTo>
                      <a:pt x="62" y="19"/>
                    </a:lnTo>
                    <a:lnTo>
                      <a:pt x="72" y="41"/>
                    </a:lnTo>
                    <a:lnTo>
                      <a:pt x="64" y="62"/>
                    </a:lnTo>
                    <a:lnTo>
                      <a:pt x="41" y="83"/>
                    </a:lnTo>
                    <a:lnTo>
                      <a:pt x="57" y="176"/>
                    </a:lnTo>
                    <a:lnTo>
                      <a:pt x="68" y="209"/>
                    </a:lnTo>
                    <a:lnTo>
                      <a:pt x="70" y="245"/>
                    </a:lnTo>
                    <a:lnTo>
                      <a:pt x="51" y="237"/>
                    </a:lnTo>
                    <a:lnTo>
                      <a:pt x="34" y="199"/>
                    </a:lnTo>
                    <a:lnTo>
                      <a:pt x="24" y="106"/>
                    </a:lnTo>
                    <a:lnTo>
                      <a:pt x="30" y="59"/>
                    </a:lnTo>
                    <a:lnTo>
                      <a:pt x="30" y="36"/>
                    </a:lnTo>
                    <a:lnTo>
                      <a:pt x="0" y="24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89" name="Freeform 105"/>
              <p:cNvSpPr>
                <a:spLocks/>
              </p:cNvSpPr>
              <p:nvPr/>
            </p:nvSpPr>
            <p:spPr bwMode="auto">
              <a:xfrm>
                <a:off x="1680" y="2585"/>
                <a:ext cx="25" cy="38"/>
              </a:xfrm>
              <a:custGeom>
                <a:avLst/>
                <a:gdLst>
                  <a:gd name="T0" fmla="*/ 1 w 49"/>
                  <a:gd name="T1" fmla="*/ 0 h 76"/>
                  <a:gd name="T2" fmla="*/ 1 w 49"/>
                  <a:gd name="T3" fmla="*/ 1 h 76"/>
                  <a:gd name="T4" fmla="*/ 1 w 49"/>
                  <a:gd name="T5" fmla="*/ 1 h 76"/>
                  <a:gd name="T6" fmla="*/ 0 w 49"/>
                  <a:gd name="T7" fmla="*/ 1 h 76"/>
                  <a:gd name="T8" fmla="*/ 1 w 49"/>
                  <a:gd name="T9" fmla="*/ 1 h 76"/>
                  <a:gd name="T10" fmla="*/ 1 w 49"/>
                  <a:gd name="T11" fmla="*/ 1 h 76"/>
                  <a:gd name="T12" fmla="*/ 1 w 49"/>
                  <a:gd name="T13" fmla="*/ 1 h 76"/>
                  <a:gd name="T14" fmla="*/ 1 w 49"/>
                  <a:gd name="T15" fmla="*/ 1 h 76"/>
                  <a:gd name="T16" fmla="*/ 1 w 49"/>
                  <a:gd name="T17" fmla="*/ 0 h 76"/>
                  <a:gd name="T18" fmla="*/ 1 w 49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76"/>
                  <a:gd name="T32" fmla="*/ 49 w 49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76">
                    <a:moveTo>
                      <a:pt x="23" y="0"/>
                    </a:moveTo>
                    <a:lnTo>
                      <a:pt x="23" y="36"/>
                    </a:lnTo>
                    <a:lnTo>
                      <a:pt x="9" y="45"/>
                    </a:lnTo>
                    <a:lnTo>
                      <a:pt x="0" y="74"/>
                    </a:lnTo>
                    <a:lnTo>
                      <a:pt x="19" y="76"/>
                    </a:lnTo>
                    <a:lnTo>
                      <a:pt x="34" y="53"/>
                    </a:lnTo>
                    <a:lnTo>
                      <a:pt x="49" y="32"/>
                    </a:lnTo>
                    <a:lnTo>
                      <a:pt x="43" y="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0" name="Freeform 106"/>
              <p:cNvSpPr>
                <a:spLocks/>
              </p:cNvSpPr>
              <p:nvPr/>
            </p:nvSpPr>
            <p:spPr bwMode="auto">
              <a:xfrm>
                <a:off x="1323" y="2497"/>
                <a:ext cx="37" cy="103"/>
              </a:xfrm>
              <a:custGeom>
                <a:avLst/>
                <a:gdLst>
                  <a:gd name="T0" fmla="*/ 1 w 72"/>
                  <a:gd name="T1" fmla="*/ 1 h 205"/>
                  <a:gd name="T2" fmla="*/ 1 w 72"/>
                  <a:gd name="T3" fmla="*/ 1 h 205"/>
                  <a:gd name="T4" fmla="*/ 1 w 72"/>
                  <a:gd name="T5" fmla="*/ 1 h 205"/>
                  <a:gd name="T6" fmla="*/ 1 w 72"/>
                  <a:gd name="T7" fmla="*/ 1 h 205"/>
                  <a:gd name="T8" fmla="*/ 0 w 72"/>
                  <a:gd name="T9" fmla="*/ 1 h 205"/>
                  <a:gd name="T10" fmla="*/ 1 w 72"/>
                  <a:gd name="T11" fmla="*/ 1 h 205"/>
                  <a:gd name="T12" fmla="*/ 1 w 72"/>
                  <a:gd name="T13" fmla="*/ 1 h 205"/>
                  <a:gd name="T14" fmla="*/ 1 w 72"/>
                  <a:gd name="T15" fmla="*/ 1 h 205"/>
                  <a:gd name="T16" fmla="*/ 1 w 72"/>
                  <a:gd name="T17" fmla="*/ 1 h 205"/>
                  <a:gd name="T18" fmla="*/ 1 w 72"/>
                  <a:gd name="T19" fmla="*/ 1 h 205"/>
                  <a:gd name="T20" fmla="*/ 1 w 72"/>
                  <a:gd name="T21" fmla="*/ 1 h 205"/>
                  <a:gd name="T22" fmla="*/ 1 w 72"/>
                  <a:gd name="T23" fmla="*/ 0 h 205"/>
                  <a:gd name="T24" fmla="*/ 1 w 72"/>
                  <a:gd name="T25" fmla="*/ 1 h 205"/>
                  <a:gd name="T26" fmla="*/ 1 w 72"/>
                  <a:gd name="T27" fmla="*/ 1 h 2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"/>
                  <a:gd name="T43" fmla="*/ 0 h 205"/>
                  <a:gd name="T44" fmla="*/ 72 w 72"/>
                  <a:gd name="T45" fmla="*/ 205 h 2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" h="205">
                    <a:moveTo>
                      <a:pt x="65" y="15"/>
                    </a:moveTo>
                    <a:lnTo>
                      <a:pt x="47" y="36"/>
                    </a:lnTo>
                    <a:lnTo>
                      <a:pt x="28" y="46"/>
                    </a:lnTo>
                    <a:lnTo>
                      <a:pt x="8" y="80"/>
                    </a:lnTo>
                    <a:lnTo>
                      <a:pt x="0" y="129"/>
                    </a:lnTo>
                    <a:lnTo>
                      <a:pt x="23" y="173"/>
                    </a:lnTo>
                    <a:lnTo>
                      <a:pt x="32" y="190"/>
                    </a:lnTo>
                    <a:lnTo>
                      <a:pt x="65" y="205"/>
                    </a:lnTo>
                    <a:lnTo>
                      <a:pt x="67" y="139"/>
                    </a:lnTo>
                    <a:lnTo>
                      <a:pt x="68" y="86"/>
                    </a:lnTo>
                    <a:lnTo>
                      <a:pt x="72" y="15"/>
                    </a:lnTo>
                    <a:lnTo>
                      <a:pt x="70" y="0"/>
                    </a:lnTo>
                    <a:lnTo>
                      <a:pt x="65" y="15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1" name="Freeform 107"/>
              <p:cNvSpPr>
                <a:spLocks/>
              </p:cNvSpPr>
              <p:nvPr/>
            </p:nvSpPr>
            <p:spPr bwMode="auto">
              <a:xfrm>
                <a:off x="1529" y="2703"/>
                <a:ext cx="116" cy="70"/>
              </a:xfrm>
              <a:custGeom>
                <a:avLst/>
                <a:gdLst>
                  <a:gd name="T0" fmla="*/ 1 w 231"/>
                  <a:gd name="T1" fmla="*/ 1 h 138"/>
                  <a:gd name="T2" fmla="*/ 1 w 231"/>
                  <a:gd name="T3" fmla="*/ 1 h 138"/>
                  <a:gd name="T4" fmla="*/ 1 w 231"/>
                  <a:gd name="T5" fmla="*/ 1 h 138"/>
                  <a:gd name="T6" fmla="*/ 1 w 231"/>
                  <a:gd name="T7" fmla="*/ 1 h 138"/>
                  <a:gd name="T8" fmla="*/ 1 w 231"/>
                  <a:gd name="T9" fmla="*/ 1 h 138"/>
                  <a:gd name="T10" fmla="*/ 1 w 231"/>
                  <a:gd name="T11" fmla="*/ 1 h 138"/>
                  <a:gd name="T12" fmla="*/ 1 w 231"/>
                  <a:gd name="T13" fmla="*/ 0 h 138"/>
                  <a:gd name="T14" fmla="*/ 1 w 231"/>
                  <a:gd name="T15" fmla="*/ 1 h 138"/>
                  <a:gd name="T16" fmla="*/ 1 w 231"/>
                  <a:gd name="T17" fmla="*/ 1 h 138"/>
                  <a:gd name="T18" fmla="*/ 1 w 231"/>
                  <a:gd name="T19" fmla="*/ 1 h 138"/>
                  <a:gd name="T20" fmla="*/ 1 w 231"/>
                  <a:gd name="T21" fmla="*/ 1 h 138"/>
                  <a:gd name="T22" fmla="*/ 1 w 231"/>
                  <a:gd name="T23" fmla="*/ 1 h 138"/>
                  <a:gd name="T24" fmla="*/ 1 w 231"/>
                  <a:gd name="T25" fmla="*/ 1 h 138"/>
                  <a:gd name="T26" fmla="*/ 1 w 231"/>
                  <a:gd name="T27" fmla="*/ 1 h 138"/>
                  <a:gd name="T28" fmla="*/ 1 w 231"/>
                  <a:gd name="T29" fmla="*/ 1 h 138"/>
                  <a:gd name="T30" fmla="*/ 1 w 231"/>
                  <a:gd name="T31" fmla="*/ 1 h 138"/>
                  <a:gd name="T32" fmla="*/ 1 w 231"/>
                  <a:gd name="T33" fmla="*/ 1 h 138"/>
                  <a:gd name="T34" fmla="*/ 0 w 231"/>
                  <a:gd name="T35" fmla="*/ 1 h 138"/>
                  <a:gd name="T36" fmla="*/ 1 w 231"/>
                  <a:gd name="T37" fmla="*/ 1 h 138"/>
                  <a:gd name="T38" fmla="*/ 1 w 231"/>
                  <a:gd name="T39" fmla="*/ 1 h 138"/>
                  <a:gd name="T40" fmla="*/ 1 w 231"/>
                  <a:gd name="T41" fmla="*/ 1 h 138"/>
                  <a:gd name="T42" fmla="*/ 1 w 231"/>
                  <a:gd name="T43" fmla="*/ 1 h 1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1"/>
                  <a:gd name="T67" fmla="*/ 0 h 138"/>
                  <a:gd name="T68" fmla="*/ 231 w 231"/>
                  <a:gd name="T69" fmla="*/ 138 h 1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1" h="138">
                    <a:moveTo>
                      <a:pt x="83" y="68"/>
                    </a:moveTo>
                    <a:lnTo>
                      <a:pt x="102" y="64"/>
                    </a:lnTo>
                    <a:lnTo>
                      <a:pt x="106" y="76"/>
                    </a:lnTo>
                    <a:lnTo>
                      <a:pt x="119" y="91"/>
                    </a:lnTo>
                    <a:lnTo>
                      <a:pt x="163" y="83"/>
                    </a:lnTo>
                    <a:lnTo>
                      <a:pt x="201" y="36"/>
                    </a:lnTo>
                    <a:lnTo>
                      <a:pt x="231" y="0"/>
                    </a:lnTo>
                    <a:lnTo>
                      <a:pt x="222" y="24"/>
                    </a:lnTo>
                    <a:lnTo>
                      <a:pt x="211" y="58"/>
                    </a:lnTo>
                    <a:lnTo>
                      <a:pt x="199" y="74"/>
                    </a:lnTo>
                    <a:lnTo>
                      <a:pt x="176" y="98"/>
                    </a:lnTo>
                    <a:lnTo>
                      <a:pt x="150" y="121"/>
                    </a:lnTo>
                    <a:lnTo>
                      <a:pt x="134" y="133"/>
                    </a:lnTo>
                    <a:lnTo>
                      <a:pt x="91" y="138"/>
                    </a:lnTo>
                    <a:lnTo>
                      <a:pt x="66" y="123"/>
                    </a:lnTo>
                    <a:lnTo>
                      <a:pt x="34" y="125"/>
                    </a:lnTo>
                    <a:lnTo>
                      <a:pt x="22" y="135"/>
                    </a:lnTo>
                    <a:lnTo>
                      <a:pt x="0" y="104"/>
                    </a:lnTo>
                    <a:lnTo>
                      <a:pt x="41" y="98"/>
                    </a:lnTo>
                    <a:lnTo>
                      <a:pt x="81" y="100"/>
                    </a:lnTo>
                    <a:lnTo>
                      <a:pt x="83" y="68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2" name="Freeform 108"/>
              <p:cNvSpPr>
                <a:spLocks/>
              </p:cNvSpPr>
              <p:nvPr/>
            </p:nvSpPr>
            <p:spPr bwMode="auto">
              <a:xfrm>
                <a:off x="1614" y="2585"/>
                <a:ext cx="40" cy="37"/>
              </a:xfrm>
              <a:custGeom>
                <a:avLst/>
                <a:gdLst>
                  <a:gd name="T0" fmla="*/ 1 w 79"/>
                  <a:gd name="T1" fmla="*/ 0 h 74"/>
                  <a:gd name="T2" fmla="*/ 1 w 79"/>
                  <a:gd name="T3" fmla="*/ 1 h 74"/>
                  <a:gd name="T4" fmla="*/ 0 w 79"/>
                  <a:gd name="T5" fmla="*/ 1 h 74"/>
                  <a:gd name="T6" fmla="*/ 1 w 79"/>
                  <a:gd name="T7" fmla="*/ 1 h 74"/>
                  <a:gd name="T8" fmla="*/ 1 w 79"/>
                  <a:gd name="T9" fmla="*/ 1 h 74"/>
                  <a:gd name="T10" fmla="*/ 1 w 79"/>
                  <a:gd name="T11" fmla="*/ 1 h 74"/>
                  <a:gd name="T12" fmla="*/ 1 w 79"/>
                  <a:gd name="T13" fmla="*/ 1 h 74"/>
                  <a:gd name="T14" fmla="*/ 1 w 79"/>
                  <a:gd name="T15" fmla="*/ 1 h 74"/>
                  <a:gd name="T16" fmla="*/ 1 w 79"/>
                  <a:gd name="T17" fmla="*/ 0 h 74"/>
                  <a:gd name="T18" fmla="*/ 1 w 79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74"/>
                  <a:gd name="T32" fmla="*/ 79 w 79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74">
                    <a:moveTo>
                      <a:pt x="57" y="0"/>
                    </a:moveTo>
                    <a:lnTo>
                      <a:pt x="17" y="34"/>
                    </a:lnTo>
                    <a:lnTo>
                      <a:pt x="0" y="53"/>
                    </a:lnTo>
                    <a:lnTo>
                      <a:pt x="2" y="66"/>
                    </a:lnTo>
                    <a:lnTo>
                      <a:pt x="15" y="74"/>
                    </a:lnTo>
                    <a:lnTo>
                      <a:pt x="45" y="45"/>
                    </a:lnTo>
                    <a:lnTo>
                      <a:pt x="62" y="28"/>
                    </a:lnTo>
                    <a:lnTo>
                      <a:pt x="79" y="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3" name="Freeform 109"/>
              <p:cNvSpPr>
                <a:spLocks/>
              </p:cNvSpPr>
              <p:nvPr/>
            </p:nvSpPr>
            <p:spPr bwMode="auto">
              <a:xfrm>
                <a:off x="1577" y="2613"/>
                <a:ext cx="28" cy="21"/>
              </a:xfrm>
              <a:custGeom>
                <a:avLst/>
                <a:gdLst>
                  <a:gd name="T0" fmla="*/ 1 w 56"/>
                  <a:gd name="T1" fmla="*/ 1 h 42"/>
                  <a:gd name="T2" fmla="*/ 1 w 56"/>
                  <a:gd name="T3" fmla="*/ 1 h 42"/>
                  <a:gd name="T4" fmla="*/ 0 w 56"/>
                  <a:gd name="T5" fmla="*/ 0 h 42"/>
                  <a:gd name="T6" fmla="*/ 1 w 56"/>
                  <a:gd name="T7" fmla="*/ 1 h 42"/>
                  <a:gd name="T8" fmla="*/ 1 w 56"/>
                  <a:gd name="T9" fmla="*/ 1 h 42"/>
                  <a:gd name="T10" fmla="*/ 1 w 56"/>
                  <a:gd name="T11" fmla="*/ 1 h 42"/>
                  <a:gd name="T12" fmla="*/ 1 w 56"/>
                  <a:gd name="T13" fmla="*/ 1 h 42"/>
                  <a:gd name="T14" fmla="*/ 1 w 56"/>
                  <a:gd name="T15" fmla="*/ 1 h 42"/>
                  <a:gd name="T16" fmla="*/ 1 w 56"/>
                  <a:gd name="T17" fmla="*/ 1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42"/>
                  <a:gd name="T29" fmla="*/ 56 w 56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42">
                    <a:moveTo>
                      <a:pt x="40" y="13"/>
                    </a:moveTo>
                    <a:lnTo>
                      <a:pt x="19" y="6"/>
                    </a:lnTo>
                    <a:lnTo>
                      <a:pt x="0" y="0"/>
                    </a:lnTo>
                    <a:lnTo>
                      <a:pt x="4" y="27"/>
                    </a:lnTo>
                    <a:lnTo>
                      <a:pt x="31" y="36"/>
                    </a:lnTo>
                    <a:lnTo>
                      <a:pt x="56" y="42"/>
                    </a:lnTo>
                    <a:lnTo>
                      <a:pt x="54" y="27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4" name="Freeform 110"/>
              <p:cNvSpPr>
                <a:spLocks/>
              </p:cNvSpPr>
              <p:nvPr/>
            </p:nvSpPr>
            <p:spPr bwMode="auto">
              <a:xfrm>
                <a:off x="1496" y="2675"/>
                <a:ext cx="79" cy="43"/>
              </a:xfrm>
              <a:custGeom>
                <a:avLst/>
                <a:gdLst>
                  <a:gd name="T0" fmla="*/ 1 w 158"/>
                  <a:gd name="T1" fmla="*/ 1 h 85"/>
                  <a:gd name="T2" fmla="*/ 1 w 158"/>
                  <a:gd name="T3" fmla="*/ 0 h 85"/>
                  <a:gd name="T4" fmla="*/ 1 w 158"/>
                  <a:gd name="T5" fmla="*/ 1 h 85"/>
                  <a:gd name="T6" fmla="*/ 1 w 158"/>
                  <a:gd name="T7" fmla="*/ 1 h 85"/>
                  <a:gd name="T8" fmla="*/ 1 w 158"/>
                  <a:gd name="T9" fmla="*/ 1 h 85"/>
                  <a:gd name="T10" fmla="*/ 1 w 158"/>
                  <a:gd name="T11" fmla="*/ 1 h 85"/>
                  <a:gd name="T12" fmla="*/ 1 w 158"/>
                  <a:gd name="T13" fmla="*/ 1 h 85"/>
                  <a:gd name="T14" fmla="*/ 1 w 158"/>
                  <a:gd name="T15" fmla="*/ 1 h 85"/>
                  <a:gd name="T16" fmla="*/ 0 w 158"/>
                  <a:gd name="T17" fmla="*/ 1 h 85"/>
                  <a:gd name="T18" fmla="*/ 1 w 158"/>
                  <a:gd name="T19" fmla="*/ 1 h 85"/>
                  <a:gd name="T20" fmla="*/ 1 w 158"/>
                  <a:gd name="T21" fmla="*/ 1 h 85"/>
                  <a:gd name="T22" fmla="*/ 1 w 158"/>
                  <a:gd name="T23" fmla="*/ 1 h 85"/>
                  <a:gd name="T24" fmla="*/ 1 w 158"/>
                  <a:gd name="T25" fmla="*/ 1 h 85"/>
                  <a:gd name="T26" fmla="*/ 1 w 158"/>
                  <a:gd name="T27" fmla="*/ 1 h 85"/>
                  <a:gd name="T28" fmla="*/ 1 w 158"/>
                  <a:gd name="T29" fmla="*/ 1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8"/>
                  <a:gd name="T46" fmla="*/ 0 h 85"/>
                  <a:gd name="T47" fmla="*/ 158 w 158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8" h="85">
                    <a:moveTo>
                      <a:pt x="133" y="1"/>
                    </a:moveTo>
                    <a:lnTo>
                      <a:pt x="108" y="0"/>
                    </a:lnTo>
                    <a:lnTo>
                      <a:pt x="87" y="19"/>
                    </a:lnTo>
                    <a:lnTo>
                      <a:pt x="72" y="34"/>
                    </a:lnTo>
                    <a:lnTo>
                      <a:pt x="57" y="53"/>
                    </a:lnTo>
                    <a:lnTo>
                      <a:pt x="46" y="72"/>
                    </a:lnTo>
                    <a:lnTo>
                      <a:pt x="27" y="72"/>
                    </a:lnTo>
                    <a:lnTo>
                      <a:pt x="13" y="66"/>
                    </a:lnTo>
                    <a:lnTo>
                      <a:pt x="0" y="76"/>
                    </a:lnTo>
                    <a:lnTo>
                      <a:pt x="30" y="85"/>
                    </a:lnTo>
                    <a:lnTo>
                      <a:pt x="78" y="81"/>
                    </a:lnTo>
                    <a:lnTo>
                      <a:pt x="156" y="68"/>
                    </a:lnTo>
                    <a:lnTo>
                      <a:pt x="158" y="36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5" name="Freeform 111"/>
              <p:cNvSpPr>
                <a:spLocks/>
              </p:cNvSpPr>
              <p:nvPr/>
            </p:nvSpPr>
            <p:spPr bwMode="auto">
              <a:xfrm>
                <a:off x="1556" y="2641"/>
                <a:ext cx="24" cy="51"/>
              </a:xfrm>
              <a:custGeom>
                <a:avLst/>
                <a:gdLst>
                  <a:gd name="T0" fmla="*/ 1 w 47"/>
                  <a:gd name="T1" fmla="*/ 0 h 103"/>
                  <a:gd name="T2" fmla="*/ 1 w 47"/>
                  <a:gd name="T3" fmla="*/ 0 h 103"/>
                  <a:gd name="T4" fmla="*/ 1 w 47"/>
                  <a:gd name="T5" fmla="*/ 0 h 103"/>
                  <a:gd name="T6" fmla="*/ 1 w 47"/>
                  <a:gd name="T7" fmla="*/ 0 h 103"/>
                  <a:gd name="T8" fmla="*/ 1 w 47"/>
                  <a:gd name="T9" fmla="*/ 0 h 103"/>
                  <a:gd name="T10" fmla="*/ 1 w 47"/>
                  <a:gd name="T11" fmla="*/ 0 h 103"/>
                  <a:gd name="T12" fmla="*/ 0 w 47"/>
                  <a:gd name="T13" fmla="*/ 0 h 103"/>
                  <a:gd name="T14" fmla="*/ 1 w 47"/>
                  <a:gd name="T15" fmla="*/ 0 h 103"/>
                  <a:gd name="T16" fmla="*/ 1 w 47"/>
                  <a:gd name="T17" fmla="*/ 0 h 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103"/>
                  <a:gd name="T29" fmla="*/ 47 w 47"/>
                  <a:gd name="T30" fmla="*/ 103 h 1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103">
                    <a:moveTo>
                      <a:pt x="2" y="21"/>
                    </a:moveTo>
                    <a:lnTo>
                      <a:pt x="28" y="74"/>
                    </a:lnTo>
                    <a:lnTo>
                      <a:pt x="47" y="103"/>
                    </a:lnTo>
                    <a:lnTo>
                      <a:pt x="47" y="46"/>
                    </a:lnTo>
                    <a:lnTo>
                      <a:pt x="32" y="17"/>
                    </a:lnTo>
                    <a:lnTo>
                      <a:pt x="21" y="10"/>
                    </a:lnTo>
                    <a:lnTo>
                      <a:pt x="0" y="0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6" name="Freeform 112"/>
              <p:cNvSpPr>
                <a:spLocks/>
              </p:cNvSpPr>
              <p:nvPr/>
            </p:nvSpPr>
            <p:spPr bwMode="auto">
              <a:xfrm>
                <a:off x="1511" y="2641"/>
                <a:ext cx="23" cy="32"/>
              </a:xfrm>
              <a:custGeom>
                <a:avLst/>
                <a:gdLst>
                  <a:gd name="T0" fmla="*/ 0 w 48"/>
                  <a:gd name="T1" fmla="*/ 0 h 63"/>
                  <a:gd name="T2" fmla="*/ 0 w 48"/>
                  <a:gd name="T3" fmla="*/ 1 h 63"/>
                  <a:gd name="T4" fmla="*/ 0 w 48"/>
                  <a:gd name="T5" fmla="*/ 1 h 63"/>
                  <a:gd name="T6" fmla="*/ 0 w 48"/>
                  <a:gd name="T7" fmla="*/ 1 h 63"/>
                  <a:gd name="T8" fmla="*/ 0 w 48"/>
                  <a:gd name="T9" fmla="*/ 1 h 63"/>
                  <a:gd name="T10" fmla="*/ 0 w 48"/>
                  <a:gd name="T11" fmla="*/ 1 h 63"/>
                  <a:gd name="T12" fmla="*/ 0 w 48"/>
                  <a:gd name="T13" fmla="*/ 1 h 63"/>
                  <a:gd name="T14" fmla="*/ 0 w 48"/>
                  <a:gd name="T15" fmla="*/ 0 h 63"/>
                  <a:gd name="T16" fmla="*/ 0 w 48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"/>
                  <a:gd name="T28" fmla="*/ 0 h 63"/>
                  <a:gd name="T29" fmla="*/ 48 w 48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" h="63">
                    <a:moveTo>
                      <a:pt x="14" y="0"/>
                    </a:moveTo>
                    <a:lnTo>
                      <a:pt x="0" y="30"/>
                    </a:lnTo>
                    <a:lnTo>
                      <a:pt x="4" y="49"/>
                    </a:lnTo>
                    <a:lnTo>
                      <a:pt x="16" y="63"/>
                    </a:lnTo>
                    <a:lnTo>
                      <a:pt x="40" y="59"/>
                    </a:lnTo>
                    <a:lnTo>
                      <a:pt x="48" y="29"/>
                    </a:lnTo>
                    <a:lnTo>
                      <a:pt x="4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7" name="Freeform 113"/>
              <p:cNvSpPr>
                <a:spLocks/>
              </p:cNvSpPr>
              <p:nvPr/>
            </p:nvSpPr>
            <p:spPr bwMode="auto">
              <a:xfrm>
                <a:off x="1522" y="2568"/>
                <a:ext cx="20" cy="59"/>
              </a:xfrm>
              <a:custGeom>
                <a:avLst/>
                <a:gdLst>
                  <a:gd name="T0" fmla="*/ 1 w 40"/>
                  <a:gd name="T1" fmla="*/ 0 h 117"/>
                  <a:gd name="T2" fmla="*/ 1 w 40"/>
                  <a:gd name="T3" fmla="*/ 0 h 117"/>
                  <a:gd name="T4" fmla="*/ 0 w 40"/>
                  <a:gd name="T5" fmla="*/ 1 h 117"/>
                  <a:gd name="T6" fmla="*/ 1 w 40"/>
                  <a:gd name="T7" fmla="*/ 1 h 117"/>
                  <a:gd name="T8" fmla="*/ 1 w 40"/>
                  <a:gd name="T9" fmla="*/ 1 h 117"/>
                  <a:gd name="T10" fmla="*/ 1 w 40"/>
                  <a:gd name="T11" fmla="*/ 1 h 117"/>
                  <a:gd name="T12" fmla="*/ 1 w 40"/>
                  <a:gd name="T13" fmla="*/ 1 h 117"/>
                  <a:gd name="T14" fmla="*/ 1 w 40"/>
                  <a:gd name="T15" fmla="*/ 1 h 117"/>
                  <a:gd name="T16" fmla="*/ 1 w 40"/>
                  <a:gd name="T17" fmla="*/ 1 h 117"/>
                  <a:gd name="T18" fmla="*/ 1 w 40"/>
                  <a:gd name="T19" fmla="*/ 0 h 117"/>
                  <a:gd name="T20" fmla="*/ 1 w 40"/>
                  <a:gd name="T21" fmla="*/ 0 h 1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117"/>
                  <a:gd name="T35" fmla="*/ 40 w 40"/>
                  <a:gd name="T36" fmla="*/ 117 h 1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117">
                    <a:moveTo>
                      <a:pt x="34" y="0"/>
                    </a:moveTo>
                    <a:lnTo>
                      <a:pt x="14" y="0"/>
                    </a:lnTo>
                    <a:lnTo>
                      <a:pt x="0" y="66"/>
                    </a:lnTo>
                    <a:lnTo>
                      <a:pt x="4" y="106"/>
                    </a:lnTo>
                    <a:lnTo>
                      <a:pt x="14" y="117"/>
                    </a:lnTo>
                    <a:lnTo>
                      <a:pt x="27" y="74"/>
                    </a:lnTo>
                    <a:lnTo>
                      <a:pt x="38" y="28"/>
                    </a:lnTo>
                    <a:lnTo>
                      <a:pt x="40" y="15"/>
                    </a:lnTo>
                    <a:lnTo>
                      <a:pt x="38" y="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8" name="Freeform 114"/>
              <p:cNvSpPr>
                <a:spLocks/>
              </p:cNvSpPr>
              <p:nvPr/>
            </p:nvSpPr>
            <p:spPr bwMode="auto">
              <a:xfrm>
                <a:off x="1516" y="2650"/>
                <a:ext cx="14" cy="16"/>
              </a:xfrm>
              <a:custGeom>
                <a:avLst/>
                <a:gdLst>
                  <a:gd name="T0" fmla="*/ 1 w 26"/>
                  <a:gd name="T1" fmla="*/ 1 h 32"/>
                  <a:gd name="T2" fmla="*/ 0 w 26"/>
                  <a:gd name="T3" fmla="*/ 1 h 32"/>
                  <a:gd name="T4" fmla="*/ 1 w 26"/>
                  <a:gd name="T5" fmla="*/ 1 h 32"/>
                  <a:gd name="T6" fmla="*/ 1 w 26"/>
                  <a:gd name="T7" fmla="*/ 1 h 32"/>
                  <a:gd name="T8" fmla="*/ 1 w 26"/>
                  <a:gd name="T9" fmla="*/ 1 h 32"/>
                  <a:gd name="T10" fmla="*/ 1 w 26"/>
                  <a:gd name="T11" fmla="*/ 0 h 32"/>
                  <a:gd name="T12" fmla="*/ 1 w 26"/>
                  <a:gd name="T13" fmla="*/ 1 h 32"/>
                  <a:gd name="T14" fmla="*/ 1 w 26"/>
                  <a:gd name="T15" fmla="*/ 1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32"/>
                  <a:gd name="T26" fmla="*/ 26 w 26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32">
                    <a:moveTo>
                      <a:pt x="15" y="4"/>
                    </a:moveTo>
                    <a:lnTo>
                      <a:pt x="0" y="13"/>
                    </a:lnTo>
                    <a:lnTo>
                      <a:pt x="7" y="29"/>
                    </a:lnTo>
                    <a:lnTo>
                      <a:pt x="15" y="32"/>
                    </a:lnTo>
                    <a:lnTo>
                      <a:pt x="26" y="23"/>
                    </a:lnTo>
                    <a:lnTo>
                      <a:pt x="26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99" name="Freeform 115"/>
              <p:cNvSpPr>
                <a:spLocks/>
              </p:cNvSpPr>
              <p:nvPr/>
            </p:nvSpPr>
            <p:spPr bwMode="auto">
              <a:xfrm>
                <a:off x="1579" y="2468"/>
                <a:ext cx="57" cy="43"/>
              </a:xfrm>
              <a:custGeom>
                <a:avLst/>
                <a:gdLst>
                  <a:gd name="T0" fmla="*/ 1 w 114"/>
                  <a:gd name="T1" fmla="*/ 0 h 88"/>
                  <a:gd name="T2" fmla="*/ 1 w 114"/>
                  <a:gd name="T3" fmla="*/ 0 h 88"/>
                  <a:gd name="T4" fmla="*/ 0 w 114"/>
                  <a:gd name="T5" fmla="*/ 0 h 88"/>
                  <a:gd name="T6" fmla="*/ 1 w 114"/>
                  <a:gd name="T7" fmla="*/ 0 h 88"/>
                  <a:gd name="T8" fmla="*/ 1 w 114"/>
                  <a:gd name="T9" fmla="*/ 0 h 88"/>
                  <a:gd name="T10" fmla="*/ 1 w 114"/>
                  <a:gd name="T11" fmla="*/ 0 h 88"/>
                  <a:gd name="T12" fmla="*/ 1 w 114"/>
                  <a:gd name="T13" fmla="*/ 0 h 88"/>
                  <a:gd name="T14" fmla="*/ 1 w 114"/>
                  <a:gd name="T15" fmla="*/ 0 h 88"/>
                  <a:gd name="T16" fmla="*/ 1 w 114"/>
                  <a:gd name="T17" fmla="*/ 0 h 88"/>
                  <a:gd name="T18" fmla="*/ 1 w 114"/>
                  <a:gd name="T19" fmla="*/ 0 h 88"/>
                  <a:gd name="T20" fmla="*/ 1 w 114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4"/>
                  <a:gd name="T34" fmla="*/ 0 h 88"/>
                  <a:gd name="T35" fmla="*/ 114 w 114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4" h="88">
                    <a:moveTo>
                      <a:pt x="90" y="13"/>
                    </a:moveTo>
                    <a:lnTo>
                      <a:pt x="19" y="0"/>
                    </a:lnTo>
                    <a:lnTo>
                      <a:pt x="0" y="32"/>
                    </a:lnTo>
                    <a:lnTo>
                      <a:pt x="4" y="67"/>
                    </a:lnTo>
                    <a:lnTo>
                      <a:pt x="10" y="88"/>
                    </a:lnTo>
                    <a:lnTo>
                      <a:pt x="114" y="88"/>
                    </a:lnTo>
                    <a:lnTo>
                      <a:pt x="109" y="70"/>
                    </a:lnTo>
                    <a:lnTo>
                      <a:pt x="48" y="69"/>
                    </a:lnTo>
                    <a:lnTo>
                      <a:pt x="93" y="55"/>
                    </a:lnTo>
                    <a:lnTo>
                      <a:pt x="90" y="13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0" name="Freeform 116"/>
              <p:cNvSpPr>
                <a:spLocks/>
              </p:cNvSpPr>
              <p:nvPr/>
            </p:nvSpPr>
            <p:spPr bwMode="auto">
              <a:xfrm>
                <a:off x="1575" y="2383"/>
                <a:ext cx="63" cy="66"/>
              </a:xfrm>
              <a:custGeom>
                <a:avLst/>
                <a:gdLst>
                  <a:gd name="T0" fmla="*/ 1 w 125"/>
                  <a:gd name="T1" fmla="*/ 1 h 131"/>
                  <a:gd name="T2" fmla="*/ 1 w 125"/>
                  <a:gd name="T3" fmla="*/ 1 h 131"/>
                  <a:gd name="T4" fmla="*/ 1 w 125"/>
                  <a:gd name="T5" fmla="*/ 1 h 131"/>
                  <a:gd name="T6" fmla="*/ 1 w 125"/>
                  <a:gd name="T7" fmla="*/ 0 h 131"/>
                  <a:gd name="T8" fmla="*/ 0 w 125"/>
                  <a:gd name="T9" fmla="*/ 1 h 131"/>
                  <a:gd name="T10" fmla="*/ 1 w 125"/>
                  <a:gd name="T11" fmla="*/ 1 h 131"/>
                  <a:gd name="T12" fmla="*/ 1 w 125"/>
                  <a:gd name="T13" fmla="*/ 1 h 131"/>
                  <a:gd name="T14" fmla="*/ 1 w 125"/>
                  <a:gd name="T15" fmla="*/ 1 h 131"/>
                  <a:gd name="T16" fmla="*/ 1 w 125"/>
                  <a:gd name="T17" fmla="*/ 1 h 131"/>
                  <a:gd name="T18" fmla="*/ 1 w 125"/>
                  <a:gd name="T19" fmla="*/ 1 h 131"/>
                  <a:gd name="T20" fmla="*/ 1 w 125"/>
                  <a:gd name="T21" fmla="*/ 1 h 131"/>
                  <a:gd name="T22" fmla="*/ 1 w 125"/>
                  <a:gd name="T23" fmla="*/ 1 h 131"/>
                  <a:gd name="T24" fmla="*/ 1 w 125"/>
                  <a:gd name="T25" fmla="*/ 1 h 131"/>
                  <a:gd name="T26" fmla="*/ 1 w 125"/>
                  <a:gd name="T27" fmla="*/ 1 h 131"/>
                  <a:gd name="T28" fmla="*/ 1 w 125"/>
                  <a:gd name="T29" fmla="*/ 1 h 1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5"/>
                  <a:gd name="T46" fmla="*/ 0 h 131"/>
                  <a:gd name="T47" fmla="*/ 125 w 125"/>
                  <a:gd name="T48" fmla="*/ 131 h 1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5" h="131">
                    <a:moveTo>
                      <a:pt x="97" y="32"/>
                    </a:moveTo>
                    <a:lnTo>
                      <a:pt x="89" y="13"/>
                    </a:lnTo>
                    <a:lnTo>
                      <a:pt x="80" y="2"/>
                    </a:lnTo>
                    <a:lnTo>
                      <a:pt x="61" y="0"/>
                    </a:lnTo>
                    <a:lnTo>
                      <a:pt x="0" y="28"/>
                    </a:lnTo>
                    <a:lnTo>
                      <a:pt x="2" y="72"/>
                    </a:lnTo>
                    <a:lnTo>
                      <a:pt x="7" y="103"/>
                    </a:lnTo>
                    <a:lnTo>
                      <a:pt x="19" y="118"/>
                    </a:lnTo>
                    <a:lnTo>
                      <a:pt x="34" y="127"/>
                    </a:lnTo>
                    <a:lnTo>
                      <a:pt x="59" y="131"/>
                    </a:lnTo>
                    <a:lnTo>
                      <a:pt x="100" y="124"/>
                    </a:lnTo>
                    <a:lnTo>
                      <a:pt x="119" y="106"/>
                    </a:lnTo>
                    <a:lnTo>
                      <a:pt x="125" y="65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FD6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1" name="Freeform 117"/>
              <p:cNvSpPr>
                <a:spLocks/>
              </p:cNvSpPr>
              <p:nvPr/>
            </p:nvSpPr>
            <p:spPr bwMode="auto">
              <a:xfrm>
                <a:off x="1578" y="2387"/>
                <a:ext cx="40" cy="34"/>
              </a:xfrm>
              <a:custGeom>
                <a:avLst/>
                <a:gdLst>
                  <a:gd name="T0" fmla="*/ 1 w 80"/>
                  <a:gd name="T1" fmla="*/ 1 h 68"/>
                  <a:gd name="T2" fmla="*/ 1 w 80"/>
                  <a:gd name="T3" fmla="*/ 0 h 68"/>
                  <a:gd name="T4" fmla="*/ 1 w 80"/>
                  <a:gd name="T5" fmla="*/ 1 h 68"/>
                  <a:gd name="T6" fmla="*/ 0 w 80"/>
                  <a:gd name="T7" fmla="*/ 1 h 68"/>
                  <a:gd name="T8" fmla="*/ 1 w 80"/>
                  <a:gd name="T9" fmla="*/ 1 h 68"/>
                  <a:gd name="T10" fmla="*/ 1 w 80"/>
                  <a:gd name="T11" fmla="*/ 1 h 68"/>
                  <a:gd name="T12" fmla="*/ 1 w 80"/>
                  <a:gd name="T13" fmla="*/ 1 h 68"/>
                  <a:gd name="T14" fmla="*/ 1 w 80"/>
                  <a:gd name="T15" fmla="*/ 1 h 68"/>
                  <a:gd name="T16" fmla="*/ 1 w 80"/>
                  <a:gd name="T17" fmla="*/ 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68"/>
                  <a:gd name="T29" fmla="*/ 80 w 80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68">
                    <a:moveTo>
                      <a:pt x="65" y="7"/>
                    </a:moveTo>
                    <a:lnTo>
                      <a:pt x="50" y="0"/>
                    </a:lnTo>
                    <a:lnTo>
                      <a:pt x="23" y="3"/>
                    </a:lnTo>
                    <a:lnTo>
                      <a:pt x="0" y="49"/>
                    </a:lnTo>
                    <a:lnTo>
                      <a:pt x="16" y="62"/>
                    </a:lnTo>
                    <a:lnTo>
                      <a:pt x="46" y="68"/>
                    </a:lnTo>
                    <a:lnTo>
                      <a:pt x="80" y="49"/>
                    </a:lnTo>
                    <a:lnTo>
                      <a:pt x="65" y="7"/>
                    </a:lnTo>
                    <a:close/>
                  </a:path>
                </a:pathLst>
              </a:custGeom>
              <a:solidFill>
                <a:srgbClr val="FFE5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2" name="Freeform 118"/>
              <p:cNvSpPr>
                <a:spLocks/>
              </p:cNvSpPr>
              <p:nvPr/>
            </p:nvSpPr>
            <p:spPr bwMode="auto">
              <a:xfrm>
                <a:off x="1564" y="2547"/>
                <a:ext cx="73" cy="64"/>
              </a:xfrm>
              <a:custGeom>
                <a:avLst/>
                <a:gdLst>
                  <a:gd name="T0" fmla="*/ 1 w 146"/>
                  <a:gd name="T1" fmla="*/ 1 h 127"/>
                  <a:gd name="T2" fmla="*/ 1 w 146"/>
                  <a:gd name="T3" fmla="*/ 1 h 127"/>
                  <a:gd name="T4" fmla="*/ 1 w 146"/>
                  <a:gd name="T5" fmla="*/ 1 h 127"/>
                  <a:gd name="T6" fmla="*/ 1 w 146"/>
                  <a:gd name="T7" fmla="*/ 1 h 127"/>
                  <a:gd name="T8" fmla="*/ 1 w 146"/>
                  <a:gd name="T9" fmla="*/ 0 h 127"/>
                  <a:gd name="T10" fmla="*/ 1 w 146"/>
                  <a:gd name="T11" fmla="*/ 1 h 127"/>
                  <a:gd name="T12" fmla="*/ 0 w 146"/>
                  <a:gd name="T13" fmla="*/ 1 h 127"/>
                  <a:gd name="T14" fmla="*/ 1 w 146"/>
                  <a:gd name="T15" fmla="*/ 1 h 127"/>
                  <a:gd name="T16" fmla="*/ 1 w 146"/>
                  <a:gd name="T17" fmla="*/ 1 h 127"/>
                  <a:gd name="T18" fmla="*/ 1 w 146"/>
                  <a:gd name="T19" fmla="*/ 1 h 127"/>
                  <a:gd name="T20" fmla="*/ 1 w 146"/>
                  <a:gd name="T21" fmla="*/ 1 h 127"/>
                  <a:gd name="T22" fmla="*/ 1 w 146"/>
                  <a:gd name="T23" fmla="*/ 1 h 127"/>
                  <a:gd name="T24" fmla="*/ 1 w 146"/>
                  <a:gd name="T25" fmla="*/ 1 h 127"/>
                  <a:gd name="T26" fmla="*/ 1 w 146"/>
                  <a:gd name="T27" fmla="*/ 1 h 1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6"/>
                  <a:gd name="T43" fmla="*/ 0 h 127"/>
                  <a:gd name="T44" fmla="*/ 146 w 146"/>
                  <a:gd name="T45" fmla="*/ 127 h 12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6" h="127">
                    <a:moveTo>
                      <a:pt x="127" y="55"/>
                    </a:moveTo>
                    <a:lnTo>
                      <a:pt x="47" y="47"/>
                    </a:lnTo>
                    <a:lnTo>
                      <a:pt x="59" y="26"/>
                    </a:lnTo>
                    <a:lnTo>
                      <a:pt x="146" y="15"/>
                    </a:lnTo>
                    <a:lnTo>
                      <a:pt x="139" y="0"/>
                    </a:lnTo>
                    <a:lnTo>
                      <a:pt x="26" y="2"/>
                    </a:lnTo>
                    <a:lnTo>
                      <a:pt x="0" y="28"/>
                    </a:lnTo>
                    <a:lnTo>
                      <a:pt x="23" y="93"/>
                    </a:lnTo>
                    <a:lnTo>
                      <a:pt x="45" y="116"/>
                    </a:lnTo>
                    <a:lnTo>
                      <a:pt x="74" y="127"/>
                    </a:lnTo>
                    <a:lnTo>
                      <a:pt x="108" y="99"/>
                    </a:lnTo>
                    <a:lnTo>
                      <a:pt x="116" y="82"/>
                    </a:lnTo>
                    <a:lnTo>
                      <a:pt x="127" y="55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3" name="Freeform 119"/>
              <p:cNvSpPr>
                <a:spLocks/>
              </p:cNvSpPr>
              <p:nvPr/>
            </p:nvSpPr>
            <p:spPr bwMode="auto">
              <a:xfrm>
                <a:off x="1532" y="2559"/>
                <a:ext cx="29" cy="120"/>
              </a:xfrm>
              <a:custGeom>
                <a:avLst/>
                <a:gdLst>
                  <a:gd name="T0" fmla="*/ 0 w 59"/>
                  <a:gd name="T1" fmla="*/ 0 h 239"/>
                  <a:gd name="T2" fmla="*/ 0 w 59"/>
                  <a:gd name="T3" fmla="*/ 1 h 239"/>
                  <a:gd name="T4" fmla="*/ 0 w 59"/>
                  <a:gd name="T5" fmla="*/ 1 h 239"/>
                  <a:gd name="T6" fmla="*/ 0 w 59"/>
                  <a:gd name="T7" fmla="*/ 1 h 239"/>
                  <a:gd name="T8" fmla="*/ 0 w 59"/>
                  <a:gd name="T9" fmla="*/ 1 h 239"/>
                  <a:gd name="T10" fmla="*/ 0 w 59"/>
                  <a:gd name="T11" fmla="*/ 1 h 239"/>
                  <a:gd name="T12" fmla="*/ 0 w 59"/>
                  <a:gd name="T13" fmla="*/ 1 h 239"/>
                  <a:gd name="T14" fmla="*/ 0 w 59"/>
                  <a:gd name="T15" fmla="*/ 1 h 239"/>
                  <a:gd name="T16" fmla="*/ 0 w 59"/>
                  <a:gd name="T17" fmla="*/ 1 h 239"/>
                  <a:gd name="T18" fmla="*/ 0 w 59"/>
                  <a:gd name="T19" fmla="*/ 1 h 239"/>
                  <a:gd name="T20" fmla="*/ 0 w 59"/>
                  <a:gd name="T21" fmla="*/ 1 h 239"/>
                  <a:gd name="T22" fmla="*/ 0 w 59"/>
                  <a:gd name="T23" fmla="*/ 0 h 239"/>
                  <a:gd name="T24" fmla="*/ 0 w 59"/>
                  <a:gd name="T25" fmla="*/ 0 h 2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239"/>
                  <a:gd name="T41" fmla="*/ 59 w 59"/>
                  <a:gd name="T42" fmla="*/ 239 h 2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239">
                    <a:moveTo>
                      <a:pt x="40" y="0"/>
                    </a:moveTo>
                    <a:lnTo>
                      <a:pt x="33" y="70"/>
                    </a:lnTo>
                    <a:lnTo>
                      <a:pt x="12" y="131"/>
                    </a:lnTo>
                    <a:lnTo>
                      <a:pt x="21" y="178"/>
                    </a:lnTo>
                    <a:lnTo>
                      <a:pt x="14" y="222"/>
                    </a:lnTo>
                    <a:lnTo>
                      <a:pt x="0" y="239"/>
                    </a:lnTo>
                    <a:lnTo>
                      <a:pt x="46" y="213"/>
                    </a:lnTo>
                    <a:lnTo>
                      <a:pt x="53" y="178"/>
                    </a:lnTo>
                    <a:lnTo>
                      <a:pt x="50" y="123"/>
                    </a:lnTo>
                    <a:lnTo>
                      <a:pt x="50" y="45"/>
                    </a:lnTo>
                    <a:lnTo>
                      <a:pt x="59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59E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4" name="Freeform 120"/>
              <p:cNvSpPr>
                <a:spLocks/>
              </p:cNvSpPr>
              <p:nvPr/>
            </p:nvSpPr>
            <p:spPr bwMode="auto">
              <a:xfrm>
                <a:off x="1366" y="2385"/>
                <a:ext cx="122" cy="366"/>
              </a:xfrm>
              <a:custGeom>
                <a:avLst/>
                <a:gdLst>
                  <a:gd name="T0" fmla="*/ 1 w 243"/>
                  <a:gd name="T1" fmla="*/ 1 h 732"/>
                  <a:gd name="T2" fmla="*/ 1 w 243"/>
                  <a:gd name="T3" fmla="*/ 1 h 732"/>
                  <a:gd name="T4" fmla="*/ 1 w 243"/>
                  <a:gd name="T5" fmla="*/ 1 h 732"/>
                  <a:gd name="T6" fmla="*/ 1 w 243"/>
                  <a:gd name="T7" fmla="*/ 1 h 732"/>
                  <a:gd name="T8" fmla="*/ 1 w 243"/>
                  <a:gd name="T9" fmla="*/ 1 h 732"/>
                  <a:gd name="T10" fmla="*/ 1 w 243"/>
                  <a:gd name="T11" fmla="*/ 1 h 732"/>
                  <a:gd name="T12" fmla="*/ 1 w 243"/>
                  <a:gd name="T13" fmla="*/ 1 h 732"/>
                  <a:gd name="T14" fmla="*/ 1 w 243"/>
                  <a:gd name="T15" fmla="*/ 1 h 732"/>
                  <a:gd name="T16" fmla="*/ 1 w 243"/>
                  <a:gd name="T17" fmla="*/ 1 h 732"/>
                  <a:gd name="T18" fmla="*/ 1 w 243"/>
                  <a:gd name="T19" fmla="*/ 1 h 732"/>
                  <a:gd name="T20" fmla="*/ 1 w 243"/>
                  <a:gd name="T21" fmla="*/ 1 h 732"/>
                  <a:gd name="T22" fmla="*/ 1 w 243"/>
                  <a:gd name="T23" fmla="*/ 1 h 732"/>
                  <a:gd name="T24" fmla="*/ 1 w 243"/>
                  <a:gd name="T25" fmla="*/ 1 h 732"/>
                  <a:gd name="T26" fmla="*/ 1 w 243"/>
                  <a:gd name="T27" fmla="*/ 1 h 732"/>
                  <a:gd name="T28" fmla="*/ 1 w 243"/>
                  <a:gd name="T29" fmla="*/ 1 h 732"/>
                  <a:gd name="T30" fmla="*/ 1 w 243"/>
                  <a:gd name="T31" fmla="*/ 1 h 732"/>
                  <a:gd name="T32" fmla="*/ 1 w 243"/>
                  <a:gd name="T33" fmla="*/ 1 h 732"/>
                  <a:gd name="T34" fmla="*/ 1 w 243"/>
                  <a:gd name="T35" fmla="*/ 1 h 732"/>
                  <a:gd name="T36" fmla="*/ 1 w 243"/>
                  <a:gd name="T37" fmla="*/ 1 h 732"/>
                  <a:gd name="T38" fmla="*/ 1 w 243"/>
                  <a:gd name="T39" fmla="*/ 1 h 732"/>
                  <a:gd name="T40" fmla="*/ 1 w 243"/>
                  <a:gd name="T41" fmla="*/ 1 h 732"/>
                  <a:gd name="T42" fmla="*/ 1 w 243"/>
                  <a:gd name="T43" fmla="*/ 1 h 732"/>
                  <a:gd name="T44" fmla="*/ 1 w 243"/>
                  <a:gd name="T45" fmla="*/ 1 h 732"/>
                  <a:gd name="T46" fmla="*/ 1 w 243"/>
                  <a:gd name="T47" fmla="*/ 1 h 732"/>
                  <a:gd name="T48" fmla="*/ 0 w 243"/>
                  <a:gd name="T49" fmla="*/ 1 h 732"/>
                  <a:gd name="T50" fmla="*/ 1 w 243"/>
                  <a:gd name="T51" fmla="*/ 1 h 732"/>
                  <a:gd name="T52" fmla="*/ 1 w 243"/>
                  <a:gd name="T53" fmla="*/ 1 h 732"/>
                  <a:gd name="T54" fmla="*/ 1 w 243"/>
                  <a:gd name="T55" fmla="*/ 1 h 732"/>
                  <a:gd name="T56" fmla="*/ 1 w 243"/>
                  <a:gd name="T57" fmla="*/ 0 h 732"/>
                  <a:gd name="T58" fmla="*/ 1 w 243"/>
                  <a:gd name="T59" fmla="*/ 1 h 732"/>
                  <a:gd name="T60" fmla="*/ 1 w 243"/>
                  <a:gd name="T61" fmla="*/ 1 h 732"/>
                  <a:gd name="T62" fmla="*/ 1 w 243"/>
                  <a:gd name="T63" fmla="*/ 1 h 73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3"/>
                  <a:gd name="T97" fmla="*/ 0 h 732"/>
                  <a:gd name="T98" fmla="*/ 243 w 243"/>
                  <a:gd name="T99" fmla="*/ 732 h 73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3" h="732">
                    <a:moveTo>
                      <a:pt x="121" y="55"/>
                    </a:moveTo>
                    <a:lnTo>
                      <a:pt x="129" y="184"/>
                    </a:lnTo>
                    <a:lnTo>
                      <a:pt x="174" y="243"/>
                    </a:lnTo>
                    <a:lnTo>
                      <a:pt x="243" y="296"/>
                    </a:lnTo>
                    <a:lnTo>
                      <a:pt x="193" y="279"/>
                    </a:lnTo>
                    <a:lnTo>
                      <a:pt x="144" y="279"/>
                    </a:lnTo>
                    <a:lnTo>
                      <a:pt x="131" y="279"/>
                    </a:lnTo>
                    <a:lnTo>
                      <a:pt x="123" y="292"/>
                    </a:lnTo>
                    <a:lnTo>
                      <a:pt x="121" y="313"/>
                    </a:lnTo>
                    <a:lnTo>
                      <a:pt x="133" y="334"/>
                    </a:lnTo>
                    <a:lnTo>
                      <a:pt x="129" y="344"/>
                    </a:lnTo>
                    <a:lnTo>
                      <a:pt x="142" y="378"/>
                    </a:lnTo>
                    <a:lnTo>
                      <a:pt x="127" y="370"/>
                    </a:lnTo>
                    <a:lnTo>
                      <a:pt x="100" y="367"/>
                    </a:lnTo>
                    <a:lnTo>
                      <a:pt x="79" y="405"/>
                    </a:lnTo>
                    <a:lnTo>
                      <a:pt x="87" y="456"/>
                    </a:lnTo>
                    <a:lnTo>
                      <a:pt x="96" y="492"/>
                    </a:lnTo>
                    <a:lnTo>
                      <a:pt x="136" y="593"/>
                    </a:lnTo>
                    <a:lnTo>
                      <a:pt x="142" y="671"/>
                    </a:lnTo>
                    <a:lnTo>
                      <a:pt x="60" y="732"/>
                    </a:lnTo>
                    <a:lnTo>
                      <a:pt x="43" y="684"/>
                    </a:lnTo>
                    <a:lnTo>
                      <a:pt x="30" y="439"/>
                    </a:lnTo>
                    <a:lnTo>
                      <a:pt x="28" y="338"/>
                    </a:lnTo>
                    <a:lnTo>
                      <a:pt x="13" y="310"/>
                    </a:lnTo>
                    <a:lnTo>
                      <a:pt x="0" y="266"/>
                    </a:lnTo>
                    <a:lnTo>
                      <a:pt x="1" y="205"/>
                    </a:lnTo>
                    <a:lnTo>
                      <a:pt x="15" y="127"/>
                    </a:lnTo>
                    <a:lnTo>
                      <a:pt x="9" y="95"/>
                    </a:lnTo>
                    <a:lnTo>
                      <a:pt x="22" y="0"/>
                    </a:lnTo>
                    <a:lnTo>
                      <a:pt x="70" y="5"/>
                    </a:lnTo>
                    <a:lnTo>
                      <a:pt x="121" y="55"/>
                    </a:lnTo>
                    <a:close/>
                  </a:path>
                </a:pathLst>
              </a:custGeom>
              <a:solidFill>
                <a:srgbClr val="E08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5" name="Freeform 121"/>
              <p:cNvSpPr>
                <a:spLocks/>
              </p:cNvSpPr>
              <p:nvPr/>
            </p:nvSpPr>
            <p:spPr bwMode="auto">
              <a:xfrm>
                <a:off x="1437" y="2524"/>
                <a:ext cx="93" cy="164"/>
              </a:xfrm>
              <a:custGeom>
                <a:avLst/>
                <a:gdLst>
                  <a:gd name="T0" fmla="*/ 1 w 186"/>
                  <a:gd name="T1" fmla="*/ 0 h 329"/>
                  <a:gd name="T2" fmla="*/ 1 w 186"/>
                  <a:gd name="T3" fmla="*/ 0 h 329"/>
                  <a:gd name="T4" fmla="*/ 1 w 186"/>
                  <a:gd name="T5" fmla="*/ 0 h 329"/>
                  <a:gd name="T6" fmla="*/ 1 w 186"/>
                  <a:gd name="T7" fmla="*/ 0 h 329"/>
                  <a:gd name="T8" fmla="*/ 1 w 186"/>
                  <a:gd name="T9" fmla="*/ 0 h 329"/>
                  <a:gd name="T10" fmla="*/ 1 w 186"/>
                  <a:gd name="T11" fmla="*/ 0 h 329"/>
                  <a:gd name="T12" fmla="*/ 1 w 186"/>
                  <a:gd name="T13" fmla="*/ 0 h 329"/>
                  <a:gd name="T14" fmla="*/ 1 w 186"/>
                  <a:gd name="T15" fmla="*/ 0 h 329"/>
                  <a:gd name="T16" fmla="*/ 1 w 186"/>
                  <a:gd name="T17" fmla="*/ 0 h 329"/>
                  <a:gd name="T18" fmla="*/ 1 w 186"/>
                  <a:gd name="T19" fmla="*/ 0 h 329"/>
                  <a:gd name="T20" fmla="*/ 1 w 186"/>
                  <a:gd name="T21" fmla="*/ 0 h 329"/>
                  <a:gd name="T22" fmla="*/ 1 w 186"/>
                  <a:gd name="T23" fmla="*/ 0 h 329"/>
                  <a:gd name="T24" fmla="*/ 1 w 186"/>
                  <a:gd name="T25" fmla="*/ 0 h 329"/>
                  <a:gd name="T26" fmla="*/ 1 w 186"/>
                  <a:gd name="T27" fmla="*/ 0 h 329"/>
                  <a:gd name="T28" fmla="*/ 1 w 186"/>
                  <a:gd name="T29" fmla="*/ 0 h 329"/>
                  <a:gd name="T30" fmla="*/ 1 w 186"/>
                  <a:gd name="T31" fmla="*/ 0 h 329"/>
                  <a:gd name="T32" fmla="*/ 1 w 186"/>
                  <a:gd name="T33" fmla="*/ 0 h 329"/>
                  <a:gd name="T34" fmla="*/ 1 w 186"/>
                  <a:gd name="T35" fmla="*/ 0 h 329"/>
                  <a:gd name="T36" fmla="*/ 1 w 186"/>
                  <a:gd name="T37" fmla="*/ 0 h 329"/>
                  <a:gd name="T38" fmla="*/ 0 w 186"/>
                  <a:gd name="T39" fmla="*/ 0 h 329"/>
                  <a:gd name="T40" fmla="*/ 1 w 186"/>
                  <a:gd name="T41" fmla="*/ 0 h 329"/>
                  <a:gd name="T42" fmla="*/ 1 w 186"/>
                  <a:gd name="T43" fmla="*/ 0 h 329"/>
                  <a:gd name="T44" fmla="*/ 1 w 186"/>
                  <a:gd name="T45" fmla="*/ 0 h 329"/>
                  <a:gd name="T46" fmla="*/ 1 w 186"/>
                  <a:gd name="T47" fmla="*/ 0 h 329"/>
                  <a:gd name="T48" fmla="*/ 1 w 186"/>
                  <a:gd name="T49" fmla="*/ 0 h 329"/>
                  <a:gd name="T50" fmla="*/ 1 w 186"/>
                  <a:gd name="T51" fmla="*/ 0 h 3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86"/>
                  <a:gd name="T79" fmla="*/ 0 h 329"/>
                  <a:gd name="T80" fmla="*/ 186 w 186"/>
                  <a:gd name="T81" fmla="*/ 329 h 3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86" h="329">
                    <a:moveTo>
                      <a:pt x="57" y="2"/>
                    </a:moveTo>
                    <a:lnTo>
                      <a:pt x="147" y="27"/>
                    </a:lnTo>
                    <a:lnTo>
                      <a:pt x="186" y="27"/>
                    </a:lnTo>
                    <a:lnTo>
                      <a:pt x="186" y="46"/>
                    </a:lnTo>
                    <a:lnTo>
                      <a:pt x="156" y="54"/>
                    </a:lnTo>
                    <a:lnTo>
                      <a:pt x="148" y="124"/>
                    </a:lnTo>
                    <a:lnTo>
                      <a:pt x="150" y="190"/>
                    </a:lnTo>
                    <a:lnTo>
                      <a:pt x="129" y="226"/>
                    </a:lnTo>
                    <a:lnTo>
                      <a:pt x="129" y="257"/>
                    </a:lnTo>
                    <a:lnTo>
                      <a:pt x="135" y="299"/>
                    </a:lnTo>
                    <a:lnTo>
                      <a:pt x="173" y="314"/>
                    </a:lnTo>
                    <a:lnTo>
                      <a:pt x="148" y="329"/>
                    </a:lnTo>
                    <a:lnTo>
                      <a:pt x="69" y="293"/>
                    </a:lnTo>
                    <a:lnTo>
                      <a:pt x="69" y="217"/>
                    </a:lnTo>
                    <a:lnTo>
                      <a:pt x="69" y="156"/>
                    </a:lnTo>
                    <a:lnTo>
                      <a:pt x="95" y="124"/>
                    </a:lnTo>
                    <a:lnTo>
                      <a:pt x="63" y="130"/>
                    </a:lnTo>
                    <a:lnTo>
                      <a:pt x="36" y="133"/>
                    </a:lnTo>
                    <a:lnTo>
                      <a:pt x="2" y="114"/>
                    </a:lnTo>
                    <a:lnTo>
                      <a:pt x="0" y="88"/>
                    </a:lnTo>
                    <a:lnTo>
                      <a:pt x="80" y="80"/>
                    </a:lnTo>
                    <a:lnTo>
                      <a:pt x="69" y="50"/>
                    </a:lnTo>
                    <a:lnTo>
                      <a:pt x="50" y="23"/>
                    </a:lnTo>
                    <a:lnTo>
                      <a:pt x="23" y="0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rgbClr val="C76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6" name="Freeform 122"/>
              <p:cNvSpPr>
                <a:spLocks/>
              </p:cNvSpPr>
              <p:nvPr/>
            </p:nvSpPr>
            <p:spPr bwMode="auto">
              <a:xfrm>
                <a:off x="1290" y="2189"/>
                <a:ext cx="363" cy="417"/>
              </a:xfrm>
              <a:custGeom>
                <a:avLst/>
                <a:gdLst>
                  <a:gd name="T0" fmla="*/ 0 w 727"/>
                  <a:gd name="T1" fmla="*/ 0 h 835"/>
                  <a:gd name="T2" fmla="*/ 0 w 727"/>
                  <a:gd name="T3" fmla="*/ 0 h 835"/>
                  <a:gd name="T4" fmla="*/ 0 w 727"/>
                  <a:gd name="T5" fmla="*/ 0 h 835"/>
                  <a:gd name="T6" fmla="*/ 0 w 727"/>
                  <a:gd name="T7" fmla="*/ 0 h 835"/>
                  <a:gd name="T8" fmla="*/ 0 w 727"/>
                  <a:gd name="T9" fmla="*/ 0 h 835"/>
                  <a:gd name="T10" fmla="*/ 0 w 727"/>
                  <a:gd name="T11" fmla="*/ 0 h 835"/>
                  <a:gd name="T12" fmla="*/ 0 w 727"/>
                  <a:gd name="T13" fmla="*/ 0 h 835"/>
                  <a:gd name="T14" fmla="*/ 0 w 727"/>
                  <a:gd name="T15" fmla="*/ 0 h 835"/>
                  <a:gd name="T16" fmla="*/ 0 w 727"/>
                  <a:gd name="T17" fmla="*/ 0 h 835"/>
                  <a:gd name="T18" fmla="*/ 0 w 727"/>
                  <a:gd name="T19" fmla="*/ 0 h 835"/>
                  <a:gd name="T20" fmla="*/ 0 w 727"/>
                  <a:gd name="T21" fmla="*/ 0 h 835"/>
                  <a:gd name="T22" fmla="*/ 0 w 727"/>
                  <a:gd name="T23" fmla="*/ 0 h 835"/>
                  <a:gd name="T24" fmla="*/ 0 w 727"/>
                  <a:gd name="T25" fmla="*/ 0 h 835"/>
                  <a:gd name="T26" fmla="*/ 0 w 727"/>
                  <a:gd name="T27" fmla="*/ 0 h 835"/>
                  <a:gd name="T28" fmla="*/ 0 w 727"/>
                  <a:gd name="T29" fmla="*/ 0 h 835"/>
                  <a:gd name="T30" fmla="*/ 0 w 727"/>
                  <a:gd name="T31" fmla="*/ 0 h 835"/>
                  <a:gd name="T32" fmla="*/ 0 w 727"/>
                  <a:gd name="T33" fmla="*/ 0 h 835"/>
                  <a:gd name="T34" fmla="*/ 0 w 727"/>
                  <a:gd name="T35" fmla="*/ 0 h 835"/>
                  <a:gd name="T36" fmla="*/ 0 w 727"/>
                  <a:gd name="T37" fmla="*/ 0 h 835"/>
                  <a:gd name="T38" fmla="*/ 0 w 727"/>
                  <a:gd name="T39" fmla="*/ 0 h 835"/>
                  <a:gd name="T40" fmla="*/ 0 w 727"/>
                  <a:gd name="T41" fmla="*/ 0 h 835"/>
                  <a:gd name="T42" fmla="*/ 0 w 727"/>
                  <a:gd name="T43" fmla="*/ 0 h 835"/>
                  <a:gd name="T44" fmla="*/ 0 w 727"/>
                  <a:gd name="T45" fmla="*/ 0 h 835"/>
                  <a:gd name="T46" fmla="*/ 0 w 727"/>
                  <a:gd name="T47" fmla="*/ 0 h 835"/>
                  <a:gd name="T48" fmla="*/ 0 w 727"/>
                  <a:gd name="T49" fmla="*/ 0 h 835"/>
                  <a:gd name="T50" fmla="*/ 0 w 727"/>
                  <a:gd name="T51" fmla="*/ 0 h 835"/>
                  <a:gd name="T52" fmla="*/ 0 w 727"/>
                  <a:gd name="T53" fmla="*/ 0 h 835"/>
                  <a:gd name="T54" fmla="*/ 0 w 727"/>
                  <a:gd name="T55" fmla="*/ 0 h 835"/>
                  <a:gd name="T56" fmla="*/ 0 w 727"/>
                  <a:gd name="T57" fmla="*/ 0 h 835"/>
                  <a:gd name="T58" fmla="*/ 0 w 727"/>
                  <a:gd name="T59" fmla="*/ 0 h 835"/>
                  <a:gd name="T60" fmla="*/ 0 w 727"/>
                  <a:gd name="T61" fmla="*/ 0 h 835"/>
                  <a:gd name="T62" fmla="*/ 0 w 727"/>
                  <a:gd name="T63" fmla="*/ 0 h 835"/>
                  <a:gd name="T64" fmla="*/ 0 w 727"/>
                  <a:gd name="T65" fmla="*/ 0 h 835"/>
                  <a:gd name="T66" fmla="*/ 0 w 727"/>
                  <a:gd name="T67" fmla="*/ 0 h 8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7"/>
                  <a:gd name="T103" fmla="*/ 0 h 835"/>
                  <a:gd name="T104" fmla="*/ 727 w 727"/>
                  <a:gd name="T105" fmla="*/ 835 h 8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7" h="835">
                    <a:moveTo>
                      <a:pt x="727" y="50"/>
                    </a:moveTo>
                    <a:lnTo>
                      <a:pt x="656" y="31"/>
                    </a:lnTo>
                    <a:lnTo>
                      <a:pt x="592" y="21"/>
                    </a:lnTo>
                    <a:lnTo>
                      <a:pt x="531" y="17"/>
                    </a:lnTo>
                    <a:lnTo>
                      <a:pt x="356" y="34"/>
                    </a:lnTo>
                    <a:lnTo>
                      <a:pt x="322" y="55"/>
                    </a:lnTo>
                    <a:lnTo>
                      <a:pt x="297" y="72"/>
                    </a:lnTo>
                    <a:lnTo>
                      <a:pt x="373" y="93"/>
                    </a:lnTo>
                    <a:lnTo>
                      <a:pt x="259" y="126"/>
                    </a:lnTo>
                    <a:lnTo>
                      <a:pt x="259" y="167"/>
                    </a:lnTo>
                    <a:lnTo>
                      <a:pt x="268" y="186"/>
                    </a:lnTo>
                    <a:lnTo>
                      <a:pt x="211" y="175"/>
                    </a:lnTo>
                    <a:lnTo>
                      <a:pt x="240" y="215"/>
                    </a:lnTo>
                    <a:lnTo>
                      <a:pt x="179" y="224"/>
                    </a:lnTo>
                    <a:lnTo>
                      <a:pt x="162" y="245"/>
                    </a:lnTo>
                    <a:lnTo>
                      <a:pt x="143" y="283"/>
                    </a:lnTo>
                    <a:lnTo>
                      <a:pt x="151" y="363"/>
                    </a:lnTo>
                    <a:lnTo>
                      <a:pt x="54" y="415"/>
                    </a:lnTo>
                    <a:lnTo>
                      <a:pt x="42" y="454"/>
                    </a:lnTo>
                    <a:lnTo>
                      <a:pt x="52" y="506"/>
                    </a:lnTo>
                    <a:lnTo>
                      <a:pt x="80" y="493"/>
                    </a:lnTo>
                    <a:lnTo>
                      <a:pt x="59" y="531"/>
                    </a:lnTo>
                    <a:lnTo>
                      <a:pt x="75" y="534"/>
                    </a:lnTo>
                    <a:lnTo>
                      <a:pt x="52" y="593"/>
                    </a:lnTo>
                    <a:lnTo>
                      <a:pt x="52" y="635"/>
                    </a:lnTo>
                    <a:lnTo>
                      <a:pt x="21" y="662"/>
                    </a:lnTo>
                    <a:lnTo>
                      <a:pt x="33" y="690"/>
                    </a:lnTo>
                    <a:lnTo>
                      <a:pt x="42" y="711"/>
                    </a:lnTo>
                    <a:lnTo>
                      <a:pt x="61" y="704"/>
                    </a:lnTo>
                    <a:lnTo>
                      <a:pt x="73" y="675"/>
                    </a:lnTo>
                    <a:lnTo>
                      <a:pt x="88" y="664"/>
                    </a:lnTo>
                    <a:lnTo>
                      <a:pt x="90" y="711"/>
                    </a:lnTo>
                    <a:lnTo>
                      <a:pt x="80" y="753"/>
                    </a:lnTo>
                    <a:lnTo>
                      <a:pt x="101" y="795"/>
                    </a:lnTo>
                    <a:lnTo>
                      <a:pt x="132" y="816"/>
                    </a:lnTo>
                    <a:lnTo>
                      <a:pt x="137" y="835"/>
                    </a:lnTo>
                    <a:lnTo>
                      <a:pt x="94" y="810"/>
                    </a:lnTo>
                    <a:lnTo>
                      <a:pt x="69" y="774"/>
                    </a:lnTo>
                    <a:lnTo>
                      <a:pt x="61" y="755"/>
                    </a:lnTo>
                    <a:lnTo>
                      <a:pt x="25" y="711"/>
                    </a:lnTo>
                    <a:lnTo>
                      <a:pt x="12" y="675"/>
                    </a:lnTo>
                    <a:lnTo>
                      <a:pt x="0" y="662"/>
                    </a:lnTo>
                    <a:lnTo>
                      <a:pt x="27" y="627"/>
                    </a:lnTo>
                    <a:lnTo>
                      <a:pt x="38" y="582"/>
                    </a:lnTo>
                    <a:lnTo>
                      <a:pt x="48" y="540"/>
                    </a:lnTo>
                    <a:lnTo>
                      <a:pt x="27" y="454"/>
                    </a:lnTo>
                    <a:lnTo>
                      <a:pt x="37" y="413"/>
                    </a:lnTo>
                    <a:lnTo>
                      <a:pt x="46" y="401"/>
                    </a:lnTo>
                    <a:lnTo>
                      <a:pt x="75" y="375"/>
                    </a:lnTo>
                    <a:lnTo>
                      <a:pt x="73" y="352"/>
                    </a:lnTo>
                    <a:lnTo>
                      <a:pt x="94" y="335"/>
                    </a:lnTo>
                    <a:lnTo>
                      <a:pt x="88" y="312"/>
                    </a:lnTo>
                    <a:lnTo>
                      <a:pt x="107" y="276"/>
                    </a:lnTo>
                    <a:lnTo>
                      <a:pt x="116" y="259"/>
                    </a:lnTo>
                    <a:lnTo>
                      <a:pt x="130" y="234"/>
                    </a:lnTo>
                    <a:lnTo>
                      <a:pt x="145" y="200"/>
                    </a:lnTo>
                    <a:lnTo>
                      <a:pt x="160" y="183"/>
                    </a:lnTo>
                    <a:lnTo>
                      <a:pt x="189" y="158"/>
                    </a:lnTo>
                    <a:lnTo>
                      <a:pt x="229" y="126"/>
                    </a:lnTo>
                    <a:lnTo>
                      <a:pt x="232" y="101"/>
                    </a:lnTo>
                    <a:lnTo>
                      <a:pt x="246" y="72"/>
                    </a:lnTo>
                    <a:lnTo>
                      <a:pt x="265" y="63"/>
                    </a:lnTo>
                    <a:lnTo>
                      <a:pt x="295" y="48"/>
                    </a:lnTo>
                    <a:lnTo>
                      <a:pt x="337" y="29"/>
                    </a:lnTo>
                    <a:lnTo>
                      <a:pt x="402" y="14"/>
                    </a:lnTo>
                    <a:lnTo>
                      <a:pt x="578" y="0"/>
                    </a:lnTo>
                    <a:lnTo>
                      <a:pt x="715" y="21"/>
                    </a:lnTo>
                    <a:lnTo>
                      <a:pt x="72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7" name="Freeform 123"/>
              <p:cNvSpPr>
                <a:spLocks/>
              </p:cNvSpPr>
              <p:nvPr/>
            </p:nvSpPr>
            <p:spPr bwMode="auto">
              <a:xfrm>
                <a:off x="1354" y="2218"/>
                <a:ext cx="308" cy="309"/>
              </a:xfrm>
              <a:custGeom>
                <a:avLst/>
                <a:gdLst>
                  <a:gd name="T0" fmla="*/ 1 w 616"/>
                  <a:gd name="T1" fmla="*/ 0 h 620"/>
                  <a:gd name="T2" fmla="*/ 1 w 616"/>
                  <a:gd name="T3" fmla="*/ 0 h 620"/>
                  <a:gd name="T4" fmla="*/ 1 w 616"/>
                  <a:gd name="T5" fmla="*/ 0 h 620"/>
                  <a:gd name="T6" fmla="*/ 1 w 616"/>
                  <a:gd name="T7" fmla="*/ 0 h 620"/>
                  <a:gd name="T8" fmla="*/ 1 w 616"/>
                  <a:gd name="T9" fmla="*/ 0 h 620"/>
                  <a:gd name="T10" fmla="*/ 1 w 616"/>
                  <a:gd name="T11" fmla="*/ 0 h 620"/>
                  <a:gd name="T12" fmla="*/ 1 w 616"/>
                  <a:gd name="T13" fmla="*/ 0 h 620"/>
                  <a:gd name="T14" fmla="*/ 1 w 616"/>
                  <a:gd name="T15" fmla="*/ 0 h 620"/>
                  <a:gd name="T16" fmla="*/ 1 w 616"/>
                  <a:gd name="T17" fmla="*/ 0 h 620"/>
                  <a:gd name="T18" fmla="*/ 1 w 616"/>
                  <a:gd name="T19" fmla="*/ 0 h 620"/>
                  <a:gd name="T20" fmla="*/ 1 w 616"/>
                  <a:gd name="T21" fmla="*/ 0 h 620"/>
                  <a:gd name="T22" fmla="*/ 1 w 616"/>
                  <a:gd name="T23" fmla="*/ 0 h 620"/>
                  <a:gd name="T24" fmla="*/ 1 w 616"/>
                  <a:gd name="T25" fmla="*/ 0 h 620"/>
                  <a:gd name="T26" fmla="*/ 1 w 616"/>
                  <a:gd name="T27" fmla="*/ 0 h 620"/>
                  <a:gd name="T28" fmla="*/ 1 w 616"/>
                  <a:gd name="T29" fmla="*/ 0 h 620"/>
                  <a:gd name="T30" fmla="*/ 1 w 616"/>
                  <a:gd name="T31" fmla="*/ 0 h 620"/>
                  <a:gd name="T32" fmla="*/ 1 w 616"/>
                  <a:gd name="T33" fmla="*/ 0 h 620"/>
                  <a:gd name="T34" fmla="*/ 1 w 616"/>
                  <a:gd name="T35" fmla="*/ 0 h 620"/>
                  <a:gd name="T36" fmla="*/ 1 w 616"/>
                  <a:gd name="T37" fmla="*/ 0 h 620"/>
                  <a:gd name="T38" fmla="*/ 1 w 616"/>
                  <a:gd name="T39" fmla="*/ 0 h 620"/>
                  <a:gd name="T40" fmla="*/ 1 w 616"/>
                  <a:gd name="T41" fmla="*/ 0 h 620"/>
                  <a:gd name="T42" fmla="*/ 1 w 616"/>
                  <a:gd name="T43" fmla="*/ 0 h 620"/>
                  <a:gd name="T44" fmla="*/ 1 w 616"/>
                  <a:gd name="T45" fmla="*/ 0 h 620"/>
                  <a:gd name="T46" fmla="*/ 1 w 616"/>
                  <a:gd name="T47" fmla="*/ 0 h 620"/>
                  <a:gd name="T48" fmla="*/ 1 w 616"/>
                  <a:gd name="T49" fmla="*/ 0 h 620"/>
                  <a:gd name="T50" fmla="*/ 1 w 616"/>
                  <a:gd name="T51" fmla="*/ 0 h 620"/>
                  <a:gd name="T52" fmla="*/ 1 w 616"/>
                  <a:gd name="T53" fmla="*/ 0 h 620"/>
                  <a:gd name="T54" fmla="*/ 1 w 616"/>
                  <a:gd name="T55" fmla="*/ 0 h 620"/>
                  <a:gd name="T56" fmla="*/ 1 w 616"/>
                  <a:gd name="T57" fmla="*/ 0 h 620"/>
                  <a:gd name="T58" fmla="*/ 1 w 616"/>
                  <a:gd name="T59" fmla="*/ 0 h 620"/>
                  <a:gd name="T60" fmla="*/ 1 w 616"/>
                  <a:gd name="T61" fmla="*/ 0 h 620"/>
                  <a:gd name="T62" fmla="*/ 1 w 616"/>
                  <a:gd name="T63" fmla="*/ 0 h 6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16"/>
                  <a:gd name="T97" fmla="*/ 0 h 620"/>
                  <a:gd name="T98" fmla="*/ 616 w 616"/>
                  <a:gd name="T99" fmla="*/ 620 h 6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16" h="620">
                    <a:moveTo>
                      <a:pt x="616" y="0"/>
                    </a:moveTo>
                    <a:lnTo>
                      <a:pt x="608" y="34"/>
                    </a:lnTo>
                    <a:lnTo>
                      <a:pt x="578" y="55"/>
                    </a:lnTo>
                    <a:lnTo>
                      <a:pt x="576" y="103"/>
                    </a:lnTo>
                    <a:lnTo>
                      <a:pt x="551" y="126"/>
                    </a:lnTo>
                    <a:lnTo>
                      <a:pt x="526" y="152"/>
                    </a:lnTo>
                    <a:lnTo>
                      <a:pt x="513" y="185"/>
                    </a:lnTo>
                    <a:lnTo>
                      <a:pt x="502" y="207"/>
                    </a:lnTo>
                    <a:lnTo>
                      <a:pt x="458" y="247"/>
                    </a:lnTo>
                    <a:lnTo>
                      <a:pt x="445" y="276"/>
                    </a:lnTo>
                    <a:lnTo>
                      <a:pt x="433" y="295"/>
                    </a:lnTo>
                    <a:lnTo>
                      <a:pt x="422" y="306"/>
                    </a:lnTo>
                    <a:lnTo>
                      <a:pt x="340" y="316"/>
                    </a:lnTo>
                    <a:lnTo>
                      <a:pt x="277" y="323"/>
                    </a:lnTo>
                    <a:lnTo>
                      <a:pt x="256" y="361"/>
                    </a:lnTo>
                    <a:lnTo>
                      <a:pt x="237" y="388"/>
                    </a:lnTo>
                    <a:lnTo>
                      <a:pt x="216" y="401"/>
                    </a:lnTo>
                    <a:lnTo>
                      <a:pt x="154" y="390"/>
                    </a:lnTo>
                    <a:lnTo>
                      <a:pt x="112" y="378"/>
                    </a:lnTo>
                    <a:lnTo>
                      <a:pt x="70" y="350"/>
                    </a:lnTo>
                    <a:lnTo>
                      <a:pt x="64" y="399"/>
                    </a:lnTo>
                    <a:lnTo>
                      <a:pt x="51" y="436"/>
                    </a:lnTo>
                    <a:lnTo>
                      <a:pt x="72" y="434"/>
                    </a:lnTo>
                    <a:lnTo>
                      <a:pt x="57" y="470"/>
                    </a:lnTo>
                    <a:lnTo>
                      <a:pt x="38" y="517"/>
                    </a:lnTo>
                    <a:lnTo>
                      <a:pt x="25" y="574"/>
                    </a:lnTo>
                    <a:lnTo>
                      <a:pt x="11" y="620"/>
                    </a:lnTo>
                    <a:lnTo>
                      <a:pt x="7" y="517"/>
                    </a:lnTo>
                    <a:lnTo>
                      <a:pt x="21" y="481"/>
                    </a:lnTo>
                    <a:lnTo>
                      <a:pt x="30" y="456"/>
                    </a:lnTo>
                    <a:lnTo>
                      <a:pt x="0" y="430"/>
                    </a:lnTo>
                    <a:lnTo>
                      <a:pt x="19" y="380"/>
                    </a:lnTo>
                    <a:lnTo>
                      <a:pt x="34" y="350"/>
                    </a:lnTo>
                    <a:lnTo>
                      <a:pt x="36" y="306"/>
                    </a:lnTo>
                    <a:lnTo>
                      <a:pt x="61" y="312"/>
                    </a:lnTo>
                    <a:lnTo>
                      <a:pt x="97" y="318"/>
                    </a:lnTo>
                    <a:lnTo>
                      <a:pt x="158" y="299"/>
                    </a:lnTo>
                    <a:lnTo>
                      <a:pt x="211" y="282"/>
                    </a:lnTo>
                    <a:lnTo>
                      <a:pt x="188" y="249"/>
                    </a:lnTo>
                    <a:lnTo>
                      <a:pt x="127" y="264"/>
                    </a:lnTo>
                    <a:lnTo>
                      <a:pt x="38" y="276"/>
                    </a:lnTo>
                    <a:lnTo>
                      <a:pt x="55" y="242"/>
                    </a:lnTo>
                    <a:lnTo>
                      <a:pt x="34" y="226"/>
                    </a:lnTo>
                    <a:lnTo>
                      <a:pt x="131" y="188"/>
                    </a:lnTo>
                    <a:lnTo>
                      <a:pt x="159" y="202"/>
                    </a:lnTo>
                    <a:lnTo>
                      <a:pt x="218" y="219"/>
                    </a:lnTo>
                    <a:lnTo>
                      <a:pt x="310" y="198"/>
                    </a:lnTo>
                    <a:lnTo>
                      <a:pt x="369" y="177"/>
                    </a:lnTo>
                    <a:lnTo>
                      <a:pt x="403" y="200"/>
                    </a:lnTo>
                    <a:lnTo>
                      <a:pt x="431" y="204"/>
                    </a:lnTo>
                    <a:lnTo>
                      <a:pt x="471" y="202"/>
                    </a:lnTo>
                    <a:lnTo>
                      <a:pt x="484" y="181"/>
                    </a:lnTo>
                    <a:lnTo>
                      <a:pt x="435" y="171"/>
                    </a:lnTo>
                    <a:lnTo>
                      <a:pt x="460" y="150"/>
                    </a:lnTo>
                    <a:lnTo>
                      <a:pt x="500" y="150"/>
                    </a:lnTo>
                    <a:lnTo>
                      <a:pt x="481" y="129"/>
                    </a:lnTo>
                    <a:lnTo>
                      <a:pt x="443" y="118"/>
                    </a:lnTo>
                    <a:lnTo>
                      <a:pt x="523" y="124"/>
                    </a:lnTo>
                    <a:lnTo>
                      <a:pt x="486" y="97"/>
                    </a:lnTo>
                    <a:lnTo>
                      <a:pt x="545" y="99"/>
                    </a:lnTo>
                    <a:lnTo>
                      <a:pt x="555" y="48"/>
                    </a:lnTo>
                    <a:lnTo>
                      <a:pt x="566" y="36"/>
                    </a:lnTo>
                    <a:lnTo>
                      <a:pt x="589" y="19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8" name="Freeform 124"/>
              <p:cNvSpPr>
                <a:spLocks/>
              </p:cNvSpPr>
              <p:nvPr/>
            </p:nvSpPr>
            <p:spPr bwMode="auto">
              <a:xfrm>
                <a:off x="1597" y="2345"/>
                <a:ext cx="126" cy="130"/>
              </a:xfrm>
              <a:custGeom>
                <a:avLst/>
                <a:gdLst>
                  <a:gd name="T0" fmla="*/ 1 w 251"/>
                  <a:gd name="T1" fmla="*/ 1 h 260"/>
                  <a:gd name="T2" fmla="*/ 1 w 251"/>
                  <a:gd name="T3" fmla="*/ 1 h 260"/>
                  <a:gd name="T4" fmla="*/ 1 w 251"/>
                  <a:gd name="T5" fmla="*/ 1 h 260"/>
                  <a:gd name="T6" fmla="*/ 1 w 251"/>
                  <a:gd name="T7" fmla="*/ 1 h 260"/>
                  <a:gd name="T8" fmla="*/ 1 w 251"/>
                  <a:gd name="T9" fmla="*/ 1 h 260"/>
                  <a:gd name="T10" fmla="*/ 1 w 251"/>
                  <a:gd name="T11" fmla="*/ 0 h 260"/>
                  <a:gd name="T12" fmla="*/ 1 w 251"/>
                  <a:gd name="T13" fmla="*/ 1 h 260"/>
                  <a:gd name="T14" fmla="*/ 1 w 251"/>
                  <a:gd name="T15" fmla="*/ 1 h 260"/>
                  <a:gd name="T16" fmla="*/ 1 w 251"/>
                  <a:gd name="T17" fmla="*/ 1 h 260"/>
                  <a:gd name="T18" fmla="*/ 1 w 251"/>
                  <a:gd name="T19" fmla="*/ 1 h 260"/>
                  <a:gd name="T20" fmla="*/ 1 w 251"/>
                  <a:gd name="T21" fmla="*/ 1 h 260"/>
                  <a:gd name="T22" fmla="*/ 1 w 251"/>
                  <a:gd name="T23" fmla="*/ 1 h 260"/>
                  <a:gd name="T24" fmla="*/ 1 w 251"/>
                  <a:gd name="T25" fmla="*/ 1 h 260"/>
                  <a:gd name="T26" fmla="*/ 1 w 251"/>
                  <a:gd name="T27" fmla="*/ 1 h 260"/>
                  <a:gd name="T28" fmla="*/ 1 w 251"/>
                  <a:gd name="T29" fmla="*/ 1 h 260"/>
                  <a:gd name="T30" fmla="*/ 1 w 251"/>
                  <a:gd name="T31" fmla="*/ 1 h 260"/>
                  <a:gd name="T32" fmla="*/ 1 w 251"/>
                  <a:gd name="T33" fmla="*/ 1 h 260"/>
                  <a:gd name="T34" fmla="*/ 1 w 251"/>
                  <a:gd name="T35" fmla="*/ 1 h 260"/>
                  <a:gd name="T36" fmla="*/ 1 w 251"/>
                  <a:gd name="T37" fmla="*/ 1 h 260"/>
                  <a:gd name="T38" fmla="*/ 1 w 251"/>
                  <a:gd name="T39" fmla="*/ 1 h 260"/>
                  <a:gd name="T40" fmla="*/ 1 w 251"/>
                  <a:gd name="T41" fmla="*/ 1 h 260"/>
                  <a:gd name="T42" fmla="*/ 1 w 251"/>
                  <a:gd name="T43" fmla="*/ 1 h 260"/>
                  <a:gd name="T44" fmla="*/ 1 w 251"/>
                  <a:gd name="T45" fmla="*/ 1 h 260"/>
                  <a:gd name="T46" fmla="*/ 1 w 251"/>
                  <a:gd name="T47" fmla="*/ 1 h 260"/>
                  <a:gd name="T48" fmla="*/ 0 w 251"/>
                  <a:gd name="T49" fmla="*/ 1 h 260"/>
                  <a:gd name="T50" fmla="*/ 1 w 251"/>
                  <a:gd name="T51" fmla="*/ 1 h 260"/>
                  <a:gd name="T52" fmla="*/ 1 w 251"/>
                  <a:gd name="T53" fmla="*/ 1 h 2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1"/>
                  <a:gd name="T82" fmla="*/ 0 h 260"/>
                  <a:gd name="T83" fmla="*/ 251 w 251"/>
                  <a:gd name="T84" fmla="*/ 260 h 2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1" h="260">
                    <a:moveTo>
                      <a:pt x="27" y="19"/>
                    </a:moveTo>
                    <a:lnTo>
                      <a:pt x="44" y="2"/>
                    </a:lnTo>
                    <a:lnTo>
                      <a:pt x="88" y="6"/>
                    </a:lnTo>
                    <a:lnTo>
                      <a:pt x="132" y="36"/>
                    </a:lnTo>
                    <a:lnTo>
                      <a:pt x="143" y="21"/>
                    </a:lnTo>
                    <a:lnTo>
                      <a:pt x="166" y="0"/>
                    </a:lnTo>
                    <a:lnTo>
                      <a:pt x="202" y="21"/>
                    </a:lnTo>
                    <a:lnTo>
                      <a:pt x="227" y="47"/>
                    </a:lnTo>
                    <a:lnTo>
                      <a:pt x="206" y="44"/>
                    </a:lnTo>
                    <a:lnTo>
                      <a:pt x="221" y="80"/>
                    </a:lnTo>
                    <a:lnTo>
                      <a:pt x="247" y="150"/>
                    </a:lnTo>
                    <a:lnTo>
                      <a:pt x="251" y="222"/>
                    </a:lnTo>
                    <a:lnTo>
                      <a:pt x="247" y="260"/>
                    </a:lnTo>
                    <a:lnTo>
                      <a:pt x="215" y="207"/>
                    </a:lnTo>
                    <a:lnTo>
                      <a:pt x="213" y="142"/>
                    </a:lnTo>
                    <a:lnTo>
                      <a:pt x="190" y="118"/>
                    </a:lnTo>
                    <a:lnTo>
                      <a:pt x="177" y="104"/>
                    </a:lnTo>
                    <a:lnTo>
                      <a:pt x="198" y="87"/>
                    </a:lnTo>
                    <a:lnTo>
                      <a:pt x="187" y="51"/>
                    </a:lnTo>
                    <a:lnTo>
                      <a:pt x="177" y="27"/>
                    </a:lnTo>
                    <a:lnTo>
                      <a:pt x="151" y="40"/>
                    </a:lnTo>
                    <a:lnTo>
                      <a:pt x="109" y="49"/>
                    </a:lnTo>
                    <a:lnTo>
                      <a:pt x="82" y="42"/>
                    </a:lnTo>
                    <a:lnTo>
                      <a:pt x="48" y="34"/>
                    </a:lnTo>
                    <a:lnTo>
                      <a:pt x="0" y="34"/>
                    </a:lnTo>
                    <a:lnTo>
                      <a:pt x="2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09" name="Freeform 125"/>
              <p:cNvSpPr>
                <a:spLocks/>
              </p:cNvSpPr>
              <p:nvPr/>
            </p:nvSpPr>
            <p:spPr bwMode="auto">
              <a:xfrm>
                <a:off x="1596" y="2228"/>
                <a:ext cx="131" cy="134"/>
              </a:xfrm>
              <a:custGeom>
                <a:avLst/>
                <a:gdLst>
                  <a:gd name="T0" fmla="*/ 0 w 263"/>
                  <a:gd name="T1" fmla="*/ 0 h 268"/>
                  <a:gd name="T2" fmla="*/ 0 w 263"/>
                  <a:gd name="T3" fmla="*/ 1 h 268"/>
                  <a:gd name="T4" fmla="*/ 0 w 263"/>
                  <a:gd name="T5" fmla="*/ 1 h 268"/>
                  <a:gd name="T6" fmla="*/ 0 w 263"/>
                  <a:gd name="T7" fmla="*/ 1 h 268"/>
                  <a:gd name="T8" fmla="*/ 0 w 263"/>
                  <a:gd name="T9" fmla="*/ 1 h 268"/>
                  <a:gd name="T10" fmla="*/ 0 w 263"/>
                  <a:gd name="T11" fmla="*/ 1 h 268"/>
                  <a:gd name="T12" fmla="*/ 0 w 263"/>
                  <a:gd name="T13" fmla="*/ 1 h 268"/>
                  <a:gd name="T14" fmla="*/ 0 w 263"/>
                  <a:gd name="T15" fmla="*/ 1 h 268"/>
                  <a:gd name="T16" fmla="*/ 0 w 263"/>
                  <a:gd name="T17" fmla="*/ 1 h 268"/>
                  <a:gd name="T18" fmla="*/ 0 w 263"/>
                  <a:gd name="T19" fmla="*/ 1 h 268"/>
                  <a:gd name="T20" fmla="*/ 0 w 263"/>
                  <a:gd name="T21" fmla="*/ 1 h 268"/>
                  <a:gd name="T22" fmla="*/ 0 w 263"/>
                  <a:gd name="T23" fmla="*/ 1 h 268"/>
                  <a:gd name="T24" fmla="*/ 0 w 263"/>
                  <a:gd name="T25" fmla="*/ 1 h 268"/>
                  <a:gd name="T26" fmla="*/ 0 w 263"/>
                  <a:gd name="T27" fmla="*/ 1 h 268"/>
                  <a:gd name="T28" fmla="*/ 0 w 263"/>
                  <a:gd name="T29" fmla="*/ 1 h 268"/>
                  <a:gd name="T30" fmla="*/ 0 w 263"/>
                  <a:gd name="T31" fmla="*/ 1 h 268"/>
                  <a:gd name="T32" fmla="*/ 0 w 263"/>
                  <a:gd name="T33" fmla="*/ 1 h 268"/>
                  <a:gd name="T34" fmla="*/ 0 w 263"/>
                  <a:gd name="T35" fmla="*/ 1 h 268"/>
                  <a:gd name="T36" fmla="*/ 0 w 263"/>
                  <a:gd name="T37" fmla="*/ 1 h 268"/>
                  <a:gd name="T38" fmla="*/ 0 w 263"/>
                  <a:gd name="T39" fmla="*/ 1 h 268"/>
                  <a:gd name="T40" fmla="*/ 0 w 263"/>
                  <a:gd name="T41" fmla="*/ 1 h 268"/>
                  <a:gd name="T42" fmla="*/ 0 w 263"/>
                  <a:gd name="T43" fmla="*/ 1 h 268"/>
                  <a:gd name="T44" fmla="*/ 0 w 263"/>
                  <a:gd name="T45" fmla="*/ 1 h 268"/>
                  <a:gd name="T46" fmla="*/ 0 w 263"/>
                  <a:gd name="T47" fmla="*/ 1 h 268"/>
                  <a:gd name="T48" fmla="*/ 0 w 263"/>
                  <a:gd name="T49" fmla="*/ 1 h 268"/>
                  <a:gd name="T50" fmla="*/ 0 w 263"/>
                  <a:gd name="T51" fmla="*/ 1 h 268"/>
                  <a:gd name="T52" fmla="*/ 0 w 263"/>
                  <a:gd name="T53" fmla="*/ 1 h 268"/>
                  <a:gd name="T54" fmla="*/ 0 w 263"/>
                  <a:gd name="T55" fmla="*/ 1 h 268"/>
                  <a:gd name="T56" fmla="*/ 0 w 263"/>
                  <a:gd name="T57" fmla="*/ 1 h 268"/>
                  <a:gd name="T58" fmla="*/ 0 w 263"/>
                  <a:gd name="T59" fmla="*/ 1 h 268"/>
                  <a:gd name="T60" fmla="*/ 0 w 263"/>
                  <a:gd name="T61" fmla="*/ 1 h 268"/>
                  <a:gd name="T62" fmla="*/ 0 w 263"/>
                  <a:gd name="T63" fmla="*/ 1 h 268"/>
                  <a:gd name="T64" fmla="*/ 0 w 263"/>
                  <a:gd name="T65" fmla="*/ 1 h 268"/>
                  <a:gd name="T66" fmla="*/ 0 w 263"/>
                  <a:gd name="T67" fmla="*/ 1 h 268"/>
                  <a:gd name="T68" fmla="*/ 0 w 263"/>
                  <a:gd name="T69" fmla="*/ 1 h 268"/>
                  <a:gd name="T70" fmla="*/ 0 w 263"/>
                  <a:gd name="T71" fmla="*/ 1 h 268"/>
                  <a:gd name="T72" fmla="*/ 0 w 263"/>
                  <a:gd name="T73" fmla="*/ 1 h 268"/>
                  <a:gd name="T74" fmla="*/ 0 w 263"/>
                  <a:gd name="T75" fmla="*/ 1 h 268"/>
                  <a:gd name="T76" fmla="*/ 0 w 263"/>
                  <a:gd name="T77" fmla="*/ 1 h 268"/>
                  <a:gd name="T78" fmla="*/ 0 w 263"/>
                  <a:gd name="T79" fmla="*/ 1 h 268"/>
                  <a:gd name="T80" fmla="*/ 0 w 263"/>
                  <a:gd name="T81" fmla="*/ 0 h 268"/>
                  <a:gd name="T82" fmla="*/ 0 w 263"/>
                  <a:gd name="T83" fmla="*/ 0 h 2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3"/>
                  <a:gd name="T127" fmla="*/ 0 h 268"/>
                  <a:gd name="T128" fmla="*/ 263 w 263"/>
                  <a:gd name="T129" fmla="*/ 268 h 2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3" h="268">
                    <a:moveTo>
                      <a:pt x="187" y="0"/>
                    </a:moveTo>
                    <a:lnTo>
                      <a:pt x="149" y="8"/>
                    </a:lnTo>
                    <a:lnTo>
                      <a:pt x="134" y="40"/>
                    </a:lnTo>
                    <a:lnTo>
                      <a:pt x="111" y="53"/>
                    </a:lnTo>
                    <a:lnTo>
                      <a:pt x="113" y="76"/>
                    </a:lnTo>
                    <a:lnTo>
                      <a:pt x="94" y="95"/>
                    </a:lnTo>
                    <a:lnTo>
                      <a:pt x="103" y="150"/>
                    </a:lnTo>
                    <a:lnTo>
                      <a:pt x="90" y="158"/>
                    </a:lnTo>
                    <a:lnTo>
                      <a:pt x="69" y="173"/>
                    </a:lnTo>
                    <a:lnTo>
                      <a:pt x="42" y="194"/>
                    </a:lnTo>
                    <a:lnTo>
                      <a:pt x="65" y="202"/>
                    </a:lnTo>
                    <a:lnTo>
                      <a:pt x="29" y="213"/>
                    </a:lnTo>
                    <a:lnTo>
                      <a:pt x="0" y="268"/>
                    </a:lnTo>
                    <a:lnTo>
                      <a:pt x="29" y="247"/>
                    </a:lnTo>
                    <a:lnTo>
                      <a:pt x="52" y="234"/>
                    </a:lnTo>
                    <a:lnTo>
                      <a:pt x="69" y="228"/>
                    </a:lnTo>
                    <a:lnTo>
                      <a:pt x="99" y="232"/>
                    </a:lnTo>
                    <a:lnTo>
                      <a:pt x="99" y="215"/>
                    </a:lnTo>
                    <a:lnTo>
                      <a:pt x="187" y="213"/>
                    </a:lnTo>
                    <a:lnTo>
                      <a:pt x="170" y="185"/>
                    </a:lnTo>
                    <a:lnTo>
                      <a:pt x="139" y="164"/>
                    </a:lnTo>
                    <a:lnTo>
                      <a:pt x="183" y="166"/>
                    </a:lnTo>
                    <a:lnTo>
                      <a:pt x="236" y="202"/>
                    </a:lnTo>
                    <a:lnTo>
                      <a:pt x="263" y="240"/>
                    </a:lnTo>
                    <a:lnTo>
                      <a:pt x="251" y="192"/>
                    </a:lnTo>
                    <a:lnTo>
                      <a:pt x="196" y="137"/>
                    </a:lnTo>
                    <a:lnTo>
                      <a:pt x="175" y="118"/>
                    </a:lnTo>
                    <a:lnTo>
                      <a:pt x="210" y="126"/>
                    </a:lnTo>
                    <a:lnTo>
                      <a:pt x="194" y="108"/>
                    </a:lnTo>
                    <a:lnTo>
                      <a:pt x="168" y="82"/>
                    </a:lnTo>
                    <a:lnTo>
                      <a:pt x="149" y="67"/>
                    </a:lnTo>
                    <a:lnTo>
                      <a:pt x="173" y="70"/>
                    </a:lnTo>
                    <a:lnTo>
                      <a:pt x="215" y="105"/>
                    </a:lnTo>
                    <a:lnTo>
                      <a:pt x="191" y="67"/>
                    </a:lnTo>
                    <a:lnTo>
                      <a:pt x="154" y="44"/>
                    </a:lnTo>
                    <a:lnTo>
                      <a:pt x="149" y="38"/>
                    </a:lnTo>
                    <a:lnTo>
                      <a:pt x="179" y="34"/>
                    </a:lnTo>
                    <a:lnTo>
                      <a:pt x="225" y="46"/>
                    </a:lnTo>
                    <a:lnTo>
                      <a:pt x="234" y="55"/>
                    </a:lnTo>
                    <a:lnTo>
                      <a:pt x="200" y="19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0" name="Freeform 126"/>
              <p:cNvSpPr>
                <a:spLocks/>
              </p:cNvSpPr>
              <p:nvPr/>
            </p:nvSpPr>
            <p:spPr bwMode="auto">
              <a:xfrm>
                <a:off x="1659" y="2207"/>
                <a:ext cx="101" cy="328"/>
              </a:xfrm>
              <a:custGeom>
                <a:avLst/>
                <a:gdLst>
                  <a:gd name="T0" fmla="*/ 0 w 201"/>
                  <a:gd name="T1" fmla="*/ 1 h 656"/>
                  <a:gd name="T2" fmla="*/ 1 w 201"/>
                  <a:gd name="T3" fmla="*/ 1 h 656"/>
                  <a:gd name="T4" fmla="*/ 1 w 201"/>
                  <a:gd name="T5" fmla="*/ 1 h 656"/>
                  <a:gd name="T6" fmla="*/ 1 w 201"/>
                  <a:gd name="T7" fmla="*/ 1 h 656"/>
                  <a:gd name="T8" fmla="*/ 1 w 201"/>
                  <a:gd name="T9" fmla="*/ 1 h 656"/>
                  <a:gd name="T10" fmla="*/ 1 w 201"/>
                  <a:gd name="T11" fmla="*/ 1 h 656"/>
                  <a:gd name="T12" fmla="*/ 1 w 201"/>
                  <a:gd name="T13" fmla="*/ 1 h 656"/>
                  <a:gd name="T14" fmla="*/ 1 w 201"/>
                  <a:gd name="T15" fmla="*/ 1 h 656"/>
                  <a:gd name="T16" fmla="*/ 1 w 201"/>
                  <a:gd name="T17" fmla="*/ 1 h 656"/>
                  <a:gd name="T18" fmla="*/ 1 w 201"/>
                  <a:gd name="T19" fmla="*/ 1 h 656"/>
                  <a:gd name="T20" fmla="*/ 1 w 201"/>
                  <a:gd name="T21" fmla="*/ 1 h 656"/>
                  <a:gd name="T22" fmla="*/ 1 w 201"/>
                  <a:gd name="T23" fmla="*/ 1 h 656"/>
                  <a:gd name="T24" fmla="*/ 1 w 201"/>
                  <a:gd name="T25" fmla="*/ 1 h 656"/>
                  <a:gd name="T26" fmla="*/ 1 w 201"/>
                  <a:gd name="T27" fmla="*/ 1 h 656"/>
                  <a:gd name="T28" fmla="*/ 1 w 201"/>
                  <a:gd name="T29" fmla="*/ 1 h 656"/>
                  <a:gd name="T30" fmla="*/ 1 w 201"/>
                  <a:gd name="T31" fmla="*/ 1 h 656"/>
                  <a:gd name="T32" fmla="*/ 1 w 201"/>
                  <a:gd name="T33" fmla="*/ 1 h 656"/>
                  <a:gd name="T34" fmla="*/ 1 w 201"/>
                  <a:gd name="T35" fmla="*/ 1 h 656"/>
                  <a:gd name="T36" fmla="*/ 1 w 201"/>
                  <a:gd name="T37" fmla="*/ 1 h 656"/>
                  <a:gd name="T38" fmla="*/ 1 w 201"/>
                  <a:gd name="T39" fmla="*/ 1 h 656"/>
                  <a:gd name="T40" fmla="*/ 1 w 201"/>
                  <a:gd name="T41" fmla="*/ 1 h 656"/>
                  <a:gd name="T42" fmla="*/ 1 w 201"/>
                  <a:gd name="T43" fmla="*/ 1 h 656"/>
                  <a:gd name="T44" fmla="*/ 1 w 201"/>
                  <a:gd name="T45" fmla="*/ 1 h 656"/>
                  <a:gd name="T46" fmla="*/ 1 w 201"/>
                  <a:gd name="T47" fmla="*/ 1 h 656"/>
                  <a:gd name="T48" fmla="*/ 1 w 201"/>
                  <a:gd name="T49" fmla="*/ 1 h 656"/>
                  <a:gd name="T50" fmla="*/ 1 w 201"/>
                  <a:gd name="T51" fmla="*/ 1 h 656"/>
                  <a:gd name="T52" fmla="*/ 1 w 201"/>
                  <a:gd name="T53" fmla="*/ 1 h 656"/>
                  <a:gd name="T54" fmla="*/ 1 w 201"/>
                  <a:gd name="T55" fmla="*/ 1 h 656"/>
                  <a:gd name="T56" fmla="*/ 1 w 201"/>
                  <a:gd name="T57" fmla="*/ 1 h 656"/>
                  <a:gd name="T58" fmla="*/ 1 w 201"/>
                  <a:gd name="T59" fmla="*/ 1 h 656"/>
                  <a:gd name="T60" fmla="*/ 1 w 201"/>
                  <a:gd name="T61" fmla="*/ 1 h 656"/>
                  <a:gd name="T62" fmla="*/ 1 w 201"/>
                  <a:gd name="T63" fmla="*/ 1 h 656"/>
                  <a:gd name="T64" fmla="*/ 1 w 201"/>
                  <a:gd name="T65" fmla="*/ 1 h 656"/>
                  <a:gd name="T66" fmla="*/ 1 w 201"/>
                  <a:gd name="T67" fmla="*/ 0 h 656"/>
                  <a:gd name="T68" fmla="*/ 1 w 201"/>
                  <a:gd name="T69" fmla="*/ 0 h 656"/>
                  <a:gd name="T70" fmla="*/ 0 w 201"/>
                  <a:gd name="T71" fmla="*/ 1 h 656"/>
                  <a:gd name="T72" fmla="*/ 0 w 201"/>
                  <a:gd name="T73" fmla="*/ 1 h 6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1"/>
                  <a:gd name="T112" fmla="*/ 0 h 656"/>
                  <a:gd name="T113" fmla="*/ 201 w 201"/>
                  <a:gd name="T114" fmla="*/ 656 h 6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1" h="656">
                    <a:moveTo>
                      <a:pt x="0" y="14"/>
                    </a:moveTo>
                    <a:lnTo>
                      <a:pt x="61" y="17"/>
                    </a:lnTo>
                    <a:lnTo>
                      <a:pt x="110" y="50"/>
                    </a:lnTo>
                    <a:lnTo>
                      <a:pt x="141" y="105"/>
                    </a:lnTo>
                    <a:lnTo>
                      <a:pt x="104" y="95"/>
                    </a:lnTo>
                    <a:lnTo>
                      <a:pt x="133" y="145"/>
                    </a:lnTo>
                    <a:lnTo>
                      <a:pt x="154" y="194"/>
                    </a:lnTo>
                    <a:lnTo>
                      <a:pt x="163" y="251"/>
                    </a:lnTo>
                    <a:lnTo>
                      <a:pt x="137" y="242"/>
                    </a:lnTo>
                    <a:lnTo>
                      <a:pt x="158" y="312"/>
                    </a:lnTo>
                    <a:lnTo>
                      <a:pt x="160" y="363"/>
                    </a:lnTo>
                    <a:lnTo>
                      <a:pt x="123" y="299"/>
                    </a:lnTo>
                    <a:lnTo>
                      <a:pt x="125" y="344"/>
                    </a:lnTo>
                    <a:lnTo>
                      <a:pt x="125" y="477"/>
                    </a:lnTo>
                    <a:lnTo>
                      <a:pt x="137" y="441"/>
                    </a:lnTo>
                    <a:lnTo>
                      <a:pt x="146" y="420"/>
                    </a:lnTo>
                    <a:lnTo>
                      <a:pt x="163" y="483"/>
                    </a:lnTo>
                    <a:lnTo>
                      <a:pt x="165" y="567"/>
                    </a:lnTo>
                    <a:lnTo>
                      <a:pt x="146" y="626"/>
                    </a:lnTo>
                    <a:lnTo>
                      <a:pt x="146" y="656"/>
                    </a:lnTo>
                    <a:lnTo>
                      <a:pt x="175" y="609"/>
                    </a:lnTo>
                    <a:lnTo>
                      <a:pt x="192" y="538"/>
                    </a:lnTo>
                    <a:lnTo>
                      <a:pt x="192" y="460"/>
                    </a:lnTo>
                    <a:lnTo>
                      <a:pt x="181" y="409"/>
                    </a:lnTo>
                    <a:lnTo>
                      <a:pt x="201" y="384"/>
                    </a:lnTo>
                    <a:lnTo>
                      <a:pt x="196" y="339"/>
                    </a:lnTo>
                    <a:lnTo>
                      <a:pt x="181" y="270"/>
                    </a:lnTo>
                    <a:lnTo>
                      <a:pt x="171" y="171"/>
                    </a:lnTo>
                    <a:lnTo>
                      <a:pt x="158" y="112"/>
                    </a:lnTo>
                    <a:lnTo>
                      <a:pt x="150" y="86"/>
                    </a:lnTo>
                    <a:lnTo>
                      <a:pt x="133" y="48"/>
                    </a:lnTo>
                    <a:lnTo>
                      <a:pt x="112" y="23"/>
                    </a:lnTo>
                    <a:lnTo>
                      <a:pt x="97" y="10"/>
                    </a:lnTo>
                    <a:lnTo>
                      <a:pt x="63" y="0"/>
                    </a:lnTo>
                    <a:lnTo>
                      <a:pt x="2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1" name="Freeform 127"/>
              <p:cNvSpPr>
                <a:spLocks/>
              </p:cNvSpPr>
              <p:nvPr/>
            </p:nvSpPr>
            <p:spPr bwMode="auto">
              <a:xfrm>
                <a:off x="1561" y="2603"/>
                <a:ext cx="145" cy="265"/>
              </a:xfrm>
              <a:custGeom>
                <a:avLst/>
                <a:gdLst>
                  <a:gd name="T0" fmla="*/ 0 w 291"/>
                  <a:gd name="T1" fmla="*/ 0 h 528"/>
                  <a:gd name="T2" fmla="*/ 0 w 291"/>
                  <a:gd name="T3" fmla="*/ 1 h 528"/>
                  <a:gd name="T4" fmla="*/ 0 w 291"/>
                  <a:gd name="T5" fmla="*/ 1 h 528"/>
                  <a:gd name="T6" fmla="*/ 0 w 291"/>
                  <a:gd name="T7" fmla="*/ 1 h 528"/>
                  <a:gd name="T8" fmla="*/ 0 w 291"/>
                  <a:gd name="T9" fmla="*/ 1 h 528"/>
                  <a:gd name="T10" fmla="*/ 0 w 291"/>
                  <a:gd name="T11" fmla="*/ 1 h 528"/>
                  <a:gd name="T12" fmla="*/ 0 w 291"/>
                  <a:gd name="T13" fmla="*/ 1 h 528"/>
                  <a:gd name="T14" fmla="*/ 0 w 291"/>
                  <a:gd name="T15" fmla="*/ 1 h 528"/>
                  <a:gd name="T16" fmla="*/ 0 w 291"/>
                  <a:gd name="T17" fmla="*/ 1 h 528"/>
                  <a:gd name="T18" fmla="*/ 0 w 291"/>
                  <a:gd name="T19" fmla="*/ 1 h 528"/>
                  <a:gd name="T20" fmla="*/ 0 w 291"/>
                  <a:gd name="T21" fmla="*/ 1 h 528"/>
                  <a:gd name="T22" fmla="*/ 0 w 291"/>
                  <a:gd name="T23" fmla="*/ 1 h 528"/>
                  <a:gd name="T24" fmla="*/ 0 w 291"/>
                  <a:gd name="T25" fmla="*/ 1 h 528"/>
                  <a:gd name="T26" fmla="*/ 0 w 291"/>
                  <a:gd name="T27" fmla="*/ 1 h 528"/>
                  <a:gd name="T28" fmla="*/ 0 w 291"/>
                  <a:gd name="T29" fmla="*/ 1 h 528"/>
                  <a:gd name="T30" fmla="*/ 0 w 291"/>
                  <a:gd name="T31" fmla="*/ 1 h 528"/>
                  <a:gd name="T32" fmla="*/ 0 w 291"/>
                  <a:gd name="T33" fmla="*/ 1 h 528"/>
                  <a:gd name="T34" fmla="*/ 0 w 291"/>
                  <a:gd name="T35" fmla="*/ 1 h 528"/>
                  <a:gd name="T36" fmla="*/ 0 w 291"/>
                  <a:gd name="T37" fmla="*/ 1 h 528"/>
                  <a:gd name="T38" fmla="*/ 0 w 291"/>
                  <a:gd name="T39" fmla="*/ 1 h 528"/>
                  <a:gd name="T40" fmla="*/ 0 w 291"/>
                  <a:gd name="T41" fmla="*/ 1 h 528"/>
                  <a:gd name="T42" fmla="*/ 0 w 291"/>
                  <a:gd name="T43" fmla="*/ 1 h 528"/>
                  <a:gd name="T44" fmla="*/ 0 w 291"/>
                  <a:gd name="T45" fmla="*/ 0 h 528"/>
                  <a:gd name="T46" fmla="*/ 0 w 291"/>
                  <a:gd name="T47" fmla="*/ 0 h 5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91"/>
                  <a:gd name="T73" fmla="*/ 0 h 528"/>
                  <a:gd name="T74" fmla="*/ 291 w 291"/>
                  <a:gd name="T75" fmla="*/ 528 h 5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91" h="528">
                    <a:moveTo>
                      <a:pt x="291" y="0"/>
                    </a:moveTo>
                    <a:lnTo>
                      <a:pt x="285" y="25"/>
                    </a:lnTo>
                    <a:lnTo>
                      <a:pt x="272" y="55"/>
                    </a:lnTo>
                    <a:lnTo>
                      <a:pt x="253" y="68"/>
                    </a:lnTo>
                    <a:lnTo>
                      <a:pt x="240" y="76"/>
                    </a:lnTo>
                    <a:lnTo>
                      <a:pt x="204" y="158"/>
                    </a:lnTo>
                    <a:lnTo>
                      <a:pt x="177" y="215"/>
                    </a:lnTo>
                    <a:lnTo>
                      <a:pt x="112" y="363"/>
                    </a:lnTo>
                    <a:lnTo>
                      <a:pt x="4" y="528"/>
                    </a:lnTo>
                    <a:lnTo>
                      <a:pt x="0" y="488"/>
                    </a:lnTo>
                    <a:lnTo>
                      <a:pt x="13" y="469"/>
                    </a:lnTo>
                    <a:lnTo>
                      <a:pt x="46" y="428"/>
                    </a:lnTo>
                    <a:lnTo>
                      <a:pt x="80" y="378"/>
                    </a:lnTo>
                    <a:lnTo>
                      <a:pt x="105" y="344"/>
                    </a:lnTo>
                    <a:lnTo>
                      <a:pt x="131" y="289"/>
                    </a:lnTo>
                    <a:lnTo>
                      <a:pt x="147" y="257"/>
                    </a:lnTo>
                    <a:lnTo>
                      <a:pt x="154" y="232"/>
                    </a:lnTo>
                    <a:lnTo>
                      <a:pt x="167" y="198"/>
                    </a:lnTo>
                    <a:lnTo>
                      <a:pt x="194" y="148"/>
                    </a:lnTo>
                    <a:lnTo>
                      <a:pt x="217" y="108"/>
                    </a:lnTo>
                    <a:lnTo>
                      <a:pt x="236" y="57"/>
                    </a:lnTo>
                    <a:lnTo>
                      <a:pt x="257" y="47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2" name="Freeform 128"/>
              <p:cNvSpPr>
                <a:spLocks/>
              </p:cNvSpPr>
              <p:nvPr/>
            </p:nvSpPr>
            <p:spPr bwMode="auto">
              <a:xfrm>
                <a:off x="1352" y="2594"/>
                <a:ext cx="59" cy="170"/>
              </a:xfrm>
              <a:custGeom>
                <a:avLst/>
                <a:gdLst>
                  <a:gd name="T0" fmla="*/ 0 w 118"/>
                  <a:gd name="T1" fmla="*/ 0 h 340"/>
                  <a:gd name="T2" fmla="*/ 1 w 118"/>
                  <a:gd name="T3" fmla="*/ 1 h 340"/>
                  <a:gd name="T4" fmla="*/ 1 w 118"/>
                  <a:gd name="T5" fmla="*/ 1 h 340"/>
                  <a:gd name="T6" fmla="*/ 1 w 118"/>
                  <a:gd name="T7" fmla="*/ 1 h 340"/>
                  <a:gd name="T8" fmla="*/ 1 w 118"/>
                  <a:gd name="T9" fmla="*/ 1 h 340"/>
                  <a:gd name="T10" fmla="*/ 1 w 118"/>
                  <a:gd name="T11" fmla="*/ 1 h 340"/>
                  <a:gd name="T12" fmla="*/ 1 w 118"/>
                  <a:gd name="T13" fmla="*/ 1 h 340"/>
                  <a:gd name="T14" fmla="*/ 1 w 118"/>
                  <a:gd name="T15" fmla="*/ 1 h 340"/>
                  <a:gd name="T16" fmla="*/ 1 w 118"/>
                  <a:gd name="T17" fmla="*/ 1 h 340"/>
                  <a:gd name="T18" fmla="*/ 1 w 118"/>
                  <a:gd name="T19" fmla="*/ 1 h 340"/>
                  <a:gd name="T20" fmla="*/ 1 w 118"/>
                  <a:gd name="T21" fmla="*/ 1 h 340"/>
                  <a:gd name="T22" fmla="*/ 1 w 118"/>
                  <a:gd name="T23" fmla="*/ 0 h 340"/>
                  <a:gd name="T24" fmla="*/ 0 w 118"/>
                  <a:gd name="T25" fmla="*/ 0 h 340"/>
                  <a:gd name="T26" fmla="*/ 0 w 118"/>
                  <a:gd name="T27" fmla="*/ 0 h 3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8"/>
                  <a:gd name="T43" fmla="*/ 0 h 340"/>
                  <a:gd name="T44" fmla="*/ 118 w 118"/>
                  <a:gd name="T45" fmla="*/ 340 h 3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8" h="340">
                    <a:moveTo>
                      <a:pt x="0" y="0"/>
                    </a:moveTo>
                    <a:lnTo>
                      <a:pt x="8" y="72"/>
                    </a:lnTo>
                    <a:lnTo>
                      <a:pt x="21" y="158"/>
                    </a:lnTo>
                    <a:lnTo>
                      <a:pt x="42" y="224"/>
                    </a:lnTo>
                    <a:lnTo>
                      <a:pt x="57" y="268"/>
                    </a:lnTo>
                    <a:lnTo>
                      <a:pt x="93" y="340"/>
                    </a:lnTo>
                    <a:lnTo>
                      <a:pt x="118" y="334"/>
                    </a:lnTo>
                    <a:lnTo>
                      <a:pt x="103" y="319"/>
                    </a:lnTo>
                    <a:lnTo>
                      <a:pt x="78" y="285"/>
                    </a:lnTo>
                    <a:lnTo>
                      <a:pt x="51" y="201"/>
                    </a:lnTo>
                    <a:lnTo>
                      <a:pt x="27" y="110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3" name="Freeform 129"/>
              <p:cNvSpPr>
                <a:spLocks/>
              </p:cNvSpPr>
              <p:nvPr/>
            </p:nvSpPr>
            <p:spPr bwMode="auto">
              <a:xfrm>
                <a:off x="1549" y="2730"/>
                <a:ext cx="87" cy="88"/>
              </a:xfrm>
              <a:custGeom>
                <a:avLst/>
                <a:gdLst>
                  <a:gd name="T0" fmla="*/ 0 w 175"/>
                  <a:gd name="T1" fmla="*/ 0 h 177"/>
                  <a:gd name="T2" fmla="*/ 0 w 175"/>
                  <a:gd name="T3" fmla="*/ 0 h 177"/>
                  <a:gd name="T4" fmla="*/ 0 w 175"/>
                  <a:gd name="T5" fmla="*/ 0 h 177"/>
                  <a:gd name="T6" fmla="*/ 0 w 175"/>
                  <a:gd name="T7" fmla="*/ 0 h 177"/>
                  <a:gd name="T8" fmla="*/ 0 w 175"/>
                  <a:gd name="T9" fmla="*/ 0 h 177"/>
                  <a:gd name="T10" fmla="*/ 0 w 175"/>
                  <a:gd name="T11" fmla="*/ 0 h 177"/>
                  <a:gd name="T12" fmla="*/ 0 w 175"/>
                  <a:gd name="T13" fmla="*/ 0 h 177"/>
                  <a:gd name="T14" fmla="*/ 0 w 175"/>
                  <a:gd name="T15" fmla="*/ 0 h 177"/>
                  <a:gd name="T16" fmla="*/ 0 w 175"/>
                  <a:gd name="T17" fmla="*/ 0 h 177"/>
                  <a:gd name="T18" fmla="*/ 0 w 175"/>
                  <a:gd name="T19" fmla="*/ 0 h 177"/>
                  <a:gd name="T20" fmla="*/ 0 w 175"/>
                  <a:gd name="T21" fmla="*/ 0 h 177"/>
                  <a:gd name="T22" fmla="*/ 0 w 175"/>
                  <a:gd name="T23" fmla="*/ 0 h 177"/>
                  <a:gd name="T24" fmla="*/ 0 w 175"/>
                  <a:gd name="T25" fmla="*/ 0 h 177"/>
                  <a:gd name="T26" fmla="*/ 0 w 175"/>
                  <a:gd name="T27" fmla="*/ 0 h 177"/>
                  <a:gd name="T28" fmla="*/ 0 w 175"/>
                  <a:gd name="T29" fmla="*/ 0 h 17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5"/>
                  <a:gd name="T46" fmla="*/ 0 h 177"/>
                  <a:gd name="T47" fmla="*/ 175 w 175"/>
                  <a:gd name="T48" fmla="*/ 177 h 17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5" h="177">
                    <a:moveTo>
                      <a:pt x="164" y="34"/>
                    </a:moveTo>
                    <a:lnTo>
                      <a:pt x="130" y="62"/>
                    </a:lnTo>
                    <a:lnTo>
                      <a:pt x="109" y="80"/>
                    </a:lnTo>
                    <a:lnTo>
                      <a:pt x="65" y="120"/>
                    </a:lnTo>
                    <a:lnTo>
                      <a:pt x="8" y="177"/>
                    </a:lnTo>
                    <a:lnTo>
                      <a:pt x="0" y="139"/>
                    </a:lnTo>
                    <a:lnTo>
                      <a:pt x="44" y="118"/>
                    </a:lnTo>
                    <a:lnTo>
                      <a:pt x="71" y="95"/>
                    </a:lnTo>
                    <a:lnTo>
                      <a:pt x="84" y="80"/>
                    </a:lnTo>
                    <a:lnTo>
                      <a:pt x="107" y="66"/>
                    </a:lnTo>
                    <a:lnTo>
                      <a:pt x="143" y="40"/>
                    </a:lnTo>
                    <a:lnTo>
                      <a:pt x="166" y="13"/>
                    </a:lnTo>
                    <a:lnTo>
                      <a:pt x="175" y="0"/>
                    </a:lnTo>
                    <a:lnTo>
                      <a:pt x="164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4" name="Freeform 130"/>
              <p:cNvSpPr>
                <a:spLocks/>
              </p:cNvSpPr>
              <p:nvPr/>
            </p:nvSpPr>
            <p:spPr bwMode="auto">
              <a:xfrm>
                <a:off x="1413" y="2711"/>
                <a:ext cx="167" cy="29"/>
              </a:xfrm>
              <a:custGeom>
                <a:avLst/>
                <a:gdLst>
                  <a:gd name="T0" fmla="*/ 1 w 334"/>
                  <a:gd name="T1" fmla="*/ 0 h 59"/>
                  <a:gd name="T2" fmla="*/ 1 w 334"/>
                  <a:gd name="T3" fmla="*/ 0 h 59"/>
                  <a:gd name="T4" fmla="*/ 1 w 334"/>
                  <a:gd name="T5" fmla="*/ 0 h 59"/>
                  <a:gd name="T6" fmla="*/ 1 w 334"/>
                  <a:gd name="T7" fmla="*/ 0 h 59"/>
                  <a:gd name="T8" fmla="*/ 1 w 334"/>
                  <a:gd name="T9" fmla="*/ 0 h 59"/>
                  <a:gd name="T10" fmla="*/ 1 w 334"/>
                  <a:gd name="T11" fmla="*/ 0 h 59"/>
                  <a:gd name="T12" fmla="*/ 1 w 334"/>
                  <a:gd name="T13" fmla="*/ 0 h 59"/>
                  <a:gd name="T14" fmla="*/ 1 w 334"/>
                  <a:gd name="T15" fmla="*/ 0 h 59"/>
                  <a:gd name="T16" fmla="*/ 1 w 334"/>
                  <a:gd name="T17" fmla="*/ 0 h 59"/>
                  <a:gd name="T18" fmla="*/ 1 w 334"/>
                  <a:gd name="T19" fmla="*/ 0 h 59"/>
                  <a:gd name="T20" fmla="*/ 0 w 334"/>
                  <a:gd name="T21" fmla="*/ 0 h 59"/>
                  <a:gd name="T22" fmla="*/ 1 w 334"/>
                  <a:gd name="T23" fmla="*/ 0 h 59"/>
                  <a:gd name="T24" fmla="*/ 1 w 334"/>
                  <a:gd name="T25" fmla="*/ 0 h 59"/>
                  <a:gd name="T26" fmla="*/ 1 w 334"/>
                  <a:gd name="T27" fmla="*/ 0 h 59"/>
                  <a:gd name="T28" fmla="*/ 1 w 334"/>
                  <a:gd name="T29" fmla="*/ 0 h 59"/>
                  <a:gd name="T30" fmla="*/ 1 w 334"/>
                  <a:gd name="T31" fmla="*/ 0 h 59"/>
                  <a:gd name="T32" fmla="*/ 1 w 334"/>
                  <a:gd name="T33" fmla="*/ 0 h 59"/>
                  <a:gd name="T34" fmla="*/ 1 w 334"/>
                  <a:gd name="T35" fmla="*/ 0 h 59"/>
                  <a:gd name="T36" fmla="*/ 1 w 334"/>
                  <a:gd name="T37" fmla="*/ 0 h 59"/>
                  <a:gd name="T38" fmla="*/ 1 w 334"/>
                  <a:gd name="T39" fmla="*/ 0 h 59"/>
                  <a:gd name="T40" fmla="*/ 1 w 334"/>
                  <a:gd name="T41" fmla="*/ 0 h 59"/>
                  <a:gd name="T42" fmla="*/ 1 w 334"/>
                  <a:gd name="T43" fmla="*/ 0 h 59"/>
                  <a:gd name="T44" fmla="*/ 1 w 334"/>
                  <a:gd name="T45" fmla="*/ 0 h 59"/>
                  <a:gd name="T46" fmla="*/ 1 w 334"/>
                  <a:gd name="T47" fmla="*/ 0 h 59"/>
                  <a:gd name="T48" fmla="*/ 1 w 334"/>
                  <a:gd name="T49" fmla="*/ 0 h 5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4"/>
                  <a:gd name="T76" fmla="*/ 0 h 59"/>
                  <a:gd name="T77" fmla="*/ 334 w 334"/>
                  <a:gd name="T78" fmla="*/ 59 h 5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4" h="59">
                    <a:moveTo>
                      <a:pt x="332" y="59"/>
                    </a:moveTo>
                    <a:lnTo>
                      <a:pt x="317" y="59"/>
                    </a:lnTo>
                    <a:lnTo>
                      <a:pt x="300" y="42"/>
                    </a:lnTo>
                    <a:lnTo>
                      <a:pt x="224" y="42"/>
                    </a:lnTo>
                    <a:lnTo>
                      <a:pt x="176" y="43"/>
                    </a:lnTo>
                    <a:lnTo>
                      <a:pt x="156" y="36"/>
                    </a:lnTo>
                    <a:lnTo>
                      <a:pt x="89" y="24"/>
                    </a:lnTo>
                    <a:lnTo>
                      <a:pt x="55" y="17"/>
                    </a:lnTo>
                    <a:lnTo>
                      <a:pt x="41" y="19"/>
                    </a:lnTo>
                    <a:lnTo>
                      <a:pt x="21" y="36"/>
                    </a:lnTo>
                    <a:lnTo>
                      <a:pt x="0" y="36"/>
                    </a:lnTo>
                    <a:lnTo>
                      <a:pt x="15" y="24"/>
                    </a:lnTo>
                    <a:lnTo>
                      <a:pt x="21" y="4"/>
                    </a:lnTo>
                    <a:lnTo>
                      <a:pt x="76" y="0"/>
                    </a:lnTo>
                    <a:lnTo>
                      <a:pt x="91" y="9"/>
                    </a:lnTo>
                    <a:lnTo>
                      <a:pt x="176" y="9"/>
                    </a:lnTo>
                    <a:lnTo>
                      <a:pt x="180" y="19"/>
                    </a:lnTo>
                    <a:lnTo>
                      <a:pt x="190" y="30"/>
                    </a:lnTo>
                    <a:lnTo>
                      <a:pt x="218" y="17"/>
                    </a:lnTo>
                    <a:lnTo>
                      <a:pt x="251" y="21"/>
                    </a:lnTo>
                    <a:lnTo>
                      <a:pt x="279" y="26"/>
                    </a:lnTo>
                    <a:lnTo>
                      <a:pt x="327" y="30"/>
                    </a:lnTo>
                    <a:lnTo>
                      <a:pt x="334" y="45"/>
                    </a:lnTo>
                    <a:lnTo>
                      <a:pt x="332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5" name="Freeform 131"/>
              <p:cNvSpPr>
                <a:spLocks/>
              </p:cNvSpPr>
              <p:nvPr/>
            </p:nvSpPr>
            <p:spPr bwMode="auto">
              <a:xfrm>
                <a:off x="1400" y="2501"/>
                <a:ext cx="108" cy="77"/>
              </a:xfrm>
              <a:custGeom>
                <a:avLst/>
                <a:gdLst>
                  <a:gd name="T0" fmla="*/ 0 w 217"/>
                  <a:gd name="T1" fmla="*/ 1 h 154"/>
                  <a:gd name="T2" fmla="*/ 0 w 217"/>
                  <a:gd name="T3" fmla="*/ 1 h 154"/>
                  <a:gd name="T4" fmla="*/ 0 w 217"/>
                  <a:gd name="T5" fmla="*/ 1 h 154"/>
                  <a:gd name="T6" fmla="*/ 0 w 217"/>
                  <a:gd name="T7" fmla="*/ 1 h 154"/>
                  <a:gd name="T8" fmla="*/ 0 w 217"/>
                  <a:gd name="T9" fmla="*/ 1 h 154"/>
                  <a:gd name="T10" fmla="*/ 0 w 217"/>
                  <a:gd name="T11" fmla="*/ 1 h 154"/>
                  <a:gd name="T12" fmla="*/ 0 w 217"/>
                  <a:gd name="T13" fmla="*/ 1 h 154"/>
                  <a:gd name="T14" fmla="*/ 0 w 217"/>
                  <a:gd name="T15" fmla="*/ 1 h 154"/>
                  <a:gd name="T16" fmla="*/ 0 w 217"/>
                  <a:gd name="T17" fmla="*/ 1 h 154"/>
                  <a:gd name="T18" fmla="*/ 0 w 217"/>
                  <a:gd name="T19" fmla="*/ 1 h 154"/>
                  <a:gd name="T20" fmla="*/ 0 w 217"/>
                  <a:gd name="T21" fmla="*/ 1 h 154"/>
                  <a:gd name="T22" fmla="*/ 0 w 217"/>
                  <a:gd name="T23" fmla="*/ 1 h 154"/>
                  <a:gd name="T24" fmla="*/ 0 w 217"/>
                  <a:gd name="T25" fmla="*/ 1 h 154"/>
                  <a:gd name="T26" fmla="*/ 0 w 217"/>
                  <a:gd name="T27" fmla="*/ 1 h 154"/>
                  <a:gd name="T28" fmla="*/ 0 w 217"/>
                  <a:gd name="T29" fmla="*/ 1 h 154"/>
                  <a:gd name="T30" fmla="*/ 0 w 217"/>
                  <a:gd name="T31" fmla="*/ 1 h 154"/>
                  <a:gd name="T32" fmla="*/ 0 w 217"/>
                  <a:gd name="T33" fmla="*/ 1 h 154"/>
                  <a:gd name="T34" fmla="*/ 0 w 217"/>
                  <a:gd name="T35" fmla="*/ 1 h 154"/>
                  <a:gd name="T36" fmla="*/ 0 w 217"/>
                  <a:gd name="T37" fmla="*/ 1 h 154"/>
                  <a:gd name="T38" fmla="*/ 0 w 217"/>
                  <a:gd name="T39" fmla="*/ 1 h 154"/>
                  <a:gd name="T40" fmla="*/ 0 w 217"/>
                  <a:gd name="T41" fmla="*/ 1 h 154"/>
                  <a:gd name="T42" fmla="*/ 0 w 217"/>
                  <a:gd name="T43" fmla="*/ 1 h 154"/>
                  <a:gd name="T44" fmla="*/ 0 w 217"/>
                  <a:gd name="T45" fmla="*/ 1 h 154"/>
                  <a:gd name="T46" fmla="*/ 0 w 217"/>
                  <a:gd name="T47" fmla="*/ 1 h 154"/>
                  <a:gd name="T48" fmla="*/ 0 w 217"/>
                  <a:gd name="T49" fmla="*/ 0 h 154"/>
                  <a:gd name="T50" fmla="*/ 0 w 217"/>
                  <a:gd name="T51" fmla="*/ 1 h 154"/>
                  <a:gd name="T52" fmla="*/ 0 w 217"/>
                  <a:gd name="T53" fmla="*/ 1 h 154"/>
                  <a:gd name="T54" fmla="*/ 0 w 217"/>
                  <a:gd name="T55" fmla="*/ 1 h 154"/>
                  <a:gd name="T56" fmla="*/ 0 w 217"/>
                  <a:gd name="T57" fmla="*/ 1 h 1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17"/>
                  <a:gd name="T88" fmla="*/ 0 h 154"/>
                  <a:gd name="T89" fmla="*/ 217 w 217"/>
                  <a:gd name="T90" fmla="*/ 154 h 15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17" h="154">
                    <a:moveTo>
                      <a:pt x="0" y="47"/>
                    </a:moveTo>
                    <a:lnTo>
                      <a:pt x="13" y="40"/>
                    </a:lnTo>
                    <a:lnTo>
                      <a:pt x="44" y="32"/>
                    </a:lnTo>
                    <a:lnTo>
                      <a:pt x="76" y="43"/>
                    </a:lnTo>
                    <a:lnTo>
                      <a:pt x="91" y="53"/>
                    </a:lnTo>
                    <a:lnTo>
                      <a:pt x="148" y="66"/>
                    </a:lnTo>
                    <a:lnTo>
                      <a:pt x="154" y="91"/>
                    </a:lnTo>
                    <a:lnTo>
                      <a:pt x="139" y="97"/>
                    </a:lnTo>
                    <a:lnTo>
                      <a:pt x="148" y="114"/>
                    </a:lnTo>
                    <a:lnTo>
                      <a:pt x="91" y="114"/>
                    </a:lnTo>
                    <a:lnTo>
                      <a:pt x="82" y="104"/>
                    </a:lnTo>
                    <a:lnTo>
                      <a:pt x="118" y="100"/>
                    </a:lnTo>
                    <a:lnTo>
                      <a:pt x="112" y="93"/>
                    </a:lnTo>
                    <a:lnTo>
                      <a:pt x="38" y="97"/>
                    </a:lnTo>
                    <a:lnTo>
                      <a:pt x="27" y="100"/>
                    </a:lnTo>
                    <a:lnTo>
                      <a:pt x="42" y="112"/>
                    </a:lnTo>
                    <a:lnTo>
                      <a:pt x="55" y="116"/>
                    </a:lnTo>
                    <a:lnTo>
                      <a:pt x="74" y="137"/>
                    </a:lnTo>
                    <a:lnTo>
                      <a:pt x="133" y="135"/>
                    </a:lnTo>
                    <a:lnTo>
                      <a:pt x="152" y="135"/>
                    </a:lnTo>
                    <a:lnTo>
                      <a:pt x="165" y="154"/>
                    </a:lnTo>
                    <a:lnTo>
                      <a:pt x="200" y="121"/>
                    </a:lnTo>
                    <a:lnTo>
                      <a:pt x="217" y="76"/>
                    </a:lnTo>
                    <a:lnTo>
                      <a:pt x="152" y="53"/>
                    </a:lnTo>
                    <a:lnTo>
                      <a:pt x="72" y="0"/>
                    </a:lnTo>
                    <a:lnTo>
                      <a:pt x="51" y="13"/>
                    </a:lnTo>
                    <a:lnTo>
                      <a:pt x="13" y="1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6" name="Freeform 132"/>
              <p:cNvSpPr>
                <a:spLocks/>
              </p:cNvSpPr>
              <p:nvPr/>
            </p:nvSpPr>
            <p:spPr bwMode="auto">
              <a:xfrm>
                <a:off x="1432" y="2630"/>
                <a:ext cx="116" cy="89"/>
              </a:xfrm>
              <a:custGeom>
                <a:avLst/>
                <a:gdLst>
                  <a:gd name="T0" fmla="*/ 1 w 232"/>
                  <a:gd name="T1" fmla="*/ 0 h 179"/>
                  <a:gd name="T2" fmla="*/ 1 w 232"/>
                  <a:gd name="T3" fmla="*/ 0 h 179"/>
                  <a:gd name="T4" fmla="*/ 1 w 232"/>
                  <a:gd name="T5" fmla="*/ 0 h 179"/>
                  <a:gd name="T6" fmla="*/ 1 w 232"/>
                  <a:gd name="T7" fmla="*/ 0 h 179"/>
                  <a:gd name="T8" fmla="*/ 1 w 232"/>
                  <a:gd name="T9" fmla="*/ 0 h 179"/>
                  <a:gd name="T10" fmla="*/ 1 w 232"/>
                  <a:gd name="T11" fmla="*/ 0 h 179"/>
                  <a:gd name="T12" fmla="*/ 1 w 232"/>
                  <a:gd name="T13" fmla="*/ 0 h 179"/>
                  <a:gd name="T14" fmla="*/ 1 w 232"/>
                  <a:gd name="T15" fmla="*/ 0 h 179"/>
                  <a:gd name="T16" fmla="*/ 1 w 232"/>
                  <a:gd name="T17" fmla="*/ 0 h 179"/>
                  <a:gd name="T18" fmla="*/ 1 w 232"/>
                  <a:gd name="T19" fmla="*/ 0 h 179"/>
                  <a:gd name="T20" fmla="*/ 1 w 232"/>
                  <a:gd name="T21" fmla="*/ 0 h 179"/>
                  <a:gd name="T22" fmla="*/ 1 w 232"/>
                  <a:gd name="T23" fmla="*/ 0 h 179"/>
                  <a:gd name="T24" fmla="*/ 1 w 232"/>
                  <a:gd name="T25" fmla="*/ 0 h 179"/>
                  <a:gd name="T26" fmla="*/ 1 w 232"/>
                  <a:gd name="T27" fmla="*/ 0 h 179"/>
                  <a:gd name="T28" fmla="*/ 1 w 232"/>
                  <a:gd name="T29" fmla="*/ 0 h 179"/>
                  <a:gd name="T30" fmla="*/ 1 w 232"/>
                  <a:gd name="T31" fmla="*/ 0 h 179"/>
                  <a:gd name="T32" fmla="*/ 1 w 232"/>
                  <a:gd name="T33" fmla="*/ 0 h 179"/>
                  <a:gd name="T34" fmla="*/ 1 w 232"/>
                  <a:gd name="T35" fmla="*/ 0 h 179"/>
                  <a:gd name="T36" fmla="*/ 1 w 232"/>
                  <a:gd name="T37" fmla="*/ 0 h 179"/>
                  <a:gd name="T38" fmla="*/ 1 w 232"/>
                  <a:gd name="T39" fmla="*/ 0 h 179"/>
                  <a:gd name="T40" fmla="*/ 1 w 232"/>
                  <a:gd name="T41" fmla="*/ 0 h 179"/>
                  <a:gd name="T42" fmla="*/ 1 w 232"/>
                  <a:gd name="T43" fmla="*/ 0 h 179"/>
                  <a:gd name="T44" fmla="*/ 0 w 232"/>
                  <a:gd name="T45" fmla="*/ 0 h 179"/>
                  <a:gd name="T46" fmla="*/ 1 w 232"/>
                  <a:gd name="T47" fmla="*/ 0 h 179"/>
                  <a:gd name="T48" fmla="*/ 1 w 232"/>
                  <a:gd name="T49" fmla="*/ 0 h 179"/>
                  <a:gd name="T50" fmla="*/ 1 w 232"/>
                  <a:gd name="T51" fmla="*/ 0 h 179"/>
                  <a:gd name="T52" fmla="*/ 1 w 232"/>
                  <a:gd name="T53" fmla="*/ 0 h 179"/>
                  <a:gd name="T54" fmla="*/ 1 w 232"/>
                  <a:gd name="T55" fmla="*/ 0 h 179"/>
                  <a:gd name="T56" fmla="*/ 1 w 232"/>
                  <a:gd name="T57" fmla="*/ 0 h 179"/>
                  <a:gd name="T58" fmla="*/ 1 w 232"/>
                  <a:gd name="T59" fmla="*/ 0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32"/>
                  <a:gd name="T91" fmla="*/ 0 h 179"/>
                  <a:gd name="T92" fmla="*/ 232 w 232"/>
                  <a:gd name="T93" fmla="*/ 179 h 1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32" h="179">
                    <a:moveTo>
                      <a:pt x="95" y="0"/>
                    </a:moveTo>
                    <a:lnTo>
                      <a:pt x="85" y="44"/>
                    </a:lnTo>
                    <a:lnTo>
                      <a:pt x="97" y="63"/>
                    </a:lnTo>
                    <a:lnTo>
                      <a:pt x="108" y="69"/>
                    </a:lnTo>
                    <a:lnTo>
                      <a:pt x="131" y="93"/>
                    </a:lnTo>
                    <a:lnTo>
                      <a:pt x="154" y="109"/>
                    </a:lnTo>
                    <a:lnTo>
                      <a:pt x="169" y="110"/>
                    </a:lnTo>
                    <a:lnTo>
                      <a:pt x="190" y="107"/>
                    </a:lnTo>
                    <a:lnTo>
                      <a:pt x="203" y="93"/>
                    </a:lnTo>
                    <a:lnTo>
                      <a:pt x="211" y="86"/>
                    </a:lnTo>
                    <a:lnTo>
                      <a:pt x="232" y="84"/>
                    </a:lnTo>
                    <a:lnTo>
                      <a:pt x="224" y="97"/>
                    </a:lnTo>
                    <a:lnTo>
                      <a:pt x="201" y="109"/>
                    </a:lnTo>
                    <a:lnTo>
                      <a:pt x="186" y="118"/>
                    </a:lnTo>
                    <a:lnTo>
                      <a:pt x="176" y="124"/>
                    </a:lnTo>
                    <a:lnTo>
                      <a:pt x="175" y="154"/>
                    </a:lnTo>
                    <a:lnTo>
                      <a:pt x="165" y="152"/>
                    </a:lnTo>
                    <a:lnTo>
                      <a:pt x="156" y="131"/>
                    </a:lnTo>
                    <a:lnTo>
                      <a:pt x="131" y="141"/>
                    </a:lnTo>
                    <a:lnTo>
                      <a:pt x="121" y="150"/>
                    </a:lnTo>
                    <a:lnTo>
                      <a:pt x="116" y="169"/>
                    </a:lnTo>
                    <a:lnTo>
                      <a:pt x="76" y="179"/>
                    </a:lnTo>
                    <a:lnTo>
                      <a:pt x="0" y="166"/>
                    </a:lnTo>
                    <a:lnTo>
                      <a:pt x="17" y="118"/>
                    </a:lnTo>
                    <a:lnTo>
                      <a:pt x="38" y="57"/>
                    </a:lnTo>
                    <a:lnTo>
                      <a:pt x="55" y="31"/>
                    </a:lnTo>
                    <a:lnTo>
                      <a:pt x="68" y="17"/>
                    </a:lnTo>
                    <a:lnTo>
                      <a:pt x="8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7" name="Freeform 133"/>
              <p:cNvSpPr>
                <a:spLocks/>
              </p:cNvSpPr>
              <p:nvPr/>
            </p:nvSpPr>
            <p:spPr bwMode="auto">
              <a:xfrm>
                <a:off x="1400" y="2713"/>
                <a:ext cx="99" cy="50"/>
              </a:xfrm>
              <a:custGeom>
                <a:avLst/>
                <a:gdLst>
                  <a:gd name="T0" fmla="*/ 0 w 200"/>
                  <a:gd name="T1" fmla="*/ 1 h 100"/>
                  <a:gd name="T2" fmla="*/ 0 w 200"/>
                  <a:gd name="T3" fmla="*/ 1 h 100"/>
                  <a:gd name="T4" fmla="*/ 0 w 200"/>
                  <a:gd name="T5" fmla="*/ 1 h 100"/>
                  <a:gd name="T6" fmla="*/ 0 w 200"/>
                  <a:gd name="T7" fmla="*/ 1 h 100"/>
                  <a:gd name="T8" fmla="*/ 0 w 200"/>
                  <a:gd name="T9" fmla="*/ 1 h 100"/>
                  <a:gd name="T10" fmla="*/ 0 w 200"/>
                  <a:gd name="T11" fmla="*/ 1 h 100"/>
                  <a:gd name="T12" fmla="*/ 0 w 200"/>
                  <a:gd name="T13" fmla="*/ 1 h 100"/>
                  <a:gd name="T14" fmla="*/ 0 w 200"/>
                  <a:gd name="T15" fmla="*/ 1 h 100"/>
                  <a:gd name="T16" fmla="*/ 0 w 200"/>
                  <a:gd name="T17" fmla="*/ 1 h 100"/>
                  <a:gd name="T18" fmla="*/ 0 w 200"/>
                  <a:gd name="T19" fmla="*/ 1 h 100"/>
                  <a:gd name="T20" fmla="*/ 0 w 200"/>
                  <a:gd name="T21" fmla="*/ 1 h 100"/>
                  <a:gd name="T22" fmla="*/ 0 w 200"/>
                  <a:gd name="T23" fmla="*/ 1 h 100"/>
                  <a:gd name="T24" fmla="*/ 0 w 200"/>
                  <a:gd name="T25" fmla="*/ 0 h 100"/>
                  <a:gd name="T26" fmla="*/ 0 w 200"/>
                  <a:gd name="T27" fmla="*/ 1 h 100"/>
                  <a:gd name="T28" fmla="*/ 0 w 200"/>
                  <a:gd name="T29" fmla="*/ 1 h 1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0"/>
                  <a:gd name="T46" fmla="*/ 0 h 100"/>
                  <a:gd name="T47" fmla="*/ 200 w 200"/>
                  <a:gd name="T48" fmla="*/ 100 h 10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0" h="100">
                    <a:moveTo>
                      <a:pt x="137" y="17"/>
                    </a:moveTo>
                    <a:lnTo>
                      <a:pt x="122" y="34"/>
                    </a:lnTo>
                    <a:lnTo>
                      <a:pt x="137" y="47"/>
                    </a:lnTo>
                    <a:lnTo>
                      <a:pt x="152" y="55"/>
                    </a:lnTo>
                    <a:lnTo>
                      <a:pt x="200" y="62"/>
                    </a:lnTo>
                    <a:lnTo>
                      <a:pt x="173" y="72"/>
                    </a:lnTo>
                    <a:lnTo>
                      <a:pt x="63" y="93"/>
                    </a:lnTo>
                    <a:lnTo>
                      <a:pt x="25" y="100"/>
                    </a:lnTo>
                    <a:lnTo>
                      <a:pt x="0" y="89"/>
                    </a:lnTo>
                    <a:lnTo>
                      <a:pt x="2" y="58"/>
                    </a:lnTo>
                    <a:lnTo>
                      <a:pt x="30" y="41"/>
                    </a:lnTo>
                    <a:lnTo>
                      <a:pt x="51" y="13"/>
                    </a:lnTo>
                    <a:lnTo>
                      <a:pt x="61" y="0"/>
                    </a:lnTo>
                    <a:lnTo>
                      <a:pt x="13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8" name="Freeform 134"/>
              <p:cNvSpPr>
                <a:spLocks/>
              </p:cNvSpPr>
              <p:nvPr/>
            </p:nvSpPr>
            <p:spPr bwMode="auto">
              <a:xfrm>
                <a:off x="1497" y="2540"/>
                <a:ext cx="21" cy="22"/>
              </a:xfrm>
              <a:custGeom>
                <a:avLst/>
                <a:gdLst>
                  <a:gd name="T0" fmla="*/ 1 w 42"/>
                  <a:gd name="T1" fmla="*/ 1 h 43"/>
                  <a:gd name="T2" fmla="*/ 1 w 42"/>
                  <a:gd name="T3" fmla="*/ 1 h 43"/>
                  <a:gd name="T4" fmla="*/ 1 w 42"/>
                  <a:gd name="T5" fmla="*/ 1 h 43"/>
                  <a:gd name="T6" fmla="*/ 1 w 42"/>
                  <a:gd name="T7" fmla="*/ 1 h 43"/>
                  <a:gd name="T8" fmla="*/ 1 w 42"/>
                  <a:gd name="T9" fmla="*/ 0 h 43"/>
                  <a:gd name="T10" fmla="*/ 0 w 42"/>
                  <a:gd name="T11" fmla="*/ 1 h 43"/>
                  <a:gd name="T12" fmla="*/ 1 w 42"/>
                  <a:gd name="T13" fmla="*/ 1 h 43"/>
                  <a:gd name="T14" fmla="*/ 1 w 42"/>
                  <a:gd name="T15" fmla="*/ 1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43"/>
                  <a:gd name="T26" fmla="*/ 42 w 42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43">
                    <a:moveTo>
                      <a:pt x="4" y="43"/>
                    </a:moveTo>
                    <a:lnTo>
                      <a:pt x="25" y="24"/>
                    </a:lnTo>
                    <a:lnTo>
                      <a:pt x="38" y="17"/>
                    </a:lnTo>
                    <a:lnTo>
                      <a:pt x="42" y="5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19" name="Freeform 135"/>
              <p:cNvSpPr>
                <a:spLocks/>
              </p:cNvSpPr>
              <p:nvPr/>
            </p:nvSpPr>
            <p:spPr bwMode="auto">
              <a:xfrm>
                <a:off x="1551" y="2535"/>
                <a:ext cx="117" cy="76"/>
              </a:xfrm>
              <a:custGeom>
                <a:avLst/>
                <a:gdLst>
                  <a:gd name="T0" fmla="*/ 1 w 234"/>
                  <a:gd name="T1" fmla="*/ 1 h 152"/>
                  <a:gd name="T2" fmla="*/ 0 w 234"/>
                  <a:gd name="T3" fmla="*/ 1 h 152"/>
                  <a:gd name="T4" fmla="*/ 1 w 234"/>
                  <a:gd name="T5" fmla="*/ 1 h 152"/>
                  <a:gd name="T6" fmla="*/ 1 w 234"/>
                  <a:gd name="T7" fmla="*/ 1 h 152"/>
                  <a:gd name="T8" fmla="*/ 1 w 234"/>
                  <a:gd name="T9" fmla="*/ 1 h 152"/>
                  <a:gd name="T10" fmla="*/ 1 w 234"/>
                  <a:gd name="T11" fmla="*/ 1 h 152"/>
                  <a:gd name="T12" fmla="*/ 1 w 234"/>
                  <a:gd name="T13" fmla="*/ 0 h 152"/>
                  <a:gd name="T14" fmla="*/ 1 w 234"/>
                  <a:gd name="T15" fmla="*/ 1 h 152"/>
                  <a:gd name="T16" fmla="*/ 1 w 234"/>
                  <a:gd name="T17" fmla="*/ 1 h 152"/>
                  <a:gd name="T18" fmla="*/ 1 w 234"/>
                  <a:gd name="T19" fmla="*/ 1 h 152"/>
                  <a:gd name="T20" fmla="*/ 1 w 234"/>
                  <a:gd name="T21" fmla="*/ 1 h 152"/>
                  <a:gd name="T22" fmla="*/ 1 w 234"/>
                  <a:gd name="T23" fmla="*/ 1 h 152"/>
                  <a:gd name="T24" fmla="*/ 1 w 234"/>
                  <a:gd name="T25" fmla="*/ 1 h 152"/>
                  <a:gd name="T26" fmla="*/ 1 w 234"/>
                  <a:gd name="T27" fmla="*/ 1 h 152"/>
                  <a:gd name="T28" fmla="*/ 1 w 234"/>
                  <a:gd name="T29" fmla="*/ 1 h 152"/>
                  <a:gd name="T30" fmla="*/ 1 w 234"/>
                  <a:gd name="T31" fmla="*/ 1 h 152"/>
                  <a:gd name="T32" fmla="*/ 1 w 234"/>
                  <a:gd name="T33" fmla="*/ 1 h 152"/>
                  <a:gd name="T34" fmla="*/ 1 w 234"/>
                  <a:gd name="T35" fmla="*/ 1 h 152"/>
                  <a:gd name="T36" fmla="*/ 1 w 234"/>
                  <a:gd name="T37" fmla="*/ 1 h 152"/>
                  <a:gd name="T38" fmla="*/ 1 w 234"/>
                  <a:gd name="T39" fmla="*/ 1 h 152"/>
                  <a:gd name="T40" fmla="*/ 1 w 234"/>
                  <a:gd name="T41" fmla="*/ 1 h 152"/>
                  <a:gd name="T42" fmla="*/ 1 w 234"/>
                  <a:gd name="T43" fmla="*/ 1 h 152"/>
                  <a:gd name="T44" fmla="*/ 1 w 234"/>
                  <a:gd name="T45" fmla="*/ 1 h 152"/>
                  <a:gd name="T46" fmla="*/ 1 w 234"/>
                  <a:gd name="T47" fmla="*/ 1 h 152"/>
                  <a:gd name="T48" fmla="*/ 1 w 234"/>
                  <a:gd name="T49" fmla="*/ 1 h 152"/>
                  <a:gd name="T50" fmla="*/ 1 w 234"/>
                  <a:gd name="T51" fmla="*/ 1 h 152"/>
                  <a:gd name="T52" fmla="*/ 1 w 234"/>
                  <a:gd name="T53" fmla="*/ 1 h 152"/>
                  <a:gd name="T54" fmla="*/ 1 w 234"/>
                  <a:gd name="T55" fmla="*/ 1 h 152"/>
                  <a:gd name="T56" fmla="*/ 1 w 234"/>
                  <a:gd name="T57" fmla="*/ 1 h 152"/>
                  <a:gd name="T58" fmla="*/ 1 w 234"/>
                  <a:gd name="T59" fmla="*/ 1 h 152"/>
                  <a:gd name="T60" fmla="*/ 1 w 234"/>
                  <a:gd name="T61" fmla="*/ 1 h 152"/>
                  <a:gd name="T62" fmla="*/ 1 w 234"/>
                  <a:gd name="T63" fmla="*/ 1 h 152"/>
                  <a:gd name="T64" fmla="*/ 1 w 234"/>
                  <a:gd name="T65" fmla="*/ 1 h 152"/>
                  <a:gd name="T66" fmla="*/ 1 w 234"/>
                  <a:gd name="T67" fmla="*/ 1 h 152"/>
                  <a:gd name="T68" fmla="*/ 1 w 234"/>
                  <a:gd name="T69" fmla="*/ 1 h 152"/>
                  <a:gd name="T70" fmla="*/ 1 w 234"/>
                  <a:gd name="T71" fmla="*/ 1 h 152"/>
                  <a:gd name="T72" fmla="*/ 1 w 234"/>
                  <a:gd name="T73" fmla="*/ 1 h 152"/>
                  <a:gd name="T74" fmla="*/ 1 w 234"/>
                  <a:gd name="T75" fmla="*/ 1 h 152"/>
                  <a:gd name="T76" fmla="*/ 1 w 234"/>
                  <a:gd name="T77" fmla="*/ 1 h 152"/>
                  <a:gd name="T78" fmla="*/ 1 w 234"/>
                  <a:gd name="T79" fmla="*/ 1 h 152"/>
                  <a:gd name="T80" fmla="*/ 1 w 234"/>
                  <a:gd name="T81" fmla="*/ 1 h 1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4"/>
                  <a:gd name="T124" fmla="*/ 0 h 152"/>
                  <a:gd name="T125" fmla="*/ 234 w 234"/>
                  <a:gd name="T126" fmla="*/ 152 h 1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4" h="152">
                    <a:moveTo>
                      <a:pt x="4" y="76"/>
                    </a:moveTo>
                    <a:lnTo>
                      <a:pt x="0" y="32"/>
                    </a:lnTo>
                    <a:lnTo>
                      <a:pt x="19" y="19"/>
                    </a:lnTo>
                    <a:lnTo>
                      <a:pt x="50" y="12"/>
                    </a:lnTo>
                    <a:lnTo>
                      <a:pt x="135" y="13"/>
                    </a:lnTo>
                    <a:lnTo>
                      <a:pt x="169" y="13"/>
                    </a:lnTo>
                    <a:lnTo>
                      <a:pt x="190" y="0"/>
                    </a:lnTo>
                    <a:lnTo>
                      <a:pt x="206" y="21"/>
                    </a:lnTo>
                    <a:lnTo>
                      <a:pt x="232" y="36"/>
                    </a:lnTo>
                    <a:lnTo>
                      <a:pt x="234" y="50"/>
                    </a:lnTo>
                    <a:lnTo>
                      <a:pt x="223" y="76"/>
                    </a:lnTo>
                    <a:lnTo>
                      <a:pt x="198" y="72"/>
                    </a:lnTo>
                    <a:lnTo>
                      <a:pt x="190" y="57"/>
                    </a:lnTo>
                    <a:lnTo>
                      <a:pt x="173" y="38"/>
                    </a:lnTo>
                    <a:lnTo>
                      <a:pt x="80" y="34"/>
                    </a:lnTo>
                    <a:lnTo>
                      <a:pt x="67" y="61"/>
                    </a:lnTo>
                    <a:lnTo>
                      <a:pt x="133" y="70"/>
                    </a:lnTo>
                    <a:lnTo>
                      <a:pt x="67" y="78"/>
                    </a:lnTo>
                    <a:lnTo>
                      <a:pt x="91" y="93"/>
                    </a:lnTo>
                    <a:lnTo>
                      <a:pt x="145" y="97"/>
                    </a:lnTo>
                    <a:lnTo>
                      <a:pt x="156" y="91"/>
                    </a:lnTo>
                    <a:lnTo>
                      <a:pt x="158" y="80"/>
                    </a:lnTo>
                    <a:lnTo>
                      <a:pt x="166" y="80"/>
                    </a:lnTo>
                    <a:lnTo>
                      <a:pt x="175" y="86"/>
                    </a:lnTo>
                    <a:lnTo>
                      <a:pt x="190" y="86"/>
                    </a:lnTo>
                    <a:lnTo>
                      <a:pt x="185" y="97"/>
                    </a:lnTo>
                    <a:lnTo>
                      <a:pt x="168" y="97"/>
                    </a:lnTo>
                    <a:lnTo>
                      <a:pt x="156" y="112"/>
                    </a:lnTo>
                    <a:lnTo>
                      <a:pt x="118" y="118"/>
                    </a:lnTo>
                    <a:lnTo>
                      <a:pt x="69" y="107"/>
                    </a:lnTo>
                    <a:lnTo>
                      <a:pt x="59" y="107"/>
                    </a:lnTo>
                    <a:lnTo>
                      <a:pt x="67" y="131"/>
                    </a:lnTo>
                    <a:lnTo>
                      <a:pt x="80" y="145"/>
                    </a:lnTo>
                    <a:lnTo>
                      <a:pt x="101" y="148"/>
                    </a:lnTo>
                    <a:lnTo>
                      <a:pt x="88" y="152"/>
                    </a:lnTo>
                    <a:lnTo>
                      <a:pt x="67" y="148"/>
                    </a:lnTo>
                    <a:lnTo>
                      <a:pt x="50" y="127"/>
                    </a:lnTo>
                    <a:lnTo>
                      <a:pt x="29" y="101"/>
                    </a:lnTo>
                    <a:lnTo>
                      <a:pt x="23" y="82"/>
                    </a:lnTo>
                    <a:lnTo>
                      <a:pt x="4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0" name="Freeform 136"/>
              <p:cNvSpPr>
                <a:spLocks/>
              </p:cNvSpPr>
              <p:nvPr/>
            </p:nvSpPr>
            <p:spPr bwMode="auto">
              <a:xfrm>
                <a:off x="1556" y="2641"/>
                <a:ext cx="21" cy="46"/>
              </a:xfrm>
              <a:custGeom>
                <a:avLst/>
                <a:gdLst>
                  <a:gd name="T0" fmla="*/ 0 w 41"/>
                  <a:gd name="T1" fmla="*/ 0 h 93"/>
                  <a:gd name="T2" fmla="*/ 1 w 41"/>
                  <a:gd name="T3" fmla="*/ 0 h 93"/>
                  <a:gd name="T4" fmla="*/ 0 w 41"/>
                  <a:gd name="T5" fmla="*/ 0 h 93"/>
                  <a:gd name="T6" fmla="*/ 1 w 41"/>
                  <a:gd name="T7" fmla="*/ 0 h 93"/>
                  <a:gd name="T8" fmla="*/ 1 w 41"/>
                  <a:gd name="T9" fmla="*/ 0 h 93"/>
                  <a:gd name="T10" fmla="*/ 1 w 41"/>
                  <a:gd name="T11" fmla="*/ 0 h 93"/>
                  <a:gd name="T12" fmla="*/ 1 w 41"/>
                  <a:gd name="T13" fmla="*/ 0 h 93"/>
                  <a:gd name="T14" fmla="*/ 1 w 41"/>
                  <a:gd name="T15" fmla="*/ 0 h 93"/>
                  <a:gd name="T16" fmla="*/ 0 w 41"/>
                  <a:gd name="T17" fmla="*/ 0 h 93"/>
                  <a:gd name="T18" fmla="*/ 0 w 41"/>
                  <a:gd name="T19" fmla="*/ 0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93"/>
                  <a:gd name="T32" fmla="*/ 41 w 41"/>
                  <a:gd name="T33" fmla="*/ 93 h 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93">
                    <a:moveTo>
                      <a:pt x="0" y="0"/>
                    </a:moveTo>
                    <a:lnTo>
                      <a:pt x="3" y="38"/>
                    </a:lnTo>
                    <a:lnTo>
                      <a:pt x="0" y="55"/>
                    </a:lnTo>
                    <a:lnTo>
                      <a:pt x="13" y="48"/>
                    </a:lnTo>
                    <a:lnTo>
                      <a:pt x="30" y="72"/>
                    </a:lnTo>
                    <a:lnTo>
                      <a:pt x="41" y="93"/>
                    </a:lnTo>
                    <a:lnTo>
                      <a:pt x="34" y="57"/>
                    </a:lnTo>
                    <a:lnTo>
                      <a:pt x="22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1" name="Freeform 137"/>
              <p:cNvSpPr>
                <a:spLocks/>
              </p:cNvSpPr>
              <p:nvPr/>
            </p:nvSpPr>
            <p:spPr bwMode="auto">
              <a:xfrm>
                <a:off x="741" y="2679"/>
                <a:ext cx="1076" cy="875"/>
              </a:xfrm>
              <a:custGeom>
                <a:avLst/>
                <a:gdLst>
                  <a:gd name="T0" fmla="*/ 1 w 2151"/>
                  <a:gd name="T1" fmla="*/ 0 h 1751"/>
                  <a:gd name="T2" fmla="*/ 1 w 2151"/>
                  <a:gd name="T3" fmla="*/ 0 h 1751"/>
                  <a:gd name="T4" fmla="*/ 1 w 2151"/>
                  <a:gd name="T5" fmla="*/ 0 h 1751"/>
                  <a:gd name="T6" fmla="*/ 1 w 2151"/>
                  <a:gd name="T7" fmla="*/ 0 h 1751"/>
                  <a:gd name="T8" fmla="*/ 1 w 2151"/>
                  <a:gd name="T9" fmla="*/ 0 h 1751"/>
                  <a:gd name="T10" fmla="*/ 1 w 2151"/>
                  <a:gd name="T11" fmla="*/ 0 h 1751"/>
                  <a:gd name="T12" fmla="*/ 1 w 2151"/>
                  <a:gd name="T13" fmla="*/ 0 h 1751"/>
                  <a:gd name="T14" fmla="*/ 1 w 2151"/>
                  <a:gd name="T15" fmla="*/ 0 h 1751"/>
                  <a:gd name="T16" fmla="*/ 1 w 2151"/>
                  <a:gd name="T17" fmla="*/ 0 h 1751"/>
                  <a:gd name="T18" fmla="*/ 1 w 2151"/>
                  <a:gd name="T19" fmla="*/ 0 h 1751"/>
                  <a:gd name="T20" fmla="*/ 1 w 2151"/>
                  <a:gd name="T21" fmla="*/ 0 h 1751"/>
                  <a:gd name="T22" fmla="*/ 1 w 2151"/>
                  <a:gd name="T23" fmla="*/ 0 h 1751"/>
                  <a:gd name="T24" fmla="*/ 1 w 2151"/>
                  <a:gd name="T25" fmla="*/ 0 h 1751"/>
                  <a:gd name="T26" fmla="*/ 1 w 2151"/>
                  <a:gd name="T27" fmla="*/ 0 h 1751"/>
                  <a:gd name="T28" fmla="*/ 1 w 2151"/>
                  <a:gd name="T29" fmla="*/ 0 h 1751"/>
                  <a:gd name="T30" fmla="*/ 1 w 2151"/>
                  <a:gd name="T31" fmla="*/ 0 h 1751"/>
                  <a:gd name="T32" fmla="*/ 1 w 2151"/>
                  <a:gd name="T33" fmla="*/ 0 h 1751"/>
                  <a:gd name="T34" fmla="*/ 1 w 2151"/>
                  <a:gd name="T35" fmla="*/ 0 h 1751"/>
                  <a:gd name="T36" fmla="*/ 1 w 2151"/>
                  <a:gd name="T37" fmla="*/ 0 h 1751"/>
                  <a:gd name="T38" fmla="*/ 1 w 2151"/>
                  <a:gd name="T39" fmla="*/ 0 h 1751"/>
                  <a:gd name="T40" fmla="*/ 1 w 2151"/>
                  <a:gd name="T41" fmla="*/ 0 h 1751"/>
                  <a:gd name="T42" fmla="*/ 1 w 2151"/>
                  <a:gd name="T43" fmla="*/ 0 h 1751"/>
                  <a:gd name="T44" fmla="*/ 1 w 2151"/>
                  <a:gd name="T45" fmla="*/ 0 h 1751"/>
                  <a:gd name="T46" fmla="*/ 1 w 2151"/>
                  <a:gd name="T47" fmla="*/ 0 h 1751"/>
                  <a:gd name="T48" fmla="*/ 1 w 2151"/>
                  <a:gd name="T49" fmla="*/ 0 h 1751"/>
                  <a:gd name="T50" fmla="*/ 1 w 2151"/>
                  <a:gd name="T51" fmla="*/ 0 h 1751"/>
                  <a:gd name="T52" fmla="*/ 1 w 2151"/>
                  <a:gd name="T53" fmla="*/ 0 h 1751"/>
                  <a:gd name="T54" fmla="*/ 1 w 2151"/>
                  <a:gd name="T55" fmla="*/ 0 h 1751"/>
                  <a:gd name="T56" fmla="*/ 1 w 2151"/>
                  <a:gd name="T57" fmla="*/ 0 h 1751"/>
                  <a:gd name="T58" fmla="*/ 1 w 2151"/>
                  <a:gd name="T59" fmla="*/ 0 h 1751"/>
                  <a:gd name="T60" fmla="*/ 1 w 2151"/>
                  <a:gd name="T61" fmla="*/ 0 h 1751"/>
                  <a:gd name="T62" fmla="*/ 1 w 2151"/>
                  <a:gd name="T63" fmla="*/ 0 h 1751"/>
                  <a:gd name="T64" fmla="*/ 1 w 2151"/>
                  <a:gd name="T65" fmla="*/ 0 h 1751"/>
                  <a:gd name="T66" fmla="*/ 1 w 2151"/>
                  <a:gd name="T67" fmla="*/ 0 h 1751"/>
                  <a:gd name="T68" fmla="*/ 1 w 2151"/>
                  <a:gd name="T69" fmla="*/ 0 h 1751"/>
                  <a:gd name="T70" fmla="*/ 1 w 2151"/>
                  <a:gd name="T71" fmla="*/ 0 h 1751"/>
                  <a:gd name="T72" fmla="*/ 1 w 2151"/>
                  <a:gd name="T73" fmla="*/ 0 h 1751"/>
                  <a:gd name="T74" fmla="*/ 1 w 2151"/>
                  <a:gd name="T75" fmla="*/ 0 h 1751"/>
                  <a:gd name="T76" fmla="*/ 1 w 2151"/>
                  <a:gd name="T77" fmla="*/ 0 h 1751"/>
                  <a:gd name="T78" fmla="*/ 1 w 2151"/>
                  <a:gd name="T79" fmla="*/ 0 h 1751"/>
                  <a:gd name="T80" fmla="*/ 1 w 2151"/>
                  <a:gd name="T81" fmla="*/ 0 h 1751"/>
                  <a:gd name="T82" fmla="*/ 1 w 2151"/>
                  <a:gd name="T83" fmla="*/ 0 h 1751"/>
                  <a:gd name="T84" fmla="*/ 1 w 2151"/>
                  <a:gd name="T85" fmla="*/ 0 h 1751"/>
                  <a:gd name="T86" fmla="*/ 1 w 2151"/>
                  <a:gd name="T87" fmla="*/ 0 h 1751"/>
                  <a:gd name="T88" fmla="*/ 1 w 2151"/>
                  <a:gd name="T89" fmla="*/ 0 h 1751"/>
                  <a:gd name="T90" fmla="*/ 1 w 2151"/>
                  <a:gd name="T91" fmla="*/ 0 h 1751"/>
                  <a:gd name="T92" fmla="*/ 1 w 2151"/>
                  <a:gd name="T93" fmla="*/ 0 h 1751"/>
                  <a:gd name="T94" fmla="*/ 1 w 2151"/>
                  <a:gd name="T95" fmla="*/ 0 h 1751"/>
                  <a:gd name="T96" fmla="*/ 1 w 2151"/>
                  <a:gd name="T97" fmla="*/ 0 h 1751"/>
                  <a:gd name="T98" fmla="*/ 1 w 2151"/>
                  <a:gd name="T99" fmla="*/ 0 h 1751"/>
                  <a:gd name="T100" fmla="*/ 1 w 2151"/>
                  <a:gd name="T101" fmla="*/ 0 h 1751"/>
                  <a:gd name="T102" fmla="*/ 1 w 2151"/>
                  <a:gd name="T103" fmla="*/ 0 h 1751"/>
                  <a:gd name="T104" fmla="*/ 1 w 2151"/>
                  <a:gd name="T105" fmla="*/ 0 h 1751"/>
                  <a:gd name="T106" fmla="*/ 1 w 2151"/>
                  <a:gd name="T107" fmla="*/ 0 h 1751"/>
                  <a:gd name="T108" fmla="*/ 1 w 2151"/>
                  <a:gd name="T109" fmla="*/ 0 h 1751"/>
                  <a:gd name="T110" fmla="*/ 1 w 2151"/>
                  <a:gd name="T111" fmla="*/ 0 h 1751"/>
                  <a:gd name="T112" fmla="*/ 1 w 2151"/>
                  <a:gd name="T113" fmla="*/ 0 h 1751"/>
                  <a:gd name="T114" fmla="*/ 1 w 2151"/>
                  <a:gd name="T115" fmla="*/ 0 h 1751"/>
                  <a:gd name="T116" fmla="*/ 1 w 2151"/>
                  <a:gd name="T117" fmla="*/ 0 h 1751"/>
                  <a:gd name="T118" fmla="*/ 1 w 2151"/>
                  <a:gd name="T119" fmla="*/ 0 h 1751"/>
                  <a:gd name="T120" fmla="*/ 1 w 2151"/>
                  <a:gd name="T121" fmla="*/ 0 h 1751"/>
                  <a:gd name="T122" fmla="*/ 1 w 2151"/>
                  <a:gd name="T123" fmla="*/ 0 h 1751"/>
                  <a:gd name="T124" fmla="*/ 1 w 2151"/>
                  <a:gd name="T125" fmla="*/ 0 h 17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151"/>
                  <a:gd name="T190" fmla="*/ 0 h 1751"/>
                  <a:gd name="T191" fmla="*/ 2151 w 2151"/>
                  <a:gd name="T192" fmla="*/ 1751 h 17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151" h="1751">
                    <a:moveTo>
                      <a:pt x="1254" y="0"/>
                    </a:moveTo>
                    <a:lnTo>
                      <a:pt x="1258" y="34"/>
                    </a:lnTo>
                    <a:lnTo>
                      <a:pt x="1268" y="51"/>
                    </a:lnTo>
                    <a:lnTo>
                      <a:pt x="1268" y="165"/>
                    </a:lnTo>
                    <a:lnTo>
                      <a:pt x="1254" y="186"/>
                    </a:lnTo>
                    <a:lnTo>
                      <a:pt x="1271" y="226"/>
                    </a:lnTo>
                    <a:lnTo>
                      <a:pt x="1216" y="293"/>
                    </a:lnTo>
                    <a:lnTo>
                      <a:pt x="1212" y="327"/>
                    </a:lnTo>
                    <a:lnTo>
                      <a:pt x="1188" y="357"/>
                    </a:lnTo>
                    <a:lnTo>
                      <a:pt x="1180" y="371"/>
                    </a:lnTo>
                    <a:lnTo>
                      <a:pt x="1188" y="392"/>
                    </a:lnTo>
                    <a:lnTo>
                      <a:pt x="1243" y="386"/>
                    </a:lnTo>
                    <a:lnTo>
                      <a:pt x="1271" y="338"/>
                    </a:lnTo>
                    <a:lnTo>
                      <a:pt x="1249" y="483"/>
                    </a:lnTo>
                    <a:lnTo>
                      <a:pt x="1195" y="863"/>
                    </a:lnTo>
                    <a:lnTo>
                      <a:pt x="1199" y="918"/>
                    </a:lnTo>
                    <a:lnTo>
                      <a:pt x="1212" y="966"/>
                    </a:lnTo>
                    <a:lnTo>
                      <a:pt x="1237" y="924"/>
                    </a:lnTo>
                    <a:lnTo>
                      <a:pt x="1251" y="888"/>
                    </a:lnTo>
                    <a:lnTo>
                      <a:pt x="1271" y="848"/>
                    </a:lnTo>
                    <a:lnTo>
                      <a:pt x="1262" y="751"/>
                    </a:lnTo>
                    <a:lnTo>
                      <a:pt x="1271" y="738"/>
                    </a:lnTo>
                    <a:lnTo>
                      <a:pt x="1289" y="848"/>
                    </a:lnTo>
                    <a:lnTo>
                      <a:pt x="1309" y="863"/>
                    </a:lnTo>
                    <a:lnTo>
                      <a:pt x="1311" y="787"/>
                    </a:lnTo>
                    <a:lnTo>
                      <a:pt x="1306" y="705"/>
                    </a:lnTo>
                    <a:lnTo>
                      <a:pt x="1338" y="772"/>
                    </a:lnTo>
                    <a:lnTo>
                      <a:pt x="1366" y="603"/>
                    </a:lnTo>
                    <a:lnTo>
                      <a:pt x="1427" y="517"/>
                    </a:lnTo>
                    <a:lnTo>
                      <a:pt x="1441" y="546"/>
                    </a:lnTo>
                    <a:lnTo>
                      <a:pt x="1387" y="637"/>
                    </a:lnTo>
                    <a:lnTo>
                      <a:pt x="1353" y="798"/>
                    </a:lnTo>
                    <a:lnTo>
                      <a:pt x="1429" y="684"/>
                    </a:lnTo>
                    <a:lnTo>
                      <a:pt x="1475" y="578"/>
                    </a:lnTo>
                    <a:lnTo>
                      <a:pt x="1500" y="586"/>
                    </a:lnTo>
                    <a:lnTo>
                      <a:pt x="1435" y="740"/>
                    </a:lnTo>
                    <a:lnTo>
                      <a:pt x="1467" y="785"/>
                    </a:lnTo>
                    <a:lnTo>
                      <a:pt x="1555" y="679"/>
                    </a:lnTo>
                    <a:lnTo>
                      <a:pt x="1566" y="726"/>
                    </a:lnTo>
                    <a:lnTo>
                      <a:pt x="1534" y="764"/>
                    </a:lnTo>
                    <a:lnTo>
                      <a:pt x="1511" y="791"/>
                    </a:lnTo>
                    <a:lnTo>
                      <a:pt x="1488" y="817"/>
                    </a:lnTo>
                    <a:lnTo>
                      <a:pt x="1448" y="865"/>
                    </a:lnTo>
                    <a:lnTo>
                      <a:pt x="1433" y="884"/>
                    </a:lnTo>
                    <a:lnTo>
                      <a:pt x="1623" y="1125"/>
                    </a:lnTo>
                    <a:lnTo>
                      <a:pt x="1807" y="1333"/>
                    </a:lnTo>
                    <a:lnTo>
                      <a:pt x="2151" y="1675"/>
                    </a:lnTo>
                    <a:lnTo>
                      <a:pt x="2087" y="1718"/>
                    </a:lnTo>
                    <a:lnTo>
                      <a:pt x="2017" y="1669"/>
                    </a:lnTo>
                    <a:lnTo>
                      <a:pt x="1800" y="1711"/>
                    </a:lnTo>
                    <a:lnTo>
                      <a:pt x="1152" y="1728"/>
                    </a:lnTo>
                    <a:lnTo>
                      <a:pt x="1053" y="1673"/>
                    </a:lnTo>
                    <a:lnTo>
                      <a:pt x="1055" y="1639"/>
                    </a:lnTo>
                    <a:lnTo>
                      <a:pt x="1047" y="1622"/>
                    </a:lnTo>
                    <a:lnTo>
                      <a:pt x="994" y="1587"/>
                    </a:lnTo>
                    <a:lnTo>
                      <a:pt x="918" y="1528"/>
                    </a:lnTo>
                    <a:lnTo>
                      <a:pt x="849" y="1462"/>
                    </a:lnTo>
                    <a:lnTo>
                      <a:pt x="819" y="1428"/>
                    </a:lnTo>
                    <a:lnTo>
                      <a:pt x="705" y="1352"/>
                    </a:lnTo>
                    <a:lnTo>
                      <a:pt x="716" y="1243"/>
                    </a:lnTo>
                    <a:lnTo>
                      <a:pt x="724" y="1105"/>
                    </a:lnTo>
                    <a:lnTo>
                      <a:pt x="715" y="814"/>
                    </a:lnTo>
                    <a:lnTo>
                      <a:pt x="604" y="711"/>
                    </a:lnTo>
                    <a:lnTo>
                      <a:pt x="695" y="753"/>
                    </a:lnTo>
                    <a:lnTo>
                      <a:pt x="705" y="722"/>
                    </a:lnTo>
                    <a:lnTo>
                      <a:pt x="680" y="648"/>
                    </a:lnTo>
                    <a:lnTo>
                      <a:pt x="646" y="551"/>
                    </a:lnTo>
                    <a:lnTo>
                      <a:pt x="621" y="456"/>
                    </a:lnTo>
                    <a:lnTo>
                      <a:pt x="637" y="470"/>
                    </a:lnTo>
                    <a:lnTo>
                      <a:pt x="667" y="500"/>
                    </a:lnTo>
                    <a:lnTo>
                      <a:pt x="701" y="544"/>
                    </a:lnTo>
                    <a:lnTo>
                      <a:pt x="724" y="586"/>
                    </a:lnTo>
                    <a:lnTo>
                      <a:pt x="745" y="692"/>
                    </a:lnTo>
                    <a:lnTo>
                      <a:pt x="756" y="759"/>
                    </a:lnTo>
                    <a:lnTo>
                      <a:pt x="758" y="1194"/>
                    </a:lnTo>
                    <a:lnTo>
                      <a:pt x="770" y="1205"/>
                    </a:lnTo>
                    <a:lnTo>
                      <a:pt x="798" y="1228"/>
                    </a:lnTo>
                    <a:lnTo>
                      <a:pt x="829" y="1249"/>
                    </a:lnTo>
                    <a:lnTo>
                      <a:pt x="849" y="1253"/>
                    </a:lnTo>
                    <a:lnTo>
                      <a:pt x="855" y="1165"/>
                    </a:lnTo>
                    <a:lnTo>
                      <a:pt x="848" y="1091"/>
                    </a:lnTo>
                    <a:lnTo>
                      <a:pt x="811" y="867"/>
                    </a:lnTo>
                    <a:lnTo>
                      <a:pt x="802" y="785"/>
                    </a:lnTo>
                    <a:lnTo>
                      <a:pt x="791" y="667"/>
                    </a:lnTo>
                    <a:lnTo>
                      <a:pt x="800" y="614"/>
                    </a:lnTo>
                    <a:lnTo>
                      <a:pt x="830" y="544"/>
                    </a:lnTo>
                    <a:lnTo>
                      <a:pt x="863" y="485"/>
                    </a:lnTo>
                    <a:lnTo>
                      <a:pt x="876" y="458"/>
                    </a:lnTo>
                    <a:lnTo>
                      <a:pt x="897" y="416"/>
                    </a:lnTo>
                    <a:lnTo>
                      <a:pt x="912" y="340"/>
                    </a:lnTo>
                    <a:lnTo>
                      <a:pt x="897" y="310"/>
                    </a:lnTo>
                    <a:lnTo>
                      <a:pt x="868" y="281"/>
                    </a:lnTo>
                    <a:lnTo>
                      <a:pt x="829" y="221"/>
                    </a:lnTo>
                    <a:lnTo>
                      <a:pt x="846" y="186"/>
                    </a:lnTo>
                    <a:lnTo>
                      <a:pt x="880" y="156"/>
                    </a:lnTo>
                    <a:lnTo>
                      <a:pt x="916" y="135"/>
                    </a:lnTo>
                    <a:lnTo>
                      <a:pt x="931" y="126"/>
                    </a:lnTo>
                    <a:lnTo>
                      <a:pt x="891" y="135"/>
                    </a:lnTo>
                    <a:lnTo>
                      <a:pt x="802" y="158"/>
                    </a:lnTo>
                    <a:lnTo>
                      <a:pt x="705" y="185"/>
                    </a:lnTo>
                    <a:lnTo>
                      <a:pt x="642" y="202"/>
                    </a:lnTo>
                    <a:lnTo>
                      <a:pt x="612" y="217"/>
                    </a:lnTo>
                    <a:lnTo>
                      <a:pt x="580" y="240"/>
                    </a:lnTo>
                    <a:lnTo>
                      <a:pt x="538" y="272"/>
                    </a:lnTo>
                    <a:lnTo>
                      <a:pt x="523" y="454"/>
                    </a:lnTo>
                    <a:lnTo>
                      <a:pt x="583" y="557"/>
                    </a:lnTo>
                    <a:lnTo>
                      <a:pt x="640" y="633"/>
                    </a:lnTo>
                    <a:lnTo>
                      <a:pt x="654" y="675"/>
                    </a:lnTo>
                    <a:lnTo>
                      <a:pt x="523" y="565"/>
                    </a:lnTo>
                    <a:lnTo>
                      <a:pt x="496" y="574"/>
                    </a:lnTo>
                    <a:lnTo>
                      <a:pt x="553" y="641"/>
                    </a:lnTo>
                    <a:lnTo>
                      <a:pt x="576" y="683"/>
                    </a:lnTo>
                    <a:lnTo>
                      <a:pt x="494" y="654"/>
                    </a:lnTo>
                    <a:lnTo>
                      <a:pt x="448" y="740"/>
                    </a:lnTo>
                    <a:lnTo>
                      <a:pt x="467" y="789"/>
                    </a:lnTo>
                    <a:lnTo>
                      <a:pt x="557" y="848"/>
                    </a:lnTo>
                    <a:lnTo>
                      <a:pt x="466" y="855"/>
                    </a:lnTo>
                    <a:lnTo>
                      <a:pt x="376" y="842"/>
                    </a:lnTo>
                    <a:lnTo>
                      <a:pt x="367" y="916"/>
                    </a:lnTo>
                    <a:lnTo>
                      <a:pt x="315" y="979"/>
                    </a:lnTo>
                    <a:lnTo>
                      <a:pt x="258" y="1040"/>
                    </a:lnTo>
                    <a:lnTo>
                      <a:pt x="253" y="1095"/>
                    </a:lnTo>
                    <a:lnTo>
                      <a:pt x="95" y="1266"/>
                    </a:lnTo>
                    <a:lnTo>
                      <a:pt x="87" y="1319"/>
                    </a:lnTo>
                    <a:lnTo>
                      <a:pt x="40" y="1490"/>
                    </a:lnTo>
                    <a:lnTo>
                      <a:pt x="59" y="1570"/>
                    </a:lnTo>
                    <a:lnTo>
                      <a:pt x="83" y="1502"/>
                    </a:lnTo>
                    <a:lnTo>
                      <a:pt x="144" y="1473"/>
                    </a:lnTo>
                    <a:lnTo>
                      <a:pt x="120" y="1608"/>
                    </a:lnTo>
                    <a:lnTo>
                      <a:pt x="152" y="1656"/>
                    </a:lnTo>
                    <a:lnTo>
                      <a:pt x="173" y="1603"/>
                    </a:lnTo>
                    <a:lnTo>
                      <a:pt x="196" y="1557"/>
                    </a:lnTo>
                    <a:lnTo>
                      <a:pt x="211" y="1536"/>
                    </a:lnTo>
                    <a:lnTo>
                      <a:pt x="226" y="1517"/>
                    </a:lnTo>
                    <a:lnTo>
                      <a:pt x="264" y="1485"/>
                    </a:lnTo>
                    <a:lnTo>
                      <a:pt x="302" y="1454"/>
                    </a:lnTo>
                    <a:lnTo>
                      <a:pt x="334" y="1431"/>
                    </a:lnTo>
                    <a:lnTo>
                      <a:pt x="346" y="1422"/>
                    </a:lnTo>
                    <a:lnTo>
                      <a:pt x="431" y="1393"/>
                    </a:lnTo>
                    <a:lnTo>
                      <a:pt x="532" y="1378"/>
                    </a:lnTo>
                    <a:lnTo>
                      <a:pt x="507" y="1395"/>
                    </a:lnTo>
                    <a:lnTo>
                      <a:pt x="462" y="1411"/>
                    </a:lnTo>
                    <a:lnTo>
                      <a:pt x="399" y="1433"/>
                    </a:lnTo>
                    <a:lnTo>
                      <a:pt x="350" y="1471"/>
                    </a:lnTo>
                    <a:lnTo>
                      <a:pt x="313" y="1517"/>
                    </a:lnTo>
                    <a:lnTo>
                      <a:pt x="300" y="1576"/>
                    </a:lnTo>
                    <a:lnTo>
                      <a:pt x="321" y="1654"/>
                    </a:lnTo>
                    <a:lnTo>
                      <a:pt x="255" y="1620"/>
                    </a:lnTo>
                    <a:lnTo>
                      <a:pt x="236" y="1549"/>
                    </a:lnTo>
                    <a:lnTo>
                      <a:pt x="220" y="1566"/>
                    </a:lnTo>
                    <a:lnTo>
                      <a:pt x="222" y="1614"/>
                    </a:lnTo>
                    <a:lnTo>
                      <a:pt x="228" y="1641"/>
                    </a:lnTo>
                    <a:lnTo>
                      <a:pt x="270" y="1680"/>
                    </a:lnTo>
                    <a:lnTo>
                      <a:pt x="334" y="1684"/>
                    </a:lnTo>
                    <a:lnTo>
                      <a:pt x="359" y="1749"/>
                    </a:lnTo>
                    <a:lnTo>
                      <a:pt x="215" y="1751"/>
                    </a:lnTo>
                    <a:lnTo>
                      <a:pt x="61" y="1656"/>
                    </a:lnTo>
                    <a:lnTo>
                      <a:pt x="0" y="1490"/>
                    </a:lnTo>
                    <a:lnTo>
                      <a:pt x="51" y="1323"/>
                    </a:lnTo>
                    <a:lnTo>
                      <a:pt x="66" y="1289"/>
                    </a:lnTo>
                    <a:lnTo>
                      <a:pt x="68" y="1230"/>
                    </a:lnTo>
                    <a:lnTo>
                      <a:pt x="213" y="1082"/>
                    </a:lnTo>
                    <a:lnTo>
                      <a:pt x="224" y="1032"/>
                    </a:lnTo>
                    <a:lnTo>
                      <a:pt x="338" y="890"/>
                    </a:lnTo>
                    <a:lnTo>
                      <a:pt x="342" y="816"/>
                    </a:lnTo>
                    <a:lnTo>
                      <a:pt x="397" y="808"/>
                    </a:lnTo>
                    <a:lnTo>
                      <a:pt x="399" y="684"/>
                    </a:lnTo>
                    <a:lnTo>
                      <a:pt x="462" y="530"/>
                    </a:lnTo>
                    <a:lnTo>
                      <a:pt x="500" y="468"/>
                    </a:lnTo>
                    <a:lnTo>
                      <a:pt x="496" y="416"/>
                    </a:lnTo>
                    <a:lnTo>
                      <a:pt x="504" y="342"/>
                    </a:lnTo>
                    <a:lnTo>
                      <a:pt x="517" y="247"/>
                    </a:lnTo>
                    <a:lnTo>
                      <a:pt x="542" y="221"/>
                    </a:lnTo>
                    <a:lnTo>
                      <a:pt x="559" y="215"/>
                    </a:lnTo>
                    <a:lnTo>
                      <a:pt x="578" y="204"/>
                    </a:lnTo>
                    <a:lnTo>
                      <a:pt x="625" y="179"/>
                    </a:lnTo>
                    <a:lnTo>
                      <a:pt x="657" y="164"/>
                    </a:lnTo>
                    <a:lnTo>
                      <a:pt x="694" y="148"/>
                    </a:lnTo>
                    <a:lnTo>
                      <a:pt x="772" y="126"/>
                    </a:lnTo>
                    <a:lnTo>
                      <a:pt x="855" y="112"/>
                    </a:lnTo>
                    <a:lnTo>
                      <a:pt x="939" y="101"/>
                    </a:lnTo>
                    <a:lnTo>
                      <a:pt x="1028" y="91"/>
                    </a:lnTo>
                    <a:lnTo>
                      <a:pt x="1045" y="84"/>
                    </a:lnTo>
                    <a:lnTo>
                      <a:pt x="1085" y="65"/>
                    </a:lnTo>
                    <a:lnTo>
                      <a:pt x="1131" y="42"/>
                    </a:lnTo>
                    <a:lnTo>
                      <a:pt x="1161" y="23"/>
                    </a:lnTo>
                    <a:lnTo>
                      <a:pt x="1188" y="12"/>
                    </a:lnTo>
                    <a:lnTo>
                      <a:pt x="1218" y="4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2" name="Freeform 138"/>
              <p:cNvSpPr>
                <a:spLocks/>
              </p:cNvSpPr>
              <p:nvPr/>
            </p:nvSpPr>
            <p:spPr bwMode="auto">
              <a:xfrm>
                <a:off x="927" y="3168"/>
                <a:ext cx="180" cy="196"/>
              </a:xfrm>
              <a:custGeom>
                <a:avLst/>
                <a:gdLst>
                  <a:gd name="T0" fmla="*/ 1 w 360"/>
                  <a:gd name="T1" fmla="*/ 1 h 392"/>
                  <a:gd name="T2" fmla="*/ 1 w 360"/>
                  <a:gd name="T3" fmla="*/ 1 h 392"/>
                  <a:gd name="T4" fmla="*/ 1 w 360"/>
                  <a:gd name="T5" fmla="*/ 1 h 392"/>
                  <a:gd name="T6" fmla="*/ 1 w 360"/>
                  <a:gd name="T7" fmla="*/ 1 h 392"/>
                  <a:gd name="T8" fmla="*/ 1 w 360"/>
                  <a:gd name="T9" fmla="*/ 1 h 392"/>
                  <a:gd name="T10" fmla="*/ 1 w 360"/>
                  <a:gd name="T11" fmla="*/ 1 h 392"/>
                  <a:gd name="T12" fmla="*/ 1 w 360"/>
                  <a:gd name="T13" fmla="*/ 1 h 392"/>
                  <a:gd name="T14" fmla="*/ 0 w 360"/>
                  <a:gd name="T15" fmla="*/ 1 h 392"/>
                  <a:gd name="T16" fmla="*/ 1 w 360"/>
                  <a:gd name="T17" fmla="*/ 1 h 392"/>
                  <a:gd name="T18" fmla="*/ 1 w 360"/>
                  <a:gd name="T19" fmla="*/ 1 h 392"/>
                  <a:gd name="T20" fmla="*/ 1 w 360"/>
                  <a:gd name="T21" fmla="*/ 1 h 392"/>
                  <a:gd name="T22" fmla="*/ 1 w 360"/>
                  <a:gd name="T23" fmla="*/ 0 h 392"/>
                  <a:gd name="T24" fmla="*/ 1 w 360"/>
                  <a:gd name="T25" fmla="*/ 1 h 392"/>
                  <a:gd name="T26" fmla="*/ 1 w 360"/>
                  <a:gd name="T27" fmla="*/ 1 h 3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0"/>
                  <a:gd name="T43" fmla="*/ 0 h 392"/>
                  <a:gd name="T44" fmla="*/ 360 w 360"/>
                  <a:gd name="T45" fmla="*/ 392 h 3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0" h="392">
                    <a:moveTo>
                      <a:pt x="360" y="213"/>
                    </a:moveTo>
                    <a:lnTo>
                      <a:pt x="304" y="298"/>
                    </a:lnTo>
                    <a:lnTo>
                      <a:pt x="295" y="357"/>
                    </a:lnTo>
                    <a:lnTo>
                      <a:pt x="268" y="350"/>
                    </a:lnTo>
                    <a:lnTo>
                      <a:pt x="219" y="359"/>
                    </a:lnTo>
                    <a:lnTo>
                      <a:pt x="192" y="392"/>
                    </a:lnTo>
                    <a:lnTo>
                      <a:pt x="173" y="302"/>
                    </a:lnTo>
                    <a:lnTo>
                      <a:pt x="0" y="228"/>
                    </a:lnTo>
                    <a:lnTo>
                      <a:pt x="164" y="232"/>
                    </a:lnTo>
                    <a:lnTo>
                      <a:pt x="282" y="228"/>
                    </a:lnTo>
                    <a:lnTo>
                      <a:pt x="234" y="171"/>
                    </a:lnTo>
                    <a:lnTo>
                      <a:pt x="356" y="0"/>
                    </a:lnTo>
                    <a:lnTo>
                      <a:pt x="360" y="2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3" name="Freeform 139"/>
              <p:cNvSpPr>
                <a:spLocks/>
              </p:cNvSpPr>
              <p:nvPr/>
            </p:nvSpPr>
            <p:spPr bwMode="auto">
              <a:xfrm>
                <a:off x="785" y="3241"/>
                <a:ext cx="120" cy="66"/>
              </a:xfrm>
              <a:custGeom>
                <a:avLst/>
                <a:gdLst>
                  <a:gd name="T0" fmla="*/ 0 w 242"/>
                  <a:gd name="T1" fmla="*/ 1 h 132"/>
                  <a:gd name="T2" fmla="*/ 0 w 242"/>
                  <a:gd name="T3" fmla="*/ 1 h 132"/>
                  <a:gd name="T4" fmla="*/ 0 w 242"/>
                  <a:gd name="T5" fmla="*/ 1 h 132"/>
                  <a:gd name="T6" fmla="*/ 0 w 242"/>
                  <a:gd name="T7" fmla="*/ 0 h 132"/>
                  <a:gd name="T8" fmla="*/ 0 w 242"/>
                  <a:gd name="T9" fmla="*/ 1 h 132"/>
                  <a:gd name="T10" fmla="*/ 0 w 242"/>
                  <a:gd name="T11" fmla="*/ 1 h 132"/>
                  <a:gd name="T12" fmla="*/ 0 w 242"/>
                  <a:gd name="T13" fmla="*/ 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2"/>
                  <a:gd name="T22" fmla="*/ 0 h 132"/>
                  <a:gd name="T23" fmla="*/ 242 w 242"/>
                  <a:gd name="T24" fmla="*/ 132 h 1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2" h="132">
                    <a:moveTo>
                      <a:pt x="0" y="132"/>
                    </a:moveTo>
                    <a:lnTo>
                      <a:pt x="242" y="80"/>
                    </a:lnTo>
                    <a:lnTo>
                      <a:pt x="139" y="73"/>
                    </a:lnTo>
                    <a:lnTo>
                      <a:pt x="202" y="0"/>
                    </a:lnTo>
                    <a:lnTo>
                      <a:pt x="91" y="33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4" name="Freeform 140"/>
              <p:cNvSpPr>
                <a:spLocks/>
              </p:cNvSpPr>
              <p:nvPr/>
            </p:nvSpPr>
            <p:spPr bwMode="auto">
              <a:xfrm>
                <a:off x="1673" y="2652"/>
                <a:ext cx="349" cy="875"/>
              </a:xfrm>
              <a:custGeom>
                <a:avLst/>
                <a:gdLst>
                  <a:gd name="T0" fmla="*/ 1 w 698"/>
                  <a:gd name="T1" fmla="*/ 0 h 1751"/>
                  <a:gd name="T2" fmla="*/ 1 w 698"/>
                  <a:gd name="T3" fmla="*/ 0 h 1751"/>
                  <a:gd name="T4" fmla="*/ 1 w 698"/>
                  <a:gd name="T5" fmla="*/ 0 h 1751"/>
                  <a:gd name="T6" fmla="*/ 1 w 698"/>
                  <a:gd name="T7" fmla="*/ 0 h 1751"/>
                  <a:gd name="T8" fmla="*/ 1 w 698"/>
                  <a:gd name="T9" fmla="*/ 0 h 1751"/>
                  <a:gd name="T10" fmla="*/ 1 w 698"/>
                  <a:gd name="T11" fmla="*/ 0 h 1751"/>
                  <a:gd name="T12" fmla="*/ 1 w 698"/>
                  <a:gd name="T13" fmla="*/ 0 h 1751"/>
                  <a:gd name="T14" fmla="*/ 1 w 698"/>
                  <a:gd name="T15" fmla="*/ 0 h 1751"/>
                  <a:gd name="T16" fmla="*/ 1 w 698"/>
                  <a:gd name="T17" fmla="*/ 0 h 1751"/>
                  <a:gd name="T18" fmla="*/ 1 w 698"/>
                  <a:gd name="T19" fmla="*/ 0 h 1751"/>
                  <a:gd name="T20" fmla="*/ 1 w 698"/>
                  <a:gd name="T21" fmla="*/ 0 h 1751"/>
                  <a:gd name="T22" fmla="*/ 1 w 698"/>
                  <a:gd name="T23" fmla="*/ 0 h 1751"/>
                  <a:gd name="T24" fmla="*/ 1 w 698"/>
                  <a:gd name="T25" fmla="*/ 0 h 1751"/>
                  <a:gd name="T26" fmla="*/ 1 w 698"/>
                  <a:gd name="T27" fmla="*/ 0 h 1751"/>
                  <a:gd name="T28" fmla="*/ 1 w 698"/>
                  <a:gd name="T29" fmla="*/ 0 h 1751"/>
                  <a:gd name="T30" fmla="*/ 1 w 698"/>
                  <a:gd name="T31" fmla="*/ 0 h 1751"/>
                  <a:gd name="T32" fmla="*/ 1 w 698"/>
                  <a:gd name="T33" fmla="*/ 0 h 1751"/>
                  <a:gd name="T34" fmla="*/ 1 w 698"/>
                  <a:gd name="T35" fmla="*/ 0 h 1751"/>
                  <a:gd name="T36" fmla="*/ 1 w 698"/>
                  <a:gd name="T37" fmla="*/ 0 h 1751"/>
                  <a:gd name="T38" fmla="*/ 1 w 698"/>
                  <a:gd name="T39" fmla="*/ 0 h 1751"/>
                  <a:gd name="T40" fmla="*/ 1 w 698"/>
                  <a:gd name="T41" fmla="*/ 0 h 1751"/>
                  <a:gd name="T42" fmla="*/ 1 w 698"/>
                  <a:gd name="T43" fmla="*/ 0 h 1751"/>
                  <a:gd name="T44" fmla="*/ 1 w 698"/>
                  <a:gd name="T45" fmla="*/ 0 h 1751"/>
                  <a:gd name="T46" fmla="*/ 1 w 698"/>
                  <a:gd name="T47" fmla="*/ 0 h 1751"/>
                  <a:gd name="T48" fmla="*/ 1 w 698"/>
                  <a:gd name="T49" fmla="*/ 0 h 1751"/>
                  <a:gd name="T50" fmla="*/ 1 w 698"/>
                  <a:gd name="T51" fmla="*/ 0 h 1751"/>
                  <a:gd name="T52" fmla="*/ 1 w 698"/>
                  <a:gd name="T53" fmla="*/ 0 h 1751"/>
                  <a:gd name="T54" fmla="*/ 1 w 698"/>
                  <a:gd name="T55" fmla="*/ 0 h 1751"/>
                  <a:gd name="T56" fmla="*/ 1 w 698"/>
                  <a:gd name="T57" fmla="*/ 0 h 1751"/>
                  <a:gd name="T58" fmla="*/ 1 w 698"/>
                  <a:gd name="T59" fmla="*/ 0 h 1751"/>
                  <a:gd name="T60" fmla="*/ 1 w 698"/>
                  <a:gd name="T61" fmla="*/ 0 h 1751"/>
                  <a:gd name="T62" fmla="*/ 1 w 698"/>
                  <a:gd name="T63" fmla="*/ 0 h 1751"/>
                  <a:gd name="T64" fmla="*/ 1 w 698"/>
                  <a:gd name="T65" fmla="*/ 0 h 1751"/>
                  <a:gd name="T66" fmla="*/ 1 w 698"/>
                  <a:gd name="T67" fmla="*/ 0 h 1751"/>
                  <a:gd name="T68" fmla="*/ 0 w 698"/>
                  <a:gd name="T69" fmla="*/ 0 h 17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98"/>
                  <a:gd name="T106" fmla="*/ 0 h 1751"/>
                  <a:gd name="T107" fmla="*/ 698 w 698"/>
                  <a:gd name="T108" fmla="*/ 1751 h 17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98" h="1751">
                    <a:moveTo>
                      <a:pt x="0" y="25"/>
                    </a:moveTo>
                    <a:lnTo>
                      <a:pt x="88" y="68"/>
                    </a:lnTo>
                    <a:lnTo>
                      <a:pt x="115" y="84"/>
                    </a:lnTo>
                    <a:lnTo>
                      <a:pt x="143" y="110"/>
                    </a:lnTo>
                    <a:lnTo>
                      <a:pt x="158" y="135"/>
                    </a:lnTo>
                    <a:lnTo>
                      <a:pt x="173" y="148"/>
                    </a:lnTo>
                    <a:lnTo>
                      <a:pt x="287" y="171"/>
                    </a:lnTo>
                    <a:lnTo>
                      <a:pt x="386" y="198"/>
                    </a:lnTo>
                    <a:lnTo>
                      <a:pt x="472" y="236"/>
                    </a:lnTo>
                    <a:lnTo>
                      <a:pt x="508" y="258"/>
                    </a:lnTo>
                    <a:lnTo>
                      <a:pt x="542" y="283"/>
                    </a:lnTo>
                    <a:lnTo>
                      <a:pt x="605" y="331"/>
                    </a:lnTo>
                    <a:lnTo>
                      <a:pt x="651" y="367"/>
                    </a:lnTo>
                    <a:lnTo>
                      <a:pt x="668" y="380"/>
                    </a:lnTo>
                    <a:lnTo>
                      <a:pt x="664" y="583"/>
                    </a:lnTo>
                    <a:lnTo>
                      <a:pt x="649" y="667"/>
                    </a:lnTo>
                    <a:lnTo>
                      <a:pt x="635" y="675"/>
                    </a:lnTo>
                    <a:lnTo>
                      <a:pt x="607" y="692"/>
                    </a:lnTo>
                    <a:lnTo>
                      <a:pt x="573" y="711"/>
                    </a:lnTo>
                    <a:lnTo>
                      <a:pt x="546" y="722"/>
                    </a:lnTo>
                    <a:lnTo>
                      <a:pt x="489" y="739"/>
                    </a:lnTo>
                    <a:lnTo>
                      <a:pt x="468" y="751"/>
                    </a:lnTo>
                    <a:lnTo>
                      <a:pt x="603" y="743"/>
                    </a:lnTo>
                    <a:lnTo>
                      <a:pt x="651" y="707"/>
                    </a:lnTo>
                    <a:lnTo>
                      <a:pt x="654" y="766"/>
                    </a:lnTo>
                    <a:lnTo>
                      <a:pt x="643" y="796"/>
                    </a:lnTo>
                    <a:lnTo>
                      <a:pt x="628" y="840"/>
                    </a:lnTo>
                    <a:lnTo>
                      <a:pt x="609" y="901"/>
                    </a:lnTo>
                    <a:lnTo>
                      <a:pt x="620" y="1114"/>
                    </a:lnTo>
                    <a:lnTo>
                      <a:pt x="603" y="1283"/>
                    </a:lnTo>
                    <a:lnTo>
                      <a:pt x="592" y="1391"/>
                    </a:lnTo>
                    <a:lnTo>
                      <a:pt x="550" y="1570"/>
                    </a:lnTo>
                    <a:lnTo>
                      <a:pt x="493" y="1680"/>
                    </a:lnTo>
                    <a:lnTo>
                      <a:pt x="407" y="1707"/>
                    </a:lnTo>
                    <a:lnTo>
                      <a:pt x="305" y="1714"/>
                    </a:lnTo>
                    <a:lnTo>
                      <a:pt x="249" y="1713"/>
                    </a:lnTo>
                    <a:lnTo>
                      <a:pt x="240" y="1751"/>
                    </a:lnTo>
                    <a:lnTo>
                      <a:pt x="440" y="1735"/>
                    </a:lnTo>
                    <a:lnTo>
                      <a:pt x="476" y="1722"/>
                    </a:lnTo>
                    <a:lnTo>
                      <a:pt x="531" y="1678"/>
                    </a:lnTo>
                    <a:lnTo>
                      <a:pt x="550" y="1638"/>
                    </a:lnTo>
                    <a:lnTo>
                      <a:pt x="573" y="1585"/>
                    </a:lnTo>
                    <a:lnTo>
                      <a:pt x="607" y="1467"/>
                    </a:lnTo>
                    <a:lnTo>
                      <a:pt x="628" y="1283"/>
                    </a:lnTo>
                    <a:lnTo>
                      <a:pt x="641" y="1152"/>
                    </a:lnTo>
                    <a:lnTo>
                      <a:pt x="643" y="964"/>
                    </a:lnTo>
                    <a:lnTo>
                      <a:pt x="643" y="908"/>
                    </a:lnTo>
                    <a:lnTo>
                      <a:pt x="677" y="751"/>
                    </a:lnTo>
                    <a:lnTo>
                      <a:pt x="671" y="673"/>
                    </a:lnTo>
                    <a:lnTo>
                      <a:pt x="690" y="559"/>
                    </a:lnTo>
                    <a:lnTo>
                      <a:pt x="698" y="390"/>
                    </a:lnTo>
                    <a:lnTo>
                      <a:pt x="673" y="367"/>
                    </a:lnTo>
                    <a:lnTo>
                      <a:pt x="649" y="344"/>
                    </a:lnTo>
                    <a:lnTo>
                      <a:pt x="618" y="317"/>
                    </a:lnTo>
                    <a:lnTo>
                      <a:pt x="588" y="291"/>
                    </a:lnTo>
                    <a:lnTo>
                      <a:pt x="559" y="266"/>
                    </a:lnTo>
                    <a:lnTo>
                      <a:pt x="523" y="234"/>
                    </a:lnTo>
                    <a:lnTo>
                      <a:pt x="487" y="217"/>
                    </a:lnTo>
                    <a:lnTo>
                      <a:pt x="432" y="194"/>
                    </a:lnTo>
                    <a:lnTo>
                      <a:pt x="381" y="177"/>
                    </a:lnTo>
                    <a:lnTo>
                      <a:pt x="358" y="167"/>
                    </a:lnTo>
                    <a:lnTo>
                      <a:pt x="177" y="123"/>
                    </a:lnTo>
                    <a:lnTo>
                      <a:pt x="158" y="97"/>
                    </a:lnTo>
                    <a:lnTo>
                      <a:pt x="132" y="63"/>
                    </a:lnTo>
                    <a:lnTo>
                      <a:pt x="109" y="49"/>
                    </a:lnTo>
                    <a:lnTo>
                      <a:pt x="65" y="28"/>
                    </a:lnTo>
                    <a:lnTo>
                      <a:pt x="25" y="9"/>
                    </a:lnTo>
                    <a:lnTo>
                      <a:pt x="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5" name="Freeform 141"/>
              <p:cNvSpPr>
                <a:spLocks/>
              </p:cNvSpPr>
              <p:nvPr/>
            </p:nvSpPr>
            <p:spPr bwMode="auto">
              <a:xfrm>
                <a:off x="1639" y="2697"/>
                <a:ext cx="95" cy="292"/>
              </a:xfrm>
              <a:custGeom>
                <a:avLst/>
                <a:gdLst>
                  <a:gd name="T0" fmla="*/ 1 w 190"/>
                  <a:gd name="T1" fmla="*/ 0 h 586"/>
                  <a:gd name="T2" fmla="*/ 1 w 190"/>
                  <a:gd name="T3" fmla="*/ 0 h 586"/>
                  <a:gd name="T4" fmla="*/ 1 w 190"/>
                  <a:gd name="T5" fmla="*/ 0 h 586"/>
                  <a:gd name="T6" fmla="*/ 1 w 190"/>
                  <a:gd name="T7" fmla="*/ 0 h 586"/>
                  <a:gd name="T8" fmla="*/ 1 w 190"/>
                  <a:gd name="T9" fmla="*/ 0 h 586"/>
                  <a:gd name="T10" fmla="*/ 1 w 190"/>
                  <a:gd name="T11" fmla="*/ 0 h 586"/>
                  <a:gd name="T12" fmla="*/ 1 w 190"/>
                  <a:gd name="T13" fmla="*/ 0 h 586"/>
                  <a:gd name="T14" fmla="*/ 1 w 190"/>
                  <a:gd name="T15" fmla="*/ 0 h 586"/>
                  <a:gd name="T16" fmla="*/ 1 w 190"/>
                  <a:gd name="T17" fmla="*/ 0 h 586"/>
                  <a:gd name="T18" fmla="*/ 0 w 190"/>
                  <a:gd name="T19" fmla="*/ 0 h 586"/>
                  <a:gd name="T20" fmla="*/ 1 w 190"/>
                  <a:gd name="T21" fmla="*/ 0 h 586"/>
                  <a:gd name="T22" fmla="*/ 1 w 190"/>
                  <a:gd name="T23" fmla="*/ 0 h 586"/>
                  <a:gd name="T24" fmla="*/ 1 w 190"/>
                  <a:gd name="T25" fmla="*/ 0 h 586"/>
                  <a:gd name="T26" fmla="*/ 1 w 190"/>
                  <a:gd name="T27" fmla="*/ 0 h 586"/>
                  <a:gd name="T28" fmla="*/ 1 w 190"/>
                  <a:gd name="T29" fmla="*/ 0 h 586"/>
                  <a:gd name="T30" fmla="*/ 1 w 190"/>
                  <a:gd name="T31" fmla="*/ 0 h 586"/>
                  <a:gd name="T32" fmla="*/ 1 w 190"/>
                  <a:gd name="T33" fmla="*/ 0 h 586"/>
                  <a:gd name="T34" fmla="*/ 1 w 190"/>
                  <a:gd name="T35" fmla="*/ 0 h 586"/>
                  <a:gd name="T36" fmla="*/ 1 w 190"/>
                  <a:gd name="T37" fmla="*/ 0 h 586"/>
                  <a:gd name="T38" fmla="*/ 1 w 190"/>
                  <a:gd name="T39" fmla="*/ 0 h 586"/>
                  <a:gd name="T40" fmla="*/ 1 w 190"/>
                  <a:gd name="T41" fmla="*/ 0 h 5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0"/>
                  <a:gd name="T64" fmla="*/ 0 h 586"/>
                  <a:gd name="T65" fmla="*/ 190 w 190"/>
                  <a:gd name="T66" fmla="*/ 586 h 58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0" h="586">
                    <a:moveTo>
                      <a:pt x="143" y="0"/>
                    </a:moveTo>
                    <a:lnTo>
                      <a:pt x="131" y="52"/>
                    </a:lnTo>
                    <a:lnTo>
                      <a:pt x="105" y="169"/>
                    </a:lnTo>
                    <a:lnTo>
                      <a:pt x="89" y="238"/>
                    </a:lnTo>
                    <a:lnTo>
                      <a:pt x="72" y="302"/>
                    </a:lnTo>
                    <a:lnTo>
                      <a:pt x="57" y="359"/>
                    </a:lnTo>
                    <a:lnTo>
                      <a:pt x="46" y="399"/>
                    </a:lnTo>
                    <a:lnTo>
                      <a:pt x="27" y="451"/>
                    </a:lnTo>
                    <a:lnTo>
                      <a:pt x="11" y="485"/>
                    </a:lnTo>
                    <a:lnTo>
                      <a:pt x="0" y="510"/>
                    </a:lnTo>
                    <a:lnTo>
                      <a:pt x="59" y="586"/>
                    </a:lnTo>
                    <a:lnTo>
                      <a:pt x="72" y="553"/>
                    </a:lnTo>
                    <a:lnTo>
                      <a:pt x="87" y="519"/>
                    </a:lnTo>
                    <a:lnTo>
                      <a:pt x="106" y="477"/>
                    </a:lnTo>
                    <a:lnTo>
                      <a:pt x="141" y="392"/>
                    </a:lnTo>
                    <a:lnTo>
                      <a:pt x="163" y="329"/>
                    </a:lnTo>
                    <a:lnTo>
                      <a:pt x="190" y="61"/>
                    </a:lnTo>
                    <a:lnTo>
                      <a:pt x="181" y="36"/>
                    </a:lnTo>
                    <a:lnTo>
                      <a:pt x="165" y="1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6" name="Freeform 142"/>
              <p:cNvSpPr>
                <a:spLocks/>
              </p:cNvSpPr>
              <p:nvPr/>
            </p:nvSpPr>
            <p:spPr bwMode="auto">
              <a:xfrm>
                <a:off x="1635" y="2872"/>
                <a:ext cx="348" cy="234"/>
              </a:xfrm>
              <a:custGeom>
                <a:avLst/>
                <a:gdLst>
                  <a:gd name="T0" fmla="*/ 1 w 696"/>
                  <a:gd name="T1" fmla="*/ 1 h 467"/>
                  <a:gd name="T2" fmla="*/ 1 w 696"/>
                  <a:gd name="T3" fmla="*/ 1 h 467"/>
                  <a:gd name="T4" fmla="*/ 1 w 696"/>
                  <a:gd name="T5" fmla="*/ 1 h 467"/>
                  <a:gd name="T6" fmla="*/ 1 w 696"/>
                  <a:gd name="T7" fmla="*/ 1 h 467"/>
                  <a:gd name="T8" fmla="*/ 1 w 696"/>
                  <a:gd name="T9" fmla="*/ 1 h 467"/>
                  <a:gd name="T10" fmla="*/ 1 w 696"/>
                  <a:gd name="T11" fmla="*/ 1 h 467"/>
                  <a:gd name="T12" fmla="*/ 1 w 696"/>
                  <a:gd name="T13" fmla="*/ 1 h 467"/>
                  <a:gd name="T14" fmla="*/ 1 w 696"/>
                  <a:gd name="T15" fmla="*/ 1 h 467"/>
                  <a:gd name="T16" fmla="*/ 1 w 696"/>
                  <a:gd name="T17" fmla="*/ 1 h 467"/>
                  <a:gd name="T18" fmla="*/ 1 w 696"/>
                  <a:gd name="T19" fmla="*/ 1 h 467"/>
                  <a:gd name="T20" fmla="*/ 1 w 696"/>
                  <a:gd name="T21" fmla="*/ 1 h 467"/>
                  <a:gd name="T22" fmla="*/ 1 w 696"/>
                  <a:gd name="T23" fmla="*/ 1 h 467"/>
                  <a:gd name="T24" fmla="*/ 1 w 696"/>
                  <a:gd name="T25" fmla="*/ 1 h 467"/>
                  <a:gd name="T26" fmla="*/ 1 w 696"/>
                  <a:gd name="T27" fmla="*/ 1 h 467"/>
                  <a:gd name="T28" fmla="*/ 1 w 696"/>
                  <a:gd name="T29" fmla="*/ 1 h 467"/>
                  <a:gd name="T30" fmla="*/ 1 w 696"/>
                  <a:gd name="T31" fmla="*/ 1 h 467"/>
                  <a:gd name="T32" fmla="*/ 1 w 696"/>
                  <a:gd name="T33" fmla="*/ 1 h 467"/>
                  <a:gd name="T34" fmla="*/ 1 w 696"/>
                  <a:gd name="T35" fmla="*/ 1 h 467"/>
                  <a:gd name="T36" fmla="*/ 1 w 696"/>
                  <a:gd name="T37" fmla="*/ 1 h 467"/>
                  <a:gd name="T38" fmla="*/ 1 w 696"/>
                  <a:gd name="T39" fmla="*/ 1 h 467"/>
                  <a:gd name="T40" fmla="*/ 1 w 696"/>
                  <a:gd name="T41" fmla="*/ 1 h 467"/>
                  <a:gd name="T42" fmla="*/ 1 w 696"/>
                  <a:gd name="T43" fmla="*/ 1 h 467"/>
                  <a:gd name="T44" fmla="*/ 1 w 696"/>
                  <a:gd name="T45" fmla="*/ 1 h 467"/>
                  <a:gd name="T46" fmla="*/ 1 w 696"/>
                  <a:gd name="T47" fmla="*/ 1 h 467"/>
                  <a:gd name="T48" fmla="*/ 1 w 696"/>
                  <a:gd name="T49" fmla="*/ 1 h 467"/>
                  <a:gd name="T50" fmla="*/ 1 w 696"/>
                  <a:gd name="T51" fmla="*/ 1 h 467"/>
                  <a:gd name="T52" fmla="*/ 1 w 696"/>
                  <a:gd name="T53" fmla="*/ 1 h 467"/>
                  <a:gd name="T54" fmla="*/ 1 w 696"/>
                  <a:gd name="T55" fmla="*/ 1 h 467"/>
                  <a:gd name="T56" fmla="*/ 1 w 696"/>
                  <a:gd name="T57" fmla="*/ 1 h 467"/>
                  <a:gd name="T58" fmla="*/ 1 w 696"/>
                  <a:gd name="T59" fmla="*/ 1 h 467"/>
                  <a:gd name="T60" fmla="*/ 1 w 696"/>
                  <a:gd name="T61" fmla="*/ 1 h 467"/>
                  <a:gd name="T62" fmla="*/ 1 w 696"/>
                  <a:gd name="T63" fmla="*/ 0 h 467"/>
                  <a:gd name="T64" fmla="*/ 1 w 696"/>
                  <a:gd name="T65" fmla="*/ 1 h 467"/>
                  <a:gd name="T66" fmla="*/ 1 w 696"/>
                  <a:gd name="T67" fmla="*/ 1 h 467"/>
                  <a:gd name="T68" fmla="*/ 1 w 696"/>
                  <a:gd name="T69" fmla="*/ 1 h 467"/>
                  <a:gd name="T70" fmla="*/ 1 w 696"/>
                  <a:gd name="T71" fmla="*/ 1 h 467"/>
                  <a:gd name="T72" fmla="*/ 1 w 696"/>
                  <a:gd name="T73" fmla="*/ 1 h 467"/>
                  <a:gd name="T74" fmla="*/ 1 w 696"/>
                  <a:gd name="T75" fmla="*/ 1 h 467"/>
                  <a:gd name="T76" fmla="*/ 1 w 696"/>
                  <a:gd name="T77" fmla="*/ 1 h 467"/>
                  <a:gd name="T78" fmla="*/ 1 w 696"/>
                  <a:gd name="T79" fmla="*/ 1 h 467"/>
                  <a:gd name="T80" fmla="*/ 1 w 696"/>
                  <a:gd name="T81" fmla="*/ 1 h 467"/>
                  <a:gd name="T82" fmla="*/ 1 w 696"/>
                  <a:gd name="T83" fmla="*/ 1 h 467"/>
                  <a:gd name="T84" fmla="*/ 1 w 696"/>
                  <a:gd name="T85" fmla="*/ 1 h 467"/>
                  <a:gd name="T86" fmla="*/ 1 w 696"/>
                  <a:gd name="T87" fmla="*/ 1 h 467"/>
                  <a:gd name="T88" fmla="*/ 1 w 696"/>
                  <a:gd name="T89" fmla="*/ 1 h 467"/>
                  <a:gd name="T90" fmla="*/ 1 w 696"/>
                  <a:gd name="T91" fmla="*/ 1 h 467"/>
                  <a:gd name="T92" fmla="*/ 1 w 696"/>
                  <a:gd name="T93" fmla="*/ 1 h 467"/>
                  <a:gd name="T94" fmla="*/ 0 w 696"/>
                  <a:gd name="T95" fmla="*/ 1 h 467"/>
                  <a:gd name="T96" fmla="*/ 1 w 696"/>
                  <a:gd name="T97" fmla="*/ 1 h 467"/>
                  <a:gd name="T98" fmla="*/ 1 w 696"/>
                  <a:gd name="T99" fmla="*/ 1 h 46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96"/>
                  <a:gd name="T151" fmla="*/ 0 h 467"/>
                  <a:gd name="T152" fmla="*/ 696 w 696"/>
                  <a:gd name="T153" fmla="*/ 467 h 46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96" h="467">
                    <a:moveTo>
                      <a:pt x="16" y="179"/>
                    </a:moveTo>
                    <a:lnTo>
                      <a:pt x="164" y="342"/>
                    </a:lnTo>
                    <a:lnTo>
                      <a:pt x="242" y="418"/>
                    </a:lnTo>
                    <a:lnTo>
                      <a:pt x="305" y="467"/>
                    </a:lnTo>
                    <a:lnTo>
                      <a:pt x="308" y="410"/>
                    </a:lnTo>
                    <a:lnTo>
                      <a:pt x="327" y="371"/>
                    </a:lnTo>
                    <a:lnTo>
                      <a:pt x="344" y="340"/>
                    </a:lnTo>
                    <a:lnTo>
                      <a:pt x="363" y="317"/>
                    </a:lnTo>
                    <a:lnTo>
                      <a:pt x="400" y="289"/>
                    </a:lnTo>
                    <a:lnTo>
                      <a:pt x="460" y="243"/>
                    </a:lnTo>
                    <a:lnTo>
                      <a:pt x="516" y="199"/>
                    </a:lnTo>
                    <a:lnTo>
                      <a:pt x="540" y="180"/>
                    </a:lnTo>
                    <a:lnTo>
                      <a:pt x="555" y="171"/>
                    </a:lnTo>
                    <a:lnTo>
                      <a:pt x="588" y="148"/>
                    </a:lnTo>
                    <a:lnTo>
                      <a:pt x="624" y="120"/>
                    </a:lnTo>
                    <a:lnTo>
                      <a:pt x="650" y="97"/>
                    </a:lnTo>
                    <a:lnTo>
                      <a:pt x="683" y="49"/>
                    </a:lnTo>
                    <a:lnTo>
                      <a:pt x="696" y="19"/>
                    </a:lnTo>
                    <a:lnTo>
                      <a:pt x="628" y="84"/>
                    </a:lnTo>
                    <a:lnTo>
                      <a:pt x="519" y="177"/>
                    </a:lnTo>
                    <a:lnTo>
                      <a:pt x="420" y="232"/>
                    </a:lnTo>
                    <a:lnTo>
                      <a:pt x="388" y="257"/>
                    </a:lnTo>
                    <a:lnTo>
                      <a:pt x="369" y="270"/>
                    </a:lnTo>
                    <a:lnTo>
                      <a:pt x="367" y="268"/>
                    </a:lnTo>
                    <a:lnTo>
                      <a:pt x="384" y="249"/>
                    </a:lnTo>
                    <a:lnTo>
                      <a:pt x="405" y="222"/>
                    </a:lnTo>
                    <a:lnTo>
                      <a:pt x="440" y="173"/>
                    </a:lnTo>
                    <a:lnTo>
                      <a:pt x="457" y="142"/>
                    </a:lnTo>
                    <a:lnTo>
                      <a:pt x="487" y="97"/>
                    </a:lnTo>
                    <a:lnTo>
                      <a:pt x="517" y="57"/>
                    </a:lnTo>
                    <a:lnTo>
                      <a:pt x="531" y="40"/>
                    </a:lnTo>
                    <a:lnTo>
                      <a:pt x="533" y="0"/>
                    </a:lnTo>
                    <a:lnTo>
                      <a:pt x="449" y="131"/>
                    </a:lnTo>
                    <a:lnTo>
                      <a:pt x="339" y="274"/>
                    </a:lnTo>
                    <a:lnTo>
                      <a:pt x="270" y="393"/>
                    </a:lnTo>
                    <a:lnTo>
                      <a:pt x="234" y="359"/>
                    </a:lnTo>
                    <a:lnTo>
                      <a:pt x="265" y="296"/>
                    </a:lnTo>
                    <a:lnTo>
                      <a:pt x="363" y="203"/>
                    </a:lnTo>
                    <a:lnTo>
                      <a:pt x="320" y="220"/>
                    </a:lnTo>
                    <a:lnTo>
                      <a:pt x="289" y="232"/>
                    </a:lnTo>
                    <a:lnTo>
                      <a:pt x="268" y="234"/>
                    </a:lnTo>
                    <a:lnTo>
                      <a:pt x="240" y="213"/>
                    </a:lnTo>
                    <a:lnTo>
                      <a:pt x="221" y="198"/>
                    </a:lnTo>
                    <a:lnTo>
                      <a:pt x="213" y="325"/>
                    </a:lnTo>
                    <a:lnTo>
                      <a:pt x="147" y="289"/>
                    </a:lnTo>
                    <a:lnTo>
                      <a:pt x="40" y="179"/>
                    </a:lnTo>
                    <a:lnTo>
                      <a:pt x="16" y="142"/>
                    </a:lnTo>
                    <a:lnTo>
                      <a:pt x="0" y="160"/>
                    </a:lnTo>
                    <a:lnTo>
                      <a:pt x="16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7" name="Freeform 143"/>
              <p:cNvSpPr>
                <a:spLocks/>
              </p:cNvSpPr>
              <p:nvPr/>
            </p:nvSpPr>
            <p:spPr bwMode="auto">
              <a:xfrm>
                <a:off x="1780" y="3086"/>
                <a:ext cx="170" cy="206"/>
              </a:xfrm>
              <a:custGeom>
                <a:avLst/>
                <a:gdLst>
                  <a:gd name="T0" fmla="*/ 0 w 341"/>
                  <a:gd name="T1" fmla="*/ 1 h 410"/>
                  <a:gd name="T2" fmla="*/ 0 w 341"/>
                  <a:gd name="T3" fmla="*/ 1 h 410"/>
                  <a:gd name="T4" fmla="*/ 0 w 341"/>
                  <a:gd name="T5" fmla="*/ 1 h 410"/>
                  <a:gd name="T6" fmla="*/ 0 w 341"/>
                  <a:gd name="T7" fmla="*/ 1 h 410"/>
                  <a:gd name="T8" fmla="*/ 0 w 341"/>
                  <a:gd name="T9" fmla="*/ 1 h 410"/>
                  <a:gd name="T10" fmla="*/ 0 w 341"/>
                  <a:gd name="T11" fmla="*/ 1 h 410"/>
                  <a:gd name="T12" fmla="*/ 0 w 341"/>
                  <a:gd name="T13" fmla="*/ 1 h 410"/>
                  <a:gd name="T14" fmla="*/ 0 w 341"/>
                  <a:gd name="T15" fmla="*/ 1 h 410"/>
                  <a:gd name="T16" fmla="*/ 0 w 341"/>
                  <a:gd name="T17" fmla="*/ 1 h 410"/>
                  <a:gd name="T18" fmla="*/ 0 w 341"/>
                  <a:gd name="T19" fmla="*/ 1 h 410"/>
                  <a:gd name="T20" fmla="*/ 0 w 341"/>
                  <a:gd name="T21" fmla="*/ 1 h 410"/>
                  <a:gd name="T22" fmla="*/ 0 w 341"/>
                  <a:gd name="T23" fmla="*/ 1 h 410"/>
                  <a:gd name="T24" fmla="*/ 0 w 341"/>
                  <a:gd name="T25" fmla="*/ 1 h 410"/>
                  <a:gd name="T26" fmla="*/ 0 w 341"/>
                  <a:gd name="T27" fmla="*/ 1 h 410"/>
                  <a:gd name="T28" fmla="*/ 0 w 341"/>
                  <a:gd name="T29" fmla="*/ 1 h 410"/>
                  <a:gd name="T30" fmla="*/ 0 w 341"/>
                  <a:gd name="T31" fmla="*/ 1 h 410"/>
                  <a:gd name="T32" fmla="*/ 0 w 341"/>
                  <a:gd name="T33" fmla="*/ 1 h 410"/>
                  <a:gd name="T34" fmla="*/ 0 w 341"/>
                  <a:gd name="T35" fmla="*/ 0 h 410"/>
                  <a:gd name="T36" fmla="*/ 0 w 341"/>
                  <a:gd name="T37" fmla="*/ 1 h 410"/>
                  <a:gd name="T38" fmla="*/ 0 w 341"/>
                  <a:gd name="T39" fmla="*/ 1 h 41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1"/>
                  <a:gd name="T61" fmla="*/ 0 h 410"/>
                  <a:gd name="T62" fmla="*/ 341 w 341"/>
                  <a:gd name="T63" fmla="*/ 410 h 41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1" h="410">
                    <a:moveTo>
                      <a:pt x="6" y="32"/>
                    </a:moveTo>
                    <a:lnTo>
                      <a:pt x="38" y="66"/>
                    </a:lnTo>
                    <a:lnTo>
                      <a:pt x="74" y="117"/>
                    </a:lnTo>
                    <a:lnTo>
                      <a:pt x="86" y="157"/>
                    </a:lnTo>
                    <a:lnTo>
                      <a:pt x="95" y="178"/>
                    </a:lnTo>
                    <a:lnTo>
                      <a:pt x="208" y="220"/>
                    </a:lnTo>
                    <a:lnTo>
                      <a:pt x="299" y="330"/>
                    </a:lnTo>
                    <a:lnTo>
                      <a:pt x="333" y="410"/>
                    </a:lnTo>
                    <a:lnTo>
                      <a:pt x="341" y="382"/>
                    </a:lnTo>
                    <a:lnTo>
                      <a:pt x="316" y="336"/>
                    </a:lnTo>
                    <a:lnTo>
                      <a:pt x="299" y="309"/>
                    </a:lnTo>
                    <a:lnTo>
                      <a:pt x="280" y="285"/>
                    </a:lnTo>
                    <a:lnTo>
                      <a:pt x="246" y="241"/>
                    </a:lnTo>
                    <a:lnTo>
                      <a:pt x="230" y="224"/>
                    </a:lnTo>
                    <a:lnTo>
                      <a:pt x="208" y="197"/>
                    </a:lnTo>
                    <a:lnTo>
                      <a:pt x="99" y="138"/>
                    </a:lnTo>
                    <a:lnTo>
                      <a:pt x="92" y="102"/>
                    </a:lnTo>
                    <a:lnTo>
                      <a:pt x="0" y="0"/>
                    </a:lnTo>
                    <a:lnTo>
                      <a:pt x="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8" name="Freeform 144"/>
              <p:cNvSpPr>
                <a:spLocks/>
              </p:cNvSpPr>
              <p:nvPr/>
            </p:nvSpPr>
            <p:spPr bwMode="auto">
              <a:xfrm>
                <a:off x="1506" y="2902"/>
                <a:ext cx="121" cy="161"/>
              </a:xfrm>
              <a:custGeom>
                <a:avLst/>
                <a:gdLst>
                  <a:gd name="T0" fmla="*/ 1 w 241"/>
                  <a:gd name="T1" fmla="*/ 1 h 321"/>
                  <a:gd name="T2" fmla="*/ 1 w 241"/>
                  <a:gd name="T3" fmla="*/ 1 h 321"/>
                  <a:gd name="T4" fmla="*/ 1 w 241"/>
                  <a:gd name="T5" fmla="*/ 1 h 321"/>
                  <a:gd name="T6" fmla="*/ 1 w 241"/>
                  <a:gd name="T7" fmla="*/ 1 h 321"/>
                  <a:gd name="T8" fmla="*/ 1 w 241"/>
                  <a:gd name="T9" fmla="*/ 1 h 321"/>
                  <a:gd name="T10" fmla="*/ 1 w 241"/>
                  <a:gd name="T11" fmla="*/ 1 h 321"/>
                  <a:gd name="T12" fmla="*/ 1 w 241"/>
                  <a:gd name="T13" fmla="*/ 1 h 321"/>
                  <a:gd name="T14" fmla="*/ 1 w 241"/>
                  <a:gd name="T15" fmla="*/ 1 h 321"/>
                  <a:gd name="T16" fmla="*/ 1 w 241"/>
                  <a:gd name="T17" fmla="*/ 1 h 321"/>
                  <a:gd name="T18" fmla="*/ 1 w 241"/>
                  <a:gd name="T19" fmla="*/ 1 h 321"/>
                  <a:gd name="T20" fmla="*/ 1 w 241"/>
                  <a:gd name="T21" fmla="*/ 1 h 321"/>
                  <a:gd name="T22" fmla="*/ 1 w 241"/>
                  <a:gd name="T23" fmla="*/ 1 h 321"/>
                  <a:gd name="T24" fmla="*/ 1 w 241"/>
                  <a:gd name="T25" fmla="*/ 1 h 321"/>
                  <a:gd name="T26" fmla="*/ 1 w 241"/>
                  <a:gd name="T27" fmla="*/ 1 h 321"/>
                  <a:gd name="T28" fmla="*/ 1 w 241"/>
                  <a:gd name="T29" fmla="*/ 1 h 321"/>
                  <a:gd name="T30" fmla="*/ 1 w 241"/>
                  <a:gd name="T31" fmla="*/ 1 h 321"/>
                  <a:gd name="T32" fmla="*/ 1 w 241"/>
                  <a:gd name="T33" fmla="*/ 1 h 321"/>
                  <a:gd name="T34" fmla="*/ 0 w 241"/>
                  <a:gd name="T35" fmla="*/ 1 h 321"/>
                  <a:gd name="T36" fmla="*/ 1 w 241"/>
                  <a:gd name="T37" fmla="*/ 1 h 321"/>
                  <a:gd name="T38" fmla="*/ 1 w 241"/>
                  <a:gd name="T39" fmla="*/ 1 h 321"/>
                  <a:gd name="T40" fmla="*/ 1 w 241"/>
                  <a:gd name="T41" fmla="*/ 1 h 321"/>
                  <a:gd name="T42" fmla="*/ 1 w 241"/>
                  <a:gd name="T43" fmla="*/ 1 h 321"/>
                  <a:gd name="T44" fmla="*/ 1 w 241"/>
                  <a:gd name="T45" fmla="*/ 1 h 321"/>
                  <a:gd name="T46" fmla="*/ 1 w 241"/>
                  <a:gd name="T47" fmla="*/ 1 h 321"/>
                  <a:gd name="T48" fmla="*/ 1 w 241"/>
                  <a:gd name="T49" fmla="*/ 1 h 321"/>
                  <a:gd name="T50" fmla="*/ 1 w 241"/>
                  <a:gd name="T51" fmla="*/ 1 h 321"/>
                  <a:gd name="T52" fmla="*/ 1 w 241"/>
                  <a:gd name="T53" fmla="*/ 1 h 321"/>
                  <a:gd name="T54" fmla="*/ 1 w 241"/>
                  <a:gd name="T55" fmla="*/ 1 h 321"/>
                  <a:gd name="T56" fmla="*/ 1 w 241"/>
                  <a:gd name="T57" fmla="*/ 1 h 321"/>
                  <a:gd name="T58" fmla="*/ 1 w 241"/>
                  <a:gd name="T59" fmla="*/ 0 h 321"/>
                  <a:gd name="T60" fmla="*/ 1 w 241"/>
                  <a:gd name="T61" fmla="*/ 1 h 321"/>
                  <a:gd name="T62" fmla="*/ 1 w 241"/>
                  <a:gd name="T63" fmla="*/ 1 h 321"/>
                  <a:gd name="T64" fmla="*/ 1 w 241"/>
                  <a:gd name="T65" fmla="*/ 1 h 321"/>
                  <a:gd name="T66" fmla="*/ 1 w 241"/>
                  <a:gd name="T67" fmla="*/ 1 h 321"/>
                  <a:gd name="T68" fmla="*/ 1 w 241"/>
                  <a:gd name="T69" fmla="*/ 1 h 321"/>
                  <a:gd name="T70" fmla="*/ 1 w 241"/>
                  <a:gd name="T71" fmla="*/ 1 h 321"/>
                  <a:gd name="T72" fmla="*/ 1 w 241"/>
                  <a:gd name="T73" fmla="*/ 1 h 3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1"/>
                  <a:gd name="T112" fmla="*/ 0 h 321"/>
                  <a:gd name="T113" fmla="*/ 241 w 241"/>
                  <a:gd name="T114" fmla="*/ 321 h 3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1" h="321">
                    <a:moveTo>
                      <a:pt x="232" y="87"/>
                    </a:moveTo>
                    <a:lnTo>
                      <a:pt x="220" y="61"/>
                    </a:lnTo>
                    <a:lnTo>
                      <a:pt x="209" y="40"/>
                    </a:lnTo>
                    <a:lnTo>
                      <a:pt x="194" y="25"/>
                    </a:lnTo>
                    <a:lnTo>
                      <a:pt x="152" y="17"/>
                    </a:lnTo>
                    <a:lnTo>
                      <a:pt x="148" y="7"/>
                    </a:lnTo>
                    <a:lnTo>
                      <a:pt x="133" y="17"/>
                    </a:lnTo>
                    <a:lnTo>
                      <a:pt x="122" y="23"/>
                    </a:lnTo>
                    <a:lnTo>
                      <a:pt x="108" y="47"/>
                    </a:lnTo>
                    <a:lnTo>
                      <a:pt x="110" y="95"/>
                    </a:lnTo>
                    <a:lnTo>
                      <a:pt x="131" y="127"/>
                    </a:lnTo>
                    <a:lnTo>
                      <a:pt x="161" y="144"/>
                    </a:lnTo>
                    <a:lnTo>
                      <a:pt x="192" y="123"/>
                    </a:lnTo>
                    <a:lnTo>
                      <a:pt x="217" y="97"/>
                    </a:lnTo>
                    <a:lnTo>
                      <a:pt x="224" y="101"/>
                    </a:lnTo>
                    <a:lnTo>
                      <a:pt x="120" y="209"/>
                    </a:lnTo>
                    <a:lnTo>
                      <a:pt x="55" y="291"/>
                    </a:lnTo>
                    <a:lnTo>
                      <a:pt x="0" y="321"/>
                    </a:lnTo>
                    <a:lnTo>
                      <a:pt x="13" y="291"/>
                    </a:lnTo>
                    <a:lnTo>
                      <a:pt x="80" y="241"/>
                    </a:lnTo>
                    <a:lnTo>
                      <a:pt x="95" y="228"/>
                    </a:lnTo>
                    <a:lnTo>
                      <a:pt x="123" y="198"/>
                    </a:lnTo>
                    <a:lnTo>
                      <a:pt x="156" y="152"/>
                    </a:lnTo>
                    <a:lnTo>
                      <a:pt x="123" y="125"/>
                    </a:lnTo>
                    <a:lnTo>
                      <a:pt x="99" y="91"/>
                    </a:lnTo>
                    <a:lnTo>
                      <a:pt x="95" y="59"/>
                    </a:lnTo>
                    <a:lnTo>
                      <a:pt x="101" y="34"/>
                    </a:lnTo>
                    <a:lnTo>
                      <a:pt x="114" y="17"/>
                    </a:lnTo>
                    <a:lnTo>
                      <a:pt x="129" y="7"/>
                    </a:lnTo>
                    <a:lnTo>
                      <a:pt x="139" y="0"/>
                    </a:lnTo>
                    <a:lnTo>
                      <a:pt x="160" y="4"/>
                    </a:lnTo>
                    <a:lnTo>
                      <a:pt x="188" y="15"/>
                    </a:lnTo>
                    <a:lnTo>
                      <a:pt x="215" y="30"/>
                    </a:lnTo>
                    <a:lnTo>
                      <a:pt x="241" y="68"/>
                    </a:lnTo>
                    <a:lnTo>
                      <a:pt x="241" y="83"/>
                    </a:lnTo>
                    <a:lnTo>
                      <a:pt x="232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29" name="Freeform 145"/>
              <p:cNvSpPr>
                <a:spLocks/>
              </p:cNvSpPr>
              <p:nvPr/>
            </p:nvSpPr>
            <p:spPr bwMode="auto">
              <a:xfrm>
                <a:off x="1501" y="2941"/>
                <a:ext cx="87" cy="84"/>
              </a:xfrm>
              <a:custGeom>
                <a:avLst/>
                <a:gdLst>
                  <a:gd name="T0" fmla="*/ 1 w 173"/>
                  <a:gd name="T1" fmla="*/ 0 h 169"/>
                  <a:gd name="T2" fmla="*/ 1 w 173"/>
                  <a:gd name="T3" fmla="*/ 0 h 169"/>
                  <a:gd name="T4" fmla="*/ 1 w 173"/>
                  <a:gd name="T5" fmla="*/ 0 h 169"/>
                  <a:gd name="T6" fmla="*/ 1 w 173"/>
                  <a:gd name="T7" fmla="*/ 0 h 169"/>
                  <a:gd name="T8" fmla="*/ 1 w 173"/>
                  <a:gd name="T9" fmla="*/ 0 h 169"/>
                  <a:gd name="T10" fmla="*/ 1 w 173"/>
                  <a:gd name="T11" fmla="*/ 0 h 169"/>
                  <a:gd name="T12" fmla="*/ 1 w 173"/>
                  <a:gd name="T13" fmla="*/ 0 h 169"/>
                  <a:gd name="T14" fmla="*/ 1 w 173"/>
                  <a:gd name="T15" fmla="*/ 0 h 169"/>
                  <a:gd name="T16" fmla="*/ 1 w 173"/>
                  <a:gd name="T17" fmla="*/ 0 h 169"/>
                  <a:gd name="T18" fmla="*/ 1 w 173"/>
                  <a:gd name="T19" fmla="*/ 0 h 169"/>
                  <a:gd name="T20" fmla="*/ 0 w 173"/>
                  <a:gd name="T21" fmla="*/ 0 h 169"/>
                  <a:gd name="T22" fmla="*/ 1 w 173"/>
                  <a:gd name="T23" fmla="*/ 0 h 169"/>
                  <a:gd name="T24" fmla="*/ 1 w 173"/>
                  <a:gd name="T25" fmla="*/ 0 h 169"/>
                  <a:gd name="T26" fmla="*/ 1 w 173"/>
                  <a:gd name="T27" fmla="*/ 0 h 169"/>
                  <a:gd name="T28" fmla="*/ 1 w 173"/>
                  <a:gd name="T29" fmla="*/ 0 h 169"/>
                  <a:gd name="T30" fmla="*/ 1 w 173"/>
                  <a:gd name="T31" fmla="*/ 0 h 169"/>
                  <a:gd name="T32" fmla="*/ 1 w 173"/>
                  <a:gd name="T33" fmla="*/ 0 h 169"/>
                  <a:gd name="T34" fmla="*/ 1 w 173"/>
                  <a:gd name="T35" fmla="*/ 0 h 169"/>
                  <a:gd name="T36" fmla="*/ 1 w 173"/>
                  <a:gd name="T37" fmla="*/ 0 h 169"/>
                  <a:gd name="T38" fmla="*/ 1 w 173"/>
                  <a:gd name="T39" fmla="*/ 0 h 169"/>
                  <a:gd name="T40" fmla="*/ 1 w 173"/>
                  <a:gd name="T41" fmla="*/ 0 h 169"/>
                  <a:gd name="T42" fmla="*/ 1 w 173"/>
                  <a:gd name="T43" fmla="*/ 0 h 169"/>
                  <a:gd name="T44" fmla="*/ 1 w 173"/>
                  <a:gd name="T45" fmla="*/ 0 h 169"/>
                  <a:gd name="T46" fmla="*/ 1 w 173"/>
                  <a:gd name="T47" fmla="*/ 0 h 169"/>
                  <a:gd name="T48" fmla="*/ 1 w 173"/>
                  <a:gd name="T49" fmla="*/ 0 h 169"/>
                  <a:gd name="T50" fmla="*/ 1 w 173"/>
                  <a:gd name="T51" fmla="*/ 0 h 169"/>
                  <a:gd name="T52" fmla="*/ 1 w 173"/>
                  <a:gd name="T53" fmla="*/ 0 h 169"/>
                  <a:gd name="T54" fmla="*/ 1 w 173"/>
                  <a:gd name="T55" fmla="*/ 0 h 169"/>
                  <a:gd name="T56" fmla="*/ 1 w 173"/>
                  <a:gd name="T57" fmla="*/ 0 h 169"/>
                  <a:gd name="T58" fmla="*/ 1 w 173"/>
                  <a:gd name="T59" fmla="*/ 0 h 169"/>
                  <a:gd name="T60" fmla="*/ 1 w 173"/>
                  <a:gd name="T61" fmla="*/ 0 h 16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3"/>
                  <a:gd name="T94" fmla="*/ 0 h 169"/>
                  <a:gd name="T95" fmla="*/ 173 w 173"/>
                  <a:gd name="T96" fmla="*/ 169 h 16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3" h="169">
                    <a:moveTo>
                      <a:pt x="173" y="78"/>
                    </a:moveTo>
                    <a:lnTo>
                      <a:pt x="154" y="91"/>
                    </a:lnTo>
                    <a:lnTo>
                      <a:pt x="143" y="87"/>
                    </a:lnTo>
                    <a:lnTo>
                      <a:pt x="124" y="91"/>
                    </a:lnTo>
                    <a:lnTo>
                      <a:pt x="90" y="116"/>
                    </a:lnTo>
                    <a:lnTo>
                      <a:pt x="65" y="135"/>
                    </a:lnTo>
                    <a:lnTo>
                      <a:pt x="50" y="146"/>
                    </a:lnTo>
                    <a:lnTo>
                      <a:pt x="44" y="169"/>
                    </a:lnTo>
                    <a:lnTo>
                      <a:pt x="18" y="146"/>
                    </a:lnTo>
                    <a:lnTo>
                      <a:pt x="6" y="108"/>
                    </a:lnTo>
                    <a:lnTo>
                      <a:pt x="0" y="81"/>
                    </a:lnTo>
                    <a:lnTo>
                      <a:pt x="23" y="53"/>
                    </a:lnTo>
                    <a:lnTo>
                      <a:pt x="78" y="9"/>
                    </a:lnTo>
                    <a:lnTo>
                      <a:pt x="86" y="0"/>
                    </a:lnTo>
                    <a:lnTo>
                      <a:pt x="97" y="19"/>
                    </a:lnTo>
                    <a:lnTo>
                      <a:pt x="65" y="42"/>
                    </a:lnTo>
                    <a:lnTo>
                      <a:pt x="42" y="61"/>
                    </a:lnTo>
                    <a:lnTo>
                      <a:pt x="19" y="83"/>
                    </a:lnTo>
                    <a:lnTo>
                      <a:pt x="21" y="114"/>
                    </a:lnTo>
                    <a:lnTo>
                      <a:pt x="31" y="116"/>
                    </a:lnTo>
                    <a:lnTo>
                      <a:pt x="76" y="81"/>
                    </a:lnTo>
                    <a:lnTo>
                      <a:pt x="90" y="81"/>
                    </a:lnTo>
                    <a:lnTo>
                      <a:pt x="42" y="121"/>
                    </a:lnTo>
                    <a:lnTo>
                      <a:pt x="38" y="142"/>
                    </a:lnTo>
                    <a:lnTo>
                      <a:pt x="103" y="89"/>
                    </a:lnTo>
                    <a:lnTo>
                      <a:pt x="114" y="74"/>
                    </a:lnTo>
                    <a:lnTo>
                      <a:pt x="94" y="32"/>
                    </a:lnTo>
                    <a:lnTo>
                      <a:pt x="109" y="40"/>
                    </a:lnTo>
                    <a:lnTo>
                      <a:pt x="132" y="74"/>
                    </a:lnTo>
                    <a:lnTo>
                      <a:pt x="173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0" name="Freeform 146"/>
              <p:cNvSpPr>
                <a:spLocks/>
              </p:cNvSpPr>
              <p:nvPr/>
            </p:nvSpPr>
            <p:spPr bwMode="auto">
              <a:xfrm>
                <a:off x="1544" y="2924"/>
                <a:ext cx="11" cy="16"/>
              </a:xfrm>
              <a:custGeom>
                <a:avLst/>
                <a:gdLst>
                  <a:gd name="T0" fmla="*/ 0 w 23"/>
                  <a:gd name="T1" fmla="*/ 0 h 32"/>
                  <a:gd name="T2" fmla="*/ 0 w 23"/>
                  <a:gd name="T3" fmla="*/ 1 h 32"/>
                  <a:gd name="T4" fmla="*/ 0 w 23"/>
                  <a:gd name="T5" fmla="*/ 1 h 32"/>
                  <a:gd name="T6" fmla="*/ 0 w 23"/>
                  <a:gd name="T7" fmla="*/ 0 h 32"/>
                  <a:gd name="T8" fmla="*/ 0 w 23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2"/>
                  <a:gd name="T17" fmla="*/ 23 w 23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2">
                    <a:moveTo>
                      <a:pt x="23" y="0"/>
                    </a:moveTo>
                    <a:lnTo>
                      <a:pt x="19" y="24"/>
                    </a:lnTo>
                    <a:lnTo>
                      <a:pt x="0" y="3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1" name="Freeform 147"/>
              <p:cNvSpPr>
                <a:spLocks/>
              </p:cNvSpPr>
              <p:nvPr/>
            </p:nvSpPr>
            <p:spPr bwMode="auto">
              <a:xfrm>
                <a:off x="1543" y="2948"/>
                <a:ext cx="15" cy="19"/>
              </a:xfrm>
              <a:custGeom>
                <a:avLst/>
                <a:gdLst>
                  <a:gd name="T0" fmla="*/ 1 w 30"/>
                  <a:gd name="T1" fmla="*/ 0 h 40"/>
                  <a:gd name="T2" fmla="*/ 1 w 30"/>
                  <a:gd name="T3" fmla="*/ 0 h 40"/>
                  <a:gd name="T4" fmla="*/ 1 w 30"/>
                  <a:gd name="T5" fmla="*/ 0 h 40"/>
                  <a:gd name="T6" fmla="*/ 0 w 30"/>
                  <a:gd name="T7" fmla="*/ 0 h 40"/>
                  <a:gd name="T8" fmla="*/ 1 w 30"/>
                  <a:gd name="T9" fmla="*/ 0 h 40"/>
                  <a:gd name="T10" fmla="*/ 1 w 30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0"/>
                  <a:gd name="T20" fmla="*/ 30 w 30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0">
                    <a:moveTo>
                      <a:pt x="10" y="0"/>
                    </a:moveTo>
                    <a:lnTo>
                      <a:pt x="30" y="40"/>
                    </a:lnTo>
                    <a:lnTo>
                      <a:pt x="15" y="30"/>
                    </a:lnTo>
                    <a:lnTo>
                      <a:pt x="0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2" name="Freeform 148"/>
              <p:cNvSpPr>
                <a:spLocks/>
              </p:cNvSpPr>
              <p:nvPr/>
            </p:nvSpPr>
            <p:spPr bwMode="auto">
              <a:xfrm>
                <a:off x="1470" y="2742"/>
                <a:ext cx="121" cy="166"/>
              </a:xfrm>
              <a:custGeom>
                <a:avLst/>
                <a:gdLst>
                  <a:gd name="T0" fmla="*/ 1 w 241"/>
                  <a:gd name="T1" fmla="*/ 1 h 331"/>
                  <a:gd name="T2" fmla="*/ 1 w 241"/>
                  <a:gd name="T3" fmla="*/ 1 h 331"/>
                  <a:gd name="T4" fmla="*/ 1 w 241"/>
                  <a:gd name="T5" fmla="*/ 1 h 331"/>
                  <a:gd name="T6" fmla="*/ 1 w 241"/>
                  <a:gd name="T7" fmla="*/ 1 h 331"/>
                  <a:gd name="T8" fmla="*/ 1 w 241"/>
                  <a:gd name="T9" fmla="*/ 1 h 331"/>
                  <a:gd name="T10" fmla="*/ 1 w 241"/>
                  <a:gd name="T11" fmla="*/ 1 h 331"/>
                  <a:gd name="T12" fmla="*/ 1 w 241"/>
                  <a:gd name="T13" fmla="*/ 1 h 331"/>
                  <a:gd name="T14" fmla="*/ 1 w 241"/>
                  <a:gd name="T15" fmla="*/ 1 h 331"/>
                  <a:gd name="T16" fmla="*/ 1 w 241"/>
                  <a:gd name="T17" fmla="*/ 1 h 331"/>
                  <a:gd name="T18" fmla="*/ 1 w 241"/>
                  <a:gd name="T19" fmla="*/ 1 h 331"/>
                  <a:gd name="T20" fmla="*/ 1 w 241"/>
                  <a:gd name="T21" fmla="*/ 1 h 331"/>
                  <a:gd name="T22" fmla="*/ 1 w 241"/>
                  <a:gd name="T23" fmla="*/ 1 h 331"/>
                  <a:gd name="T24" fmla="*/ 1 w 241"/>
                  <a:gd name="T25" fmla="*/ 1 h 331"/>
                  <a:gd name="T26" fmla="*/ 1 w 241"/>
                  <a:gd name="T27" fmla="*/ 1 h 331"/>
                  <a:gd name="T28" fmla="*/ 1 w 241"/>
                  <a:gd name="T29" fmla="*/ 1 h 331"/>
                  <a:gd name="T30" fmla="*/ 1 w 241"/>
                  <a:gd name="T31" fmla="*/ 1 h 331"/>
                  <a:gd name="T32" fmla="*/ 1 w 241"/>
                  <a:gd name="T33" fmla="*/ 0 h 331"/>
                  <a:gd name="T34" fmla="*/ 1 w 241"/>
                  <a:gd name="T35" fmla="*/ 1 h 331"/>
                  <a:gd name="T36" fmla="*/ 0 w 241"/>
                  <a:gd name="T37" fmla="*/ 1 h 331"/>
                  <a:gd name="T38" fmla="*/ 1 w 241"/>
                  <a:gd name="T39" fmla="*/ 1 h 331"/>
                  <a:gd name="T40" fmla="*/ 1 w 241"/>
                  <a:gd name="T41" fmla="*/ 1 h 3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331"/>
                  <a:gd name="T65" fmla="*/ 241 w 241"/>
                  <a:gd name="T66" fmla="*/ 331 h 3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331">
                    <a:moveTo>
                      <a:pt x="32" y="16"/>
                    </a:moveTo>
                    <a:lnTo>
                      <a:pt x="97" y="12"/>
                    </a:lnTo>
                    <a:lnTo>
                      <a:pt x="127" y="48"/>
                    </a:lnTo>
                    <a:lnTo>
                      <a:pt x="144" y="82"/>
                    </a:lnTo>
                    <a:lnTo>
                      <a:pt x="156" y="128"/>
                    </a:lnTo>
                    <a:lnTo>
                      <a:pt x="169" y="194"/>
                    </a:lnTo>
                    <a:lnTo>
                      <a:pt x="180" y="244"/>
                    </a:lnTo>
                    <a:lnTo>
                      <a:pt x="190" y="272"/>
                    </a:lnTo>
                    <a:lnTo>
                      <a:pt x="218" y="324"/>
                    </a:lnTo>
                    <a:lnTo>
                      <a:pt x="241" y="331"/>
                    </a:lnTo>
                    <a:lnTo>
                      <a:pt x="199" y="268"/>
                    </a:lnTo>
                    <a:lnTo>
                      <a:pt x="194" y="234"/>
                    </a:lnTo>
                    <a:lnTo>
                      <a:pt x="176" y="168"/>
                    </a:lnTo>
                    <a:lnTo>
                      <a:pt x="157" y="97"/>
                    </a:lnTo>
                    <a:lnTo>
                      <a:pt x="148" y="61"/>
                    </a:lnTo>
                    <a:lnTo>
                      <a:pt x="118" y="14"/>
                    </a:lnTo>
                    <a:lnTo>
                      <a:pt x="110" y="0"/>
                    </a:lnTo>
                    <a:lnTo>
                      <a:pt x="30" y="4"/>
                    </a:lnTo>
                    <a:lnTo>
                      <a:pt x="0" y="16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3" name="Freeform 149"/>
              <p:cNvSpPr>
                <a:spLocks/>
              </p:cNvSpPr>
              <p:nvPr/>
            </p:nvSpPr>
            <p:spPr bwMode="auto">
              <a:xfrm>
                <a:off x="1373" y="2766"/>
                <a:ext cx="133" cy="227"/>
              </a:xfrm>
              <a:custGeom>
                <a:avLst/>
                <a:gdLst>
                  <a:gd name="T0" fmla="*/ 1 w 266"/>
                  <a:gd name="T1" fmla="*/ 1 h 454"/>
                  <a:gd name="T2" fmla="*/ 1 w 266"/>
                  <a:gd name="T3" fmla="*/ 1 h 454"/>
                  <a:gd name="T4" fmla="*/ 1 w 266"/>
                  <a:gd name="T5" fmla="*/ 1 h 454"/>
                  <a:gd name="T6" fmla="*/ 1 w 266"/>
                  <a:gd name="T7" fmla="*/ 1 h 454"/>
                  <a:gd name="T8" fmla="*/ 1 w 266"/>
                  <a:gd name="T9" fmla="*/ 1 h 454"/>
                  <a:gd name="T10" fmla="*/ 1 w 266"/>
                  <a:gd name="T11" fmla="*/ 1 h 454"/>
                  <a:gd name="T12" fmla="*/ 1 w 266"/>
                  <a:gd name="T13" fmla="*/ 1 h 454"/>
                  <a:gd name="T14" fmla="*/ 1 w 266"/>
                  <a:gd name="T15" fmla="*/ 1 h 454"/>
                  <a:gd name="T16" fmla="*/ 1 w 266"/>
                  <a:gd name="T17" fmla="*/ 1 h 454"/>
                  <a:gd name="T18" fmla="*/ 1 w 266"/>
                  <a:gd name="T19" fmla="*/ 1 h 454"/>
                  <a:gd name="T20" fmla="*/ 1 w 266"/>
                  <a:gd name="T21" fmla="*/ 1 h 454"/>
                  <a:gd name="T22" fmla="*/ 1 w 266"/>
                  <a:gd name="T23" fmla="*/ 1 h 454"/>
                  <a:gd name="T24" fmla="*/ 1 w 266"/>
                  <a:gd name="T25" fmla="*/ 1 h 454"/>
                  <a:gd name="T26" fmla="*/ 1 w 266"/>
                  <a:gd name="T27" fmla="*/ 1 h 454"/>
                  <a:gd name="T28" fmla="*/ 1 w 266"/>
                  <a:gd name="T29" fmla="*/ 1 h 454"/>
                  <a:gd name="T30" fmla="*/ 1 w 266"/>
                  <a:gd name="T31" fmla="*/ 1 h 454"/>
                  <a:gd name="T32" fmla="*/ 1 w 266"/>
                  <a:gd name="T33" fmla="*/ 1 h 454"/>
                  <a:gd name="T34" fmla="*/ 1 w 266"/>
                  <a:gd name="T35" fmla="*/ 1 h 454"/>
                  <a:gd name="T36" fmla="*/ 1 w 266"/>
                  <a:gd name="T37" fmla="*/ 1 h 454"/>
                  <a:gd name="T38" fmla="*/ 1 w 266"/>
                  <a:gd name="T39" fmla="*/ 1 h 454"/>
                  <a:gd name="T40" fmla="*/ 1 w 266"/>
                  <a:gd name="T41" fmla="*/ 1 h 454"/>
                  <a:gd name="T42" fmla="*/ 1 w 266"/>
                  <a:gd name="T43" fmla="*/ 1 h 454"/>
                  <a:gd name="T44" fmla="*/ 1 w 266"/>
                  <a:gd name="T45" fmla="*/ 1 h 454"/>
                  <a:gd name="T46" fmla="*/ 1 w 266"/>
                  <a:gd name="T47" fmla="*/ 1 h 454"/>
                  <a:gd name="T48" fmla="*/ 1 w 266"/>
                  <a:gd name="T49" fmla="*/ 1 h 454"/>
                  <a:gd name="T50" fmla="*/ 1 w 266"/>
                  <a:gd name="T51" fmla="*/ 0 h 454"/>
                  <a:gd name="T52" fmla="*/ 1 w 266"/>
                  <a:gd name="T53" fmla="*/ 1 h 454"/>
                  <a:gd name="T54" fmla="*/ 0 w 266"/>
                  <a:gd name="T55" fmla="*/ 1 h 454"/>
                  <a:gd name="T56" fmla="*/ 1 w 266"/>
                  <a:gd name="T57" fmla="*/ 1 h 454"/>
                  <a:gd name="T58" fmla="*/ 1 w 266"/>
                  <a:gd name="T59" fmla="*/ 1 h 454"/>
                  <a:gd name="T60" fmla="*/ 1 w 266"/>
                  <a:gd name="T61" fmla="*/ 1 h 454"/>
                  <a:gd name="T62" fmla="*/ 1 w 266"/>
                  <a:gd name="T63" fmla="*/ 1 h 454"/>
                  <a:gd name="T64" fmla="*/ 1 w 266"/>
                  <a:gd name="T65" fmla="*/ 1 h 454"/>
                  <a:gd name="T66" fmla="*/ 1 w 266"/>
                  <a:gd name="T67" fmla="*/ 1 h 454"/>
                  <a:gd name="T68" fmla="*/ 1 w 266"/>
                  <a:gd name="T69" fmla="*/ 1 h 454"/>
                  <a:gd name="T70" fmla="*/ 1 w 266"/>
                  <a:gd name="T71" fmla="*/ 1 h 4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6"/>
                  <a:gd name="T109" fmla="*/ 0 h 454"/>
                  <a:gd name="T110" fmla="*/ 266 w 266"/>
                  <a:gd name="T111" fmla="*/ 454 h 4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6" h="454">
                    <a:moveTo>
                      <a:pt x="260" y="430"/>
                    </a:moveTo>
                    <a:lnTo>
                      <a:pt x="230" y="397"/>
                    </a:lnTo>
                    <a:lnTo>
                      <a:pt x="197" y="374"/>
                    </a:lnTo>
                    <a:lnTo>
                      <a:pt x="159" y="325"/>
                    </a:lnTo>
                    <a:lnTo>
                      <a:pt x="144" y="165"/>
                    </a:lnTo>
                    <a:lnTo>
                      <a:pt x="142" y="131"/>
                    </a:lnTo>
                    <a:lnTo>
                      <a:pt x="169" y="114"/>
                    </a:lnTo>
                    <a:lnTo>
                      <a:pt x="163" y="103"/>
                    </a:lnTo>
                    <a:lnTo>
                      <a:pt x="140" y="114"/>
                    </a:lnTo>
                    <a:lnTo>
                      <a:pt x="125" y="105"/>
                    </a:lnTo>
                    <a:lnTo>
                      <a:pt x="127" y="93"/>
                    </a:lnTo>
                    <a:lnTo>
                      <a:pt x="135" y="70"/>
                    </a:lnTo>
                    <a:lnTo>
                      <a:pt x="123" y="72"/>
                    </a:lnTo>
                    <a:lnTo>
                      <a:pt x="114" y="101"/>
                    </a:lnTo>
                    <a:lnTo>
                      <a:pt x="89" y="105"/>
                    </a:lnTo>
                    <a:lnTo>
                      <a:pt x="63" y="97"/>
                    </a:lnTo>
                    <a:lnTo>
                      <a:pt x="93" y="122"/>
                    </a:lnTo>
                    <a:lnTo>
                      <a:pt x="99" y="152"/>
                    </a:lnTo>
                    <a:lnTo>
                      <a:pt x="85" y="162"/>
                    </a:lnTo>
                    <a:lnTo>
                      <a:pt x="82" y="169"/>
                    </a:lnTo>
                    <a:lnTo>
                      <a:pt x="106" y="177"/>
                    </a:lnTo>
                    <a:lnTo>
                      <a:pt x="118" y="207"/>
                    </a:lnTo>
                    <a:lnTo>
                      <a:pt x="118" y="247"/>
                    </a:lnTo>
                    <a:lnTo>
                      <a:pt x="106" y="262"/>
                    </a:lnTo>
                    <a:lnTo>
                      <a:pt x="80" y="255"/>
                    </a:lnTo>
                    <a:lnTo>
                      <a:pt x="76" y="232"/>
                    </a:lnTo>
                    <a:lnTo>
                      <a:pt x="66" y="220"/>
                    </a:lnTo>
                    <a:lnTo>
                      <a:pt x="55" y="203"/>
                    </a:lnTo>
                    <a:lnTo>
                      <a:pt x="38" y="141"/>
                    </a:lnTo>
                    <a:lnTo>
                      <a:pt x="38" y="70"/>
                    </a:lnTo>
                    <a:lnTo>
                      <a:pt x="42" y="46"/>
                    </a:lnTo>
                    <a:lnTo>
                      <a:pt x="106" y="29"/>
                    </a:lnTo>
                    <a:lnTo>
                      <a:pt x="165" y="17"/>
                    </a:lnTo>
                    <a:lnTo>
                      <a:pt x="218" y="2"/>
                    </a:lnTo>
                    <a:lnTo>
                      <a:pt x="114" y="21"/>
                    </a:lnTo>
                    <a:lnTo>
                      <a:pt x="36" y="38"/>
                    </a:lnTo>
                    <a:lnTo>
                      <a:pt x="28" y="101"/>
                    </a:lnTo>
                    <a:lnTo>
                      <a:pt x="32" y="169"/>
                    </a:lnTo>
                    <a:lnTo>
                      <a:pt x="49" y="219"/>
                    </a:lnTo>
                    <a:lnTo>
                      <a:pt x="66" y="255"/>
                    </a:lnTo>
                    <a:lnTo>
                      <a:pt x="76" y="281"/>
                    </a:lnTo>
                    <a:lnTo>
                      <a:pt x="66" y="300"/>
                    </a:lnTo>
                    <a:lnTo>
                      <a:pt x="51" y="298"/>
                    </a:lnTo>
                    <a:lnTo>
                      <a:pt x="49" y="251"/>
                    </a:lnTo>
                    <a:lnTo>
                      <a:pt x="36" y="236"/>
                    </a:lnTo>
                    <a:lnTo>
                      <a:pt x="21" y="211"/>
                    </a:lnTo>
                    <a:lnTo>
                      <a:pt x="11" y="152"/>
                    </a:lnTo>
                    <a:lnTo>
                      <a:pt x="11" y="67"/>
                    </a:lnTo>
                    <a:lnTo>
                      <a:pt x="13" y="40"/>
                    </a:lnTo>
                    <a:lnTo>
                      <a:pt x="32" y="17"/>
                    </a:lnTo>
                    <a:lnTo>
                      <a:pt x="51" y="6"/>
                    </a:lnTo>
                    <a:lnTo>
                      <a:pt x="63" y="0"/>
                    </a:lnTo>
                    <a:lnTo>
                      <a:pt x="45" y="4"/>
                    </a:lnTo>
                    <a:lnTo>
                      <a:pt x="17" y="17"/>
                    </a:lnTo>
                    <a:lnTo>
                      <a:pt x="0" y="42"/>
                    </a:lnTo>
                    <a:lnTo>
                      <a:pt x="0" y="129"/>
                    </a:lnTo>
                    <a:lnTo>
                      <a:pt x="4" y="182"/>
                    </a:lnTo>
                    <a:lnTo>
                      <a:pt x="11" y="228"/>
                    </a:lnTo>
                    <a:lnTo>
                      <a:pt x="21" y="293"/>
                    </a:lnTo>
                    <a:lnTo>
                      <a:pt x="34" y="327"/>
                    </a:lnTo>
                    <a:lnTo>
                      <a:pt x="51" y="344"/>
                    </a:lnTo>
                    <a:lnTo>
                      <a:pt x="55" y="317"/>
                    </a:lnTo>
                    <a:lnTo>
                      <a:pt x="83" y="310"/>
                    </a:lnTo>
                    <a:lnTo>
                      <a:pt x="101" y="278"/>
                    </a:lnTo>
                    <a:lnTo>
                      <a:pt x="123" y="279"/>
                    </a:lnTo>
                    <a:lnTo>
                      <a:pt x="142" y="323"/>
                    </a:lnTo>
                    <a:lnTo>
                      <a:pt x="161" y="355"/>
                    </a:lnTo>
                    <a:lnTo>
                      <a:pt x="173" y="374"/>
                    </a:lnTo>
                    <a:lnTo>
                      <a:pt x="209" y="399"/>
                    </a:lnTo>
                    <a:lnTo>
                      <a:pt x="234" y="420"/>
                    </a:lnTo>
                    <a:lnTo>
                      <a:pt x="266" y="454"/>
                    </a:lnTo>
                    <a:lnTo>
                      <a:pt x="260" y="4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4" name="Freeform 150"/>
              <p:cNvSpPr>
                <a:spLocks/>
              </p:cNvSpPr>
              <p:nvPr/>
            </p:nvSpPr>
            <p:spPr bwMode="auto">
              <a:xfrm>
                <a:off x="1369" y="2752"/>
                <a:ext cx="42" cy="11"/>
              </a:xfrm>
              <a:custGeom>
                <a:avLst/>
                <a:gdLst>
                  <a:gd name="T0" fmla="*/ 1 w 84"/>
                  <a:gd name="T1" fmla="*/ 0 h 23"/>
                  <a:gd name="T2" fmla="*/ 1 w 84"/>
                  <a:gd name="T3" fmla="*/ 0 h 23"/>
                  <a:gd name="T4" fmla="*/ 1 w 84"/>
                  <a:gd name="T5" fmla="*/ 0 h 23"/>
                  <a:gd name="T6" fmla="*/ 0 w 84"/>
                  <a:gd name="T7" fmla="*/ 0 h 23"/>
                  <a:gd name="T8" fmla="*/ 1 w 84"/>
                  <a:gd name="T9" fmla="*/ 0 h 23"/>
                  <a:gd name="T10" fmla="*/ 1 w 84"/>
                  <a:gd name="T11" fmla="*/ 0 h 23"/>
                  <a:gd name="T12" fmla="*/ 1 w 84"/>
                  <a:gd name="T13" fmla="*/ 0 h 23"/>
                  <a:gd name="T14" fmla="*/ 1 w 84"/>
                  <a:gd name="T15" fmla="*/ 0 h 23"/>
                  <a:gd name="T16" fmla="*/ 1 w 84"/>
                  <a:gd name="T17" fmla="*/ 0 h 23"/>
                  <a:gd name="T18" fmla="*/ 1 w 84"/>
                  <a:gd name="T19" fmla="*/ 0 h 23"/>
                  <a:gd name="T20" fmla="*/ 1 w 84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23"/>
                  <a:gd name="T35" fmla="*/ 84 w 84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23">
                    <a:moveTo>
                      <a:pt x="67" y="21"/>
                    </a:moveTo>
                    <a:lnTo>
                      <a:pt x="55" y="14"/>
                    </a:lnTo>
                    <a:lnTo>
                      <a:pt x="38" y="12"/>
                    </a:lnTo>
                    <a:lnTo>
                      <a:pt x="0" y="23"/>
                    </a:lnTo>
                    <a:lnTo>
                      <a:pt x="4" y="14"/>
                    </a:lnTo>
                    <a:lnTo>
                      <a:pt x="27" y="4"/>
                    </a:lnTo>
                    <a:lnTo>
                      <a:pt x="46" y="0"/>
                    </a:lnTo>
                    <a:lnTo>
                      <a:pt x="57" y="4"/>
                    </a:lnTo>
                    <a:lnTo>
                      <a:pt x="84" y="16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5" name="Freeform 151"/>
              <p:cNvSpPr>
                <a:spLocks/>
              </p:cNvSpPr>
              <p:nvPr/>
            </p:nvSpPr>
            <p:spPr bwMode="auto">
              <a:xfrm>
                <a:off x="927" y="3402"/>
                <a:ext cx="352" cy="204"/>
              </a:xfrm>
              <a:custGeom>
                <a:avLst/>
                <a:gdLst>
                  <a:gd name="T0" fmla="*/ 1 w 704"/>
                  <a:gd name="T1" fmla="*/ 1 h 408"/>
                  <a:gd name="T2" fmla="*/ 1 w 704"/>
                  <a:gd name="T3" fmla="*/ 1 h 408"/>
                  <a:gd name="T4" fmla="*/ 1 w 704"/>
                  <a:gd name="T5" fmla="*/ 1 h 408"/>
                  <a:gd name="T6" fmla="*/ 1 w 704"/>
                  <a:gd name="T7" fmla="*/ 1 h 408"/>
                  <a:gd name="T8" fmla="*/ 1 w 704"/>
                  <a:gd name="T9" fmla="*/ 1 h 408"/>
                  <a:gd name="T10" fmla="*/ 1 w 704"/>
                  <a:gd name="T11" fmla="*/ 1 h 408"/>
                  <a:gd name="T12" fmla="*/ 1 w 704"/>
                  <a:gd name="T13" fmla="*/ 1 h 408"/>
                  <a:gd name="T14" fmla="*/ 1 w 704"/>
                  <a:gd name="T15" fmla="*/ 1 h 408"/>
                  <a:gd name="T16" fmla="*/ 1 w 704"/>
                  <a:gd name="T17" fmla="*/ 1 h 408"/>
                  <a:gd name="T18" fmla="*/ 1 w 704"/>
                  <a:gd name="T19" fmla="*/ 1 h 408"/>
                  <a:gd name="T20" fmla="*/ 1 w 704"/>
                  <a:gd name="T21" fmla="*/ 1 h 408"/>
                  <a:gd name="T22" fmla="*/ 1 w 704"/>
                  <a:gd name="T23" fmla="*/ 1 h 408"/>
                  <a:gd name="T24" fmla="*/ 1 w 704"/>
                  <a:gd name="T25" fmla="*/ 1 h 408"/>
                  <a:gd name="T26" fmla="*/ 1 w 704"/>
                  <a:gd name="T27" fmla="*/ 1 h 408"/>
                  <a:gd name="T28" fmla="*/ 1 w 704"/>
                  <a:gd name="T29" fmla="*/ 1 h 408"/>
                  <a:gd name="T30" fmla="*/ 1 w 704"/>
                  <a:gd name="T31" fmla="*/ 1 h 408"/>
                  <a:gd name="T32" fmla="*/ 1 w 704"/>
                  <a:gd name="T33" fmla="*/ 1 h 408"/>
                  <a:gd name="T34" fmla="*/ 1 w 704"/>
                  <a:gd name="T35" fmla="*/ 1 h 408"/>
                  <a:gd name="T36" fmla="*/ 1 w 704"/>
                  <a:gd name="T37" fmla="*/ 1 h 408"/>
                  <a:gd name="T38" fmla="*/ 1 w 704"/>
                  <a:gd name="T39" fmla="*/ 1 h 408"/>
                  <a:gd name="T40" fmla="*/ 1 w 704"/>
                  <a:gd name="T41" fmla="*/ 1 h 408"/>
                  <a:gd name="T42" fmla="*/ 1 w 704"/>
                  <a:gd name="T43" fmla="*/ 1 h 408"/>
                  <a:gd name="T44" fmla="*/ 0 w 704"/>
                  <a:gd name="T45" fmla="*/ 1 h 408"/>
                  <a:gd name="T46" fmla="*/ 1 w 704"/>
                  <a:gd name="T47" fmla="*/ 1 h 408"/>
                  <a:gd name="T48" fmla="*/ 1 w 704"/>
                  <a:gd name="T49" fmla="*/ 1 h 408"/>
                  <a:gd name="T50" fmla="*/ 1 w 704"/>
                  <a:gd name="T51" fmla="*/ 1 h 408"/>
                  <a:gd name="T52" fmla="*/ 1 w 704"/>
                  <a:gd name="T53" fmla="*/ 1 h 408"/>
                  <a:gd name="T54" fmla="*/ 1 w 704"/>
                  <a:gd name="T55" fmla="*/ 1 h 408"/>
                  <a:gd name="T56" fmla="*/ 1 w 704"/>
                  <a:gd name="T57" fmla="*/ 1 h 408"/>
                  <a:gd name="T58" fmla="*/ 1 w 704"/>
                  <a:gd name="T59" fmla="*/ 1 h 408"/>
                  <a:gd name="T60" fmla="*/ 1 w 704"/>
                  <a:gd name="T61" fmla="*/ 1 h 408"/>
                  <a:gd name="T62" fmla="*/ 1 w 704"/>
                  <a:gd name="T63" fmla="*/ 1 h 408"/>
                  <a:gd name="T64" fmla="*/ 1 w 704"/>
                  <a:gd name="T65" fmla="*/ 1 h 408"/>
                  <a:gd name="T66" fmla="*/ 1 w 704"/>
                  <a:gd name="T67" fmla="*/ 1 h 408"/>
                  <a:gd name="T68" fmla="*/ 1 w 704"/>
                  <a:gd name="T69" fmla="*/ 1 h 408"/>
                  <a:gd name="T70" fmla="*/ 1 w 704"/>
                  <a:gd name="T71" fmla="*/ 1 h 408"/>
                  <a:gd name="T72" fmla="*/ 1 w 704"/>
                  <a:gd name="T73" fmla="*/ 1 h 408"/>
                  <a:gd name="T74" fmla="*/ 1 w 704"/>
                  <a:gd name="T75" fmla="*/ 1 h 408"/>
                  <a:gd name="T76" fmla="*/ 1 w 704"/>
                  <a:gd name="T77" fmla="*/ 1 h 408"/>
                  <a:gd name="T78" fmla="*/ 1 w 704"/>
                  <a:gd name="T79" fmla="*/ 1 h 408"/>
                  <a:gd name="T80" fmla="*/ 1 w 704"/>
                  <a:gd name="T81" fmla="*/ 1 h 408"/>
                  <a:gd name="T82" fmla="*/ 1 w 704"/>
                  <a:gd name="T83" fmla="*/ 1 h 408"/>
                  <a:gd name="T84" fmla="*/ 1 w 704"/>
                  <a:gd name="T85" fmla="*/ 1 h 408"/>
                  <a:gd name="T86" fmla="*/ 1 w 704"/>
                  <a:gd name="T87" fmla="*/ 1 h 408"/>
                  <a:gd name="T88" fmla="*/ 1 w 704"/>
                  <a:gd name="T89" fmla="*/ 0 h 4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4"/>
                  <a:gd name="T136" fmla="*/ 0 h 408"/>
                  <a:gd name="T137" fmla="*/ 704 w 704"/>
                  <a:gd name="T138" fmla="*/ 408 h 4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4" h="408">
                    <a:moveTo>
                      <a:pt x="284" y="0"/>
                    </a:moveTo>
                    <a:lnTo>
                      <a:pt x="312" y="30"/>
                    </a:lnTo>
                    <a:lnTo>
                      <a:pt x="337" y="55"/>
                    </a:lnTo>
                    <a:lnTo>
                      <a:pt x="358" y="76"/>
                    </a:lnTo>
                    <a:lnTo>
                      <a:pt x="384" y="95"/>
                    </a:lnTo>
                    <a:lnTo>
                      <a:pt x="417" y="118"/>
                    </a:lnTo>
                    <a:lnTo>
                      <a:pt x="443" y="138"/>
                    </a:lnTo>
                    <a:lnTo>
                      <a:pt x="457" y="146"/>
                    </a:lnTo>
                    <a:lnTo>
                      <a:pt x="468" y="159"/>
                    </a:lnTo>
                    <a:lnTo>
                      <a:pt x="496" y="188"/>
                    </a:lnTo>
                    <a:lnTo>
                      <a:pt x="533" y="218"/>
                    </a:lnTo>
                    <a:lnTo>
                      <a:pt x="559" y="239"/>
                    </a:lnTo>
                    <a:lnTo>
                      <a:pt x="605" y="262"/>
                    </a:lnTo>
                    <a:lnTo>
                      <a:pt x="641" y="264"/>
                    </a:lnTo>
                    <a:lnTo>
                      <a:pt x="660" y="233"/>
                    </a:lnTo>
                    <a:lnTo>
                      <a:pt x="650" y="211"/>
                    </a:lnTo>
                    <a:lnTo>
                      <a:pt x="643" y="195"/>
                    </a:lnTo>
                    <a:lnTo>
                      <a:pt x="561" y="97"/>
                    </a:lnTo>
                    <a:lnTo>
                      <a:pt x="536" y="64"/>
                    </a:lnTo>
                    <a:lnTo>
                      <a:pt x="582" y="100"/>
                    </a:lnTo>
                    <a:lnTo>
                      <a:pt x="643" y="178"/>
                    </a:lnTo>
                    <a:lnTo>
                      <a:pt x="656" y="197"/>
                    </a:lnTo>
                    <a:lnTo>
                      <a:pt x="671" y="228"/>
                    </a:lnTo>
                    <a:lnTo>
                      <a:pt x="666" y="252"/>
                    </a:lnTo>
                    <a:lnTo>
                      <a:pt x="660" y="266"/>
                    </a:lnTo>
                    <a:lnTo>
                      <a:pt x="704" y="292"/>
                    </a:lnTo>
                    <a:lnTo>
                      <a:pt x="631" y="287"/>
                    </a:lnTo>
                    <a:lnTo>
                      <a:pt x="637" y="304"/>
                    </a:lnTo>
                    <a:lnTo>
                      <a:pt x="626" y="334"/>
                    </a:lnTo>
                    <a:lnTo>
                      <a:pt x="588" y="348"/>
                    </a:lnTo>
                    <a:lnTo>
                      <a:pt x="552" y="336"/>
                    </a:lnTo>
                    <a:lnTo>
                      <a:pt x="523" y="327"/>
                    </a:lnTo>
                    <a:lnTo>
                      <a:pt x="512" y="321"/>
                    </a:lnTo>
                    <a:lnTo>
                      <a:pt x="495" y="317"/>
                    </a:lnTo>
                    <a:lnTo>
                      <a:pt x="466" y="336"/>
                    </a:lnTo>
                    <a:lnTo>
                      <a:pt x="439" y="353"/>
                    </a:lnTo>
                    <a:lnTo>
                      <a:pt x="401" y="370"/>
                    </a:lnTo>
                    <a:lnTo>
                      <a:pt x="384" y="387"/>
                    </a:lnTo>
                    <a:lnTo>
                      <a:pt x="375" y="395"/>
                    </a:lnTo>
                    <a:lnTo>
                      <a:pt x="343" y="406"/>
                    </a:lnTo>
                    <a:lnTo>
                      <a:pt x="202" y="408"/>
                    </a:lnTo>
                    <a:lnTo>
                      <a:pt x="151" y="378"/>
                    </a:lnTo>
                    <a:lnTo>
                      <a:pt x="59" y="317"/>
                    </a:lnTo>
                    <a:lnTo>
                      <a:pt x="23" y="306"/>
                    </a:lnTo>
                    <a:lnTo>
                      <a:pt x="2" y="245"/>
                    </a:lnTo>
                    <a:lnTo>
                      <a:pt x="0" y="213"/>
                    </a:lnTo>
                    <a:lnTo>
                      <a:pt x="8" y="205"/>
                    </a:lnTo>
                    <a:lnTo>
                      <a:pt x="16" y="209"/>
                    </a:lnTo>
                    <a:lnTo>
                      <a:pt x="25" y="249"/>
                    </a:lnTo>
                    <a:lnTo>
                      <a:pt x="42" y="287"/>
                    </a:lnTo>
                    <a:lnTo>
                      <a:pt x="76" y="313"/>
                    </a:lnTo>
                    <a:lnTo>
                      <a:pt x="105" y="330"/>
                    </a:lnTo>
                    <a:lnTo>
                      <a:pt x="192" y="391"/>
                    </a:lnTo>
                    <a:lnTo>
                      <a:pt x="329" y="395"/>
                    </a:lnTo>
                    <a:lnTo>
                      <a:pt x="373" y="384"/>
                    </a:lnTo>
                    <a:lnTo>
                      <a:pt x="375" y="357"/>
                    </a:lnTo>
                    <a:lnTo>
                      <a:pt x="301" y="346"/>
                    </a:lnTo>
                    <a:lnTo>
                      <a:pt x="280" y="325"/>
                    </a:lnTo>
                    <a:lnTo>
                      <a:pt x="242" y="313"/>
                    </a:lnTo>
                    <a:lnTo>
                      <a:pt x="221" y="306"/>
                    </a:lnTo>
                    <a:lnTo>
                      <a:pt x="158" y="243"/>
                    </a:lnTo>
                    <a:lnTo>
                      <a:pt x="122" y="239"/>
                    </a:lnTo>
                    <a:lnTo>
                      <a:pt x="122" y="226"/>
                    </a:lnTo>
                    <a:lnTo>
                      <a:pt x="162" y="232"/>
                    </a:lnTo>
                    <a:lnTo>
                      <a:pt x="287" y="315"/>
                    </a:lnTo>
                    <a:lnTo>
                      <a:pt x="323" y="327"/>
                    </a:lnTo>
                    <a:lnTo>
                      <a:pt x="381" y="340"/>
                    </a:lnTo>
                    <a:lnTo>
                      <a:pt x="434" y="330"/>
                    </a:lnTo>
                    <a:lnTo>
                      <a:pt x="434" y="292"/>
                    </a:lnTo>
                    <a:lnTo>
                      <a:pt x="261" y="171"/>
                    </a:lnTo>
                    <a:lnTo>
                      <a:pt x="209" y="140"/>
                    </a:lnTo>
                    <a:lnTo>
                      <a:pt x="206" y="112"/>
                    </a:lnTo>
                    <a:lnTo>
                      <a:pt x="261" y="159"/>
                    </a:lnTo>
                    <a:lnTo>
                      <a:pt x="375" y="237"/>
                    </a:lnTo>
                    <a:lnTo>
                      <a:pt x="468" y="290"/>
                    </a:lnTo>
                    <a:lnTo>
                      <a:pt x="525" y="302"/>
                    </a:lnTo>
                    <a:lnTo>
                      <a:pt x="580" y="330"/>
                    </a:lnTo>
                    <a:lnTo>
                      <a:pt x="618" y="319"/>
                    </a:lnTo>
                    <a:lnTo>
                      <a:pt x="614" y="292"/>
                    </a:lnTo>
                    <a:lnTo>
                      <a:pt x="609" y="281"/>
                    </a:lnTo>
                    <a:lnTo>
                      <a:pt x="571" y="277"/>
                    </a:lnTo>
                    <a:lnTo>
                      <a:pt x="561" y="302"/>
                    </a:lnTo>
                    <a:lnTo>
                      <a:pt x="546" y="264"/>
                    </a:lnTo>
                    <a:lnTo>
                      <a:pt x="527" y="241"/>
                    </a:lnTo>
                    <a:lnTo>
                      <a:pt x="502" y="214"/>
                    </a:lnTo>
                    <a:lnTo>
                      <a:pt x="468" y="180"/>
                    </a:lnTo>
                    <a:lnTo>
                      <a:pt x="358" y="91"/>
                    </a:lnTo>
                    <a:lnTo>
                      <a:pt x="280" y="26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6" name="Freeform 152"/>
              <p:cNvSpPr>
                <a:spLocks/>
              </p:cNvSpPr>
              <p:nvPr/>
            </p:nvSpPr>
            <p:spPr bwMode="auto">
              <a:xfrm>
                <a:off x="928" y="3446"/>
                <a:ext cx="38" cy="73"/>
              </a:xfrm>
              <a:custGeom>
                <a:avLst/>
                <a:gdLst>
                  <a:gd name="T0" fmla="*/ 1 w 76"/>
                  <a:gd name="T1" fmla="*/ 1 h 146"/>
                  <a:gd name="T2" fmla="*/ 1 w 76"/>
                  <a:gd name="T3" fmla="*/ 1 h 146"/>
                  <a:gd name="T4" fmla="*/ 1 w 76"/>
                  <a:gd name="T5" fmla="*/ 1 h 146"/>
                  <a:gd name="T6" fmla="*/ 1 w 76"/>
                  <a:gd name="T7" fmla="*/ 1 h 146"/>
                  <a:gd name="T8" fmla="*/ 1 w 76"/>
                  <a:gd name="T9" fmla="*/ 0 h 146"/>
                  <a:gd name="T10" fmla="*/ 1 w 76"/>
                  <a:gd name="T11" fmla="*/ 1 h 146"/>
                  <a:gd name="T12" fmla="*/ 1 w 76"/>
                  <a:gd name="T13" fmla="*/ 1 h 146"/>
                  <a:gd name="T14" fmla="*/ 0 w 76"/>
                  <a:gd name="T15" fmla="*/ 1 h 146"/>
                  <a:gd name="T16" fmla="*/ 1 w 76"/>
                  <a:gd name="T17" fmla="*/ 1 h 146"/>
                  <a:gd name="T18" fmla="*/ 1 w 76"/>
                  <a:gd name="T19" fmla="*/ 1 h 1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6"/>
                  <a:gd name="T31" fmla="*/ 0 h 146"/>
                  <a:gd name="T32" fmla="*/ 76 w 76"/>
                  <a:gd name="T33" fmla="*/ 146 h 1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6" h="146">
                    <a:moveTo>
                      <a:pt x="10" y="146"/>
                    </a:moveTo>
                    <a:lnTo>
                      <a:pt x="19" y="124"/>
                    </a:lnTo>
                    <a:lnTo>
                      <a:pt x="27" y="95"/>
                    </a:lnTo>
                    <a:lnTo>
                      <a:pt x="23" y="51"/>
                    </a:lnTo>
                    <a:lnTo>
                      <a:pt x="76" y="0"/>
                    </a:lnTo>
                    <a:lnTo>
                      <a:pt x="6" y="51"/>
                    </a:lnTo>
                    <a:lnTo>
                      <a:pt x="10" y="89"/>
                    </a:lnTo>
                    <a:lnTo>
                      <a:pt x="0" y="139"/>
                    </a:lnTo>
                    <a:lnTo>
                      <a:pt x="10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7" name="Freeform 153"/>
              <p:cNvSpPr>
                <a:spLocks/>
              </p:cNvSpPr>
              <p:nvPr/>
            </p:nvSpPr>
            <p:spPr bwMode="auto">
              <a:xfrm>
                <a:off x="977" y="3349"/>
                <a:ext cx="60" cy="66"/>
              </a:xfrm>
              <a:custGeom>
                <a:avLst/>
                <a:gdLst>
                  <a:gd name="T0" fmla="*/ 0 w 122"/>
                  <a:gd name="T1" fmla="*/ 0 h 133"/>
                  <a:gd name="T2" fmla="*/ 0 w 122"/>
                  <a:gd name="T3" fmla="*/ 0 h 133"/>
                  <a:gd name="T4" fmla="*/ 0 w 122"/>
                  <a:gd name="T5" fmla="*/ 0 h 133"/>
                  <a:gd name="T6" fmla="*/ 0 w 122"/>
                  <a:gd name="T7" fmla="*/ 0 h 133"/>
                  <a:gd name="T8" fmla="*/ 0 w 122"/>
                  <a:gd name="T9" fmla="*/ 0 h 133"/>
                  <a:gd name="T10" fmla="*/ 0 w 122"/>
                  <a:gd name="T11" fmla="*/ 0 h 133"/>
                  <a:gd name="T12" fmla="*/ 0 w 122"/>
                  <a:gd name="T13" fmla="*/ 0 h 133"/>
                  <a:gd name="T14" fmla="*/ 0 w 122"/>
                  <a:gd name="T15" fmla="*/ 0 h 133"/>
                  <a:gd name="T16" fmla="*/ 0 w 122"/>
                  <a:gd name="T17" fmla="*/ 0 h 133"/>
                  <a:gd name="T18" fmla="*/ 0 w 122"/>
                  <a:gd name="T19" fmla="*/ 0 h 133"/>
                  <a:gd name="T20" fmla="*/ 0 w 122"/>
                  <a:gd name="T21" fmla="*/ 0 h 133"/>
                  <a:gd name="T22" fmla="*/ 0 w 122"/>
                  <a:gd name="T23" fmla="*/ 0 h 133"/>
                  <a:gd name="T24" fmla="*/ 0 w 122"/>
                  <a:gd name="T25" fmla="*/ 0 h 1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2"/>
                  <a:gd name="T40" fmla="*/ 0 h 133"/>
                  <a:gd name="T41" fmla="*/ 122 w 122"/>
                  <a:gd name="T42" fmla="*/ 133 h 1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2" h="133">
                    <a:moveTo>
                      <a:pt x="122" y="0"/>
                    </a:moveTo>
                    <a:lnTo>
                      <a:pt x="86" y="50"/>
                    </a:lnTo>
                    <a:lnTo>
                      <a:pt x="82" y="71"/>
                    </a:lnTo>
                    <a:lnTo>
                      <a:pt x="63" y="65"/>
                    </a:lnTo>
                    <a:lnTo>
                      <a:pt x="53" y="76"/>
                    </a:lnTo>
                    <a:lnTo>
                      <a:pt x="31" y="101"/>
                    </a:lnTo>
                    <a:lnTo>
                      <a:pt x="10" y="126"/>
                    </a:lnTo>
                    <a:lnTo>
                      <a:pt x="0" y="133"/>
                    </a:lnTo>
                    <a:lnTo>
                      <a:pt x="21" y="95"/>
                    </a:lnTo>
                    <a:lnTo>
                      <a:pt x="40" y="65"/>
                    </a:lnTo>
                    <a:lnTo>
                      <a:pt x="88" y="27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8" name="Freeform 154"/>
              <p:cNvSpPr>
                <a:spLocks/>
              </p:cNvSpPr>
              <p:nvPr/>
            </p:nvSpPr>
            <p:spPr bwMode="auto">
              <a:xfrm>
                <a:off x="905" y="3367"/>
                <a:ext cx="112" cy="188"/>
              </a:xfrm>
              <a:custGeom>
                <a:avLst/>
                <a:gdLst>
                  <a:gd name="T0" fmla="*/ 1 w 224"/>
                  <a:gd name="T1" fmla="*/ 0 h 377"/>
                  <a:gd name="T2" fmla="*/ 1 w 224"/>
                  <a:gd name="T3" fmla="*/ 0 h 377"/>
                  <a:gd name="T4" fmla="*/ 1 w 224"/>
                  <a:gd name="T5" fmla="*/ 0 h 377"/>
                  <a:gd name="T6" fmla="*/ 1 w 224"/>
                  <a:gd name="T7" fmla="*/ 0 h 377"/>
                  <a:gd name="T8" fmla="*/ 1 w 224"/>
                  <a:gd name="T9" fmla="*/ 0 h 377"/>
                  <a:gd name="T10" fmla="*/ 1 w 224"/>
                  <a:gd name="T11" fmla="*/ 0 h 377"/>
                  <a:gd name="T12" fmla="*/ 1 w 224"/>
                  <a:gd name="T13" fmla="*/ 0 h 377"/>
                  <a:gd name="T14" fmla="*/ 1 w 224"/>
                  <a:gd name="T15" fmla="*/ 0 h 377"/>
                  <a:gd name="T16" fmla="*/ 1 w 224"/>
                  <a:gd name="T17" fmla="*/ 0 h 377"/>
                  <a:gd name="T18" fmla="*/ 1 w 224"/>
                  <a:gd name="T19" fmla="*/ 0 h 377"/>
                  <a:gd name="T20" fmla="*/ 1 w 224"/>
                  <a:gd name="T21" fmla="*/ 0 h 377"/>
                  <a:gd name="T22" fmla="*/ 0 w 224"/>
                  <a:gd name="T23" fmla="*/ 0 h 377"/>
                  <a:gd name="T24" fmla="*/ 1 w 224"/>
                  <a:gd name="T25" fmla="*/ 0 h 377"/>
                  <a:gd name="T26" fmla="*/ 1 w 224"/>
                  <a:gd name="T27" fmla="*/ 0 h 377"/>
                  <a:gd name="T28" fmla="*/ 1 w 224"/>
                  <a:gd name="T29" fmla="*/ 0 h 377"/>
                  <a:gd name="T30" fmla="*/ 1 w 224"/>
                  <a:gd name="T31" fmla="*/ 0 h 377"/>
                  <a:gd name="T32" fmla="*/ 1 w 224"/>
                  <a:gd name="T33" fmla="*/ 0 h 377"/>
                  <a:gd name="T34" fmla="*/ 1 w 224"/>
                  <a:gd name="T35" fmla="*/ 0 h 377"/>
                  <a:gd name="T36" fmla="*/ 1 w 224"/>
                  <a:gd name="T37" fmla="*/ 0 h 377"/>
                  <a:gd name="T38" fmla="*/ 1 w 224"/>
                  <a:gd name="T39" fmla="*/ 0 h 377"/>
                  <a:gd name="T40" fmla="*/ 1 w 224"/>
                  <a:gd name="T41" fmla="*/ 0 h 377"/>
                  <a:gd name="T42" fmla="*/ 1 w 224"/>
                  <a:gd name="T43" fmla="*/ 0 h 377"/>
                  <a:gd name="T44" fmla="*/ 1 w 224"/>
                  <a:gd name="T45" fmla="*/ 0 h 3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4"/>
                  <a:gd name="T70" fmla="*/ 0 h 377"/>
                  <a:gd name="T71" fmla="*/ 224 w 224"/>
                  <a:gd name="T72" fmla="*/ 377 h 3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4" h="377">
                    <a:moveTo>
                      <a:pt x="190" y="23"/>
                    </a:moveTo>
                    <a:lnTo>
                      <a:pt x="142" y="46"/>
                    </a:lnTo>
                    <a:lnTo>
                      <a:pt x="104" y="67"/>
                    </a:lnTo>
                    <a:lnTo>
                      <a:pt x="78" y="90"/>
                    </a:lnTo>
                    <a:lnTo>
                      <a:pt x="43" y="143"/>
                    </a:lnTo>
                    <a:lnTo>
                      <a:pt x="26" y="179"/>
                    </a:lnTo>
                    <a:lnTo>
                      <a:pt x="17" y="244"/>
                    </a:lnTo>
                    <a:lnTo>
                      <a:pt x="21" y="284"/>
                    </a:lnTo>
                    <a:lnTo>
                      <a:pt x="64" y="371"/>
                    </a:lnTo>
                    <a:lnTo>
                      <a:pt x="34" y="377"/>
                    </a:lnTo>
                    <a:lnTo>
                      <a:pt x="17" y="333"/>
                    </a:lnTo>
                    <a:lnTo>
                      <a:pt x="0" y="274"/>
                    </a:lnTo>
                    <a:lnTo>
                      <a:pt x="3" y="223"/>
                    </a:lnTo>
                    <a:lnTo>
                      <a:pt x="22" y="149"/>
                    </a:lnTo>
                    <a:lnTo>
                      <a:pt x="40" y="112"/>
                    </a:lnTo>
                    <a:lnTo>
                      <a:pt x="60" y="86"/>
                    </a:lnTo>
                    <a:lnTo>
                      <a:pt x="81" y="63"/>
                    </a:lnTo>
                    <a:lnTo>
                      <a:pt x="148" y="29"/>
                    </a:lnTo>
                    <a:lnTo>
                      <a:pt x="192" y="12"/>
                    </a:lnTo>
                    <a:lnTo>
                      <a:pt x="224" y="0"/>
                    </a:lnTo>
                    <a:lnTo>
                      <a:pt x="209" y="19"/>
                    </a:lnTo>
                    <a:lnTo>
                      <a:pt x="19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39" name="Freeform 155"/>
              <p:cNvSpPr>
                <a:spLocks/>
              </p:cNvSpPr>
              <p:nvPr/>
            </p:nvSpPr>
            <p:spPr bwMode="auto">
              <a:xfrm>
                <a:off x="2200" y="1629"/>
                <a:ext cx="405" cy="517"/>
              </a:xfrm>
              <a:custGeom>
                <a:avLst/>
                <a:gdLst>
                  <a:gd name="T0" fmla="*/ 1 w 810"/>
                  <a:gd name="T1" fmla="*/ 1 h 1034"/>
                  <a:gd name="T2" fmla="*/ 1 w 810"/>
                  <a:gd name="T3" fmla="*/ 1 h 1034"/>
                  <a:gd name="T4" fmla="*/ 1 w 810"/>
                  <a:gd name="T5" fmla="*/ 1 h 1034"/>
                  <a:gd name="T6" fmla="*/ 1 w 810"/>
                  <a:gd name="T7" fmla="*/ 1 h 1034"/>
                  <a:gd name="T8" fmla="*/ 1 w 810"/>
                  <a:gd name="T9" fmla="*/ 1 h 1034"/>
                  <a:gd name="T10" fmla="*/ 1 w 810"/>
                  <a:gd name="T11" fmla="*/ 1 h 1034"/>
                  <a:gd name="T12" fmla="*/ 1 w 810"/>
                  <a:gd name="T13" fmla="*/ 1 h 1034"/>
                  <a:gd name="T14" fmla="*/ 1 w 810"/>
                  <a:gd name="T15" fmla="*/ 1 h 1034"/>
                  <a:gd name="T16" fmla="*/ 1 w 810"/>
                  <a:gd name="T17" fmla="*/ 1 h 1034"/>
                  <a:gd name="T18" fmla="*/ 1 w 810"/>
                  <a:gd name="T19" fmla="*/ 1 h 1034"/>
                  <a:gd name="T20" fmla="*/ 1 w 810"/>
                  <a:gd name="T21" fmla="*/ 1 h 1034"/>
                  <a:gd name="T22" fmla="*/ 1 w 810"/>
                  <a:gd name="T23" fmla="*/ 1 h 1034"/>
                  <a:gd name="T24" fmla="*/ 1 w 810"/>
                  <a:gd name="T25" fmla="*/ 1 h 1034"/>
                  <a:gd name="T26" fmla="*/ 1 w 810"/>
                  <a:gd name="T27" fmla="*/ 1 h 1034"/>
                  <a:gd name="T28" fmla="*/ 1 w 810"/>
                  <a:gd name="T29" fmla="*/ 1 h 1034"/>
                  <a:gd name="T30" fmla="*/ 1 w 810"/>
                  <a:gd name="T31" fmla="*/ 1 h 1034"/>
                  <a:gd name="T32" fmla="*/ 1 w 810"/>
                  <a:gd name="T33" fmla="*/ 1 h 1034"/>
                  <a:gd name="T34" fmla="*/ 1 w 810"/>
                  <a:gd name="T35" fmla="*/ 1 h 1034"/>
                  <a:gd name="T36" fmla="*/ 1 w 810"/>
                  <a:gd name="T37" fmla="*/ 1 h 1034"/>
                  <a:gd name="T38" fmla="*/ 1 w 810"/>
                  <a:gd name="T39" fmla="*/ 1 h 1034"/>
                  <a:gd name="T40" fmla="*/ 1 w 810"/>
                  <a:gd name="T41" fmla="*/ 1 h 1034"/>
                  <a:gd name="T42" fmla="*/ 1 w 810"/>
                  <a:gd name="T43" fmla="*/ 1 h 1034"/>
                  <a:gd name="T44" fmla="*/ 1 w 810"/>
                  <a:gd name="T45" fmla="*/ 1 h 1034"/>
                  <a:gd name="T46" fmla="*/ 1 w 810"/>
                  <a:gd name="T47" fmla="*/ 1 h 1034"/>
                  <a:gd name="T48" fmla="*/ 1 w 810"/>
                  <a:gd name="T49" fmla="*/ 0 h 1034"/>
                  <a:gd name="T50" fmla="*/ 1 w 810"/>
                  <a:gd name="T51" fmla="*/ 1 h 1034"/>
                  <a:gd name="T52" fmla="*/ 1 w 810"/>
                  <a:gd name="T53" fmla="*/ 1 h 1034"/>
                  <a:gd name="T54" fmla="*/ 1 w 810"/>
                  <a:gd name="T55" fmla="*/ 1 h 1034"/>
                  <a:gd name="T56" fmla="*/ 1 w 810"/>
                  <a:gd name="T57" fmla="*/ 1 h 1034"/>
                  <a:gd name="T58" fmla="*/ 1 w 810"/>
                  <a:gd name="T59" fmla="*/ 1 h 1034"/>
                  <a:gd name="T60" fmla="*/ 1 w 810"/>
                  <a:gd name="T61" fmla="*/ 1 h 1034"/>
                  <a:gd name="T62" fmla="*/ 1 w 810"/>
                  <a:gd name="T63" fmla="*/ 1 h 1034"/>
                  <a:gd name="T64" fmla="*/ 1 w 810"/>
                  <a:gd name="T65" fmla="*/ 1 h 1034"/>
                  <a:gd name="T66" fmla="*/ 1 w 810"/>
                  <a:gd name="T67" fmla="*/ 1 h 1034"/>
                  <a:gd name="T68" fmla="*/ 1 w 810"/>
                  <a:gd name="T69" fmla="*/ 1 h 1034"/>
                  <a:gd name="T70" fmla="*/ 1 w 810"/>
                  <a:gd name="T71" fmla="*/ 1 h 1034"/>
                  <a:gd name="T72" fmla="*/ 1 w 810"/>
                  <a:gd name="T73" fmla="*/ 1 h 1034"/>
                  <a:gd name="T74" fmla="*/ 1 w 810"/>
                  <a:gd name="T75" fmla="*/ 1 h 1034"/>
                  <a:gd name="T76" fmla="*/ 1 w 810"/>
                  <a:gd name="T77" fmla="*/ 1 h 1034"/>
                  <a:gd name="T78" fmla="*/ 1 w 810"/>
                  <a:gd name="T79" fmla="*/ 1 h 1034"/>
                  <a:gd name="T80" fmla="*/ 1 w 810"/>
                  <a:gd name="T81" fmla="*/ 1 h 1034"/>
                  <a:gd name="T82" fmla="*/ 1 w 810"/>
                  <a:gd name="T83" fmla="*/ 1 h 1034"/>
                  <a:gd name="T84" fmla="*/ 1 w 810"/>
                  <a:gd name="T85" fmla="*/ 1 h 1034"/>
                  <a:gd name="T86" fmla="*/ 1 w 810"/>
                  <a:gd name="T87" fmla="*/ 1 h 1034"/>
                  <a:gd name="T88" fmla="*/ 1 w 810"/>
                  <a:gd name="T89" fmla="*/ 1 h 1034"/>
                  <a:gd name="T90" fmla="*/ 1 w 810"/>
                  <a:gd name="T91" fmla="*/ 1 h 1034"/>
                  <a:gd name="T92" fmla="*/ 1 w 810"/>
                  <a:gd name="T93" fmla="*/ 1 h 1034"/>
                  <a:gd name="T94" fmla="*/ 1 w 810"/>
                  <a:gd name="T95" fmla="*/ 1 h 1034"/>
                  <a:gd name="T96" fmla="*/ 1 w 810"/>
                  <a:gd name="T97" fmla="*/ 1 h 1034"/>
                  <a:gd name="T98" fmla="*/ 1 w 810"/>
                  <a:gd name="T99" fmla="*/ 1 h 1034"/>
                  <a:gd name="T100" fmla="*/ 1 w 810"/>
                  <a:gd name="T101" fmla="*/ 1 h 1034"/>
                  <a:gd name="T102" fmla="*/ 1 w 810"/>
                  <a:gd name="T103" fmla="*/ 1 h 1034"/>
                  <a:gd name="T104" fmla="*/ 1 w 810"/>
                  <a:gd name="T105" fmla="*/ 1 h 1034"/>
                  <a:gd name="T106" fmla="*/ 1 w 810"/>
                  <a:gd name="T107" fmla="*/ 1 h 1034"/>
                  <a:gd name="T108" fmla="*/ 1 w 810"/>
                  <a:gd name="T109" fmla="*/ 1 h 103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10"/>
                  <a:gd name="T166" fmla="*/ 0 h 1034"/>
                  <a:gd name="T167" fmla="*/ 810 w 810"/>
                  <a:gd name="T168" fmla="*/ 1034 h 103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10" h="1034">
                    <a:moveTo>
                      <a:pt x="305" y="19"/>
                    </a:moveTo>
                    <a:lnTo>
                      <a:pt x="291" y="26"/>
                    </a:lnTo>
                    <a:lnTo>
                      <a:pt x="259" y="43"/>
                    </a:lnTo>
                    <a:lnTo>
                      <a:pt x="189" y="97"/>
                    </a:lnTo>
                    <a:lnTo>
                      <a:pt x="164" y="136"/>
                    </a:lnTo>
                    <a:lnTo>
                      <a:pt x="137" y="190"/>
                    </a:lnTo>
                    <a:lnTo>
                      <a:pt x="111" y="254"/>
                    </a:lnTo>
                    <a:lnTo>
                      <a:pt x="103" y="338"/>
                    </a:lnTo>
                    <a:lnTo>
                      <a:pt x="99" y="368"/>
                    </a:lnTo>
                    <a:lnTo>
                      <a:pt x="94" y="385"/>
                    </a:lnTo>
                    <a:lnTo>
                      <a:pt x="82" y="391"/>
                    </a:lnTo>
                    <a:lnTo>
                      <a:pt x="44" y="376"/>
                    </a:lnTo>
                    <a:lnTo>
                      <a:pt x="27" y="393"/>
                    </a:lnTo>
                    <a:lnTo>
                      <a:pt x="23" y="467"/>
                    </a:lnTo>
                    <a:lnTo>
                      <a:pt x="27" y="562"/>
                    </a:lnTo>
                    <a:lnTo>
                      <a:pt x="35" y="631"/>
                    </a:lnTo>
                    <a:lnTo>
                      <a:pt x="37" y="648"/>
                    </a:lnTo>
                    <a:lnTo>
                      <a:pt x="54" y="657"/>
                    </a:lnTo>
                    <a:lnTo>
                      <a:pt x="84" y="673"/>
                    </a:lnTo>
                    <a:lnTo>
                      <a:pt x="101" y="686"/>
                    </a:lnTo>
                    <a:lnTo>
                      <a:pt x="126" y="705"/>
                    </a:lnTo>
                    <a:lnTo>
                      <a:pt x="156" y="728"/>
                    </a:lnTo>
                    <a:lnTo>
                      <a:pt x="179" y="756"/>
                    </a:lnTo>
                    <a:lnTo>
                      <a:pt x="185" y="794"/>
                    </a:lnTo>
                    <a:lnTo>
                      <a:pt x="179" y="870"/>
                    </a:lnTo>
                    <a:lnTo>
                      <a:pt x="179" y="910"/>
                    </a:lnTo>
                    <a:lnTo>
                      <a:pt x="166" y="942"/>
                    </a:lnTo>
                    <a:lnTo>
                      <a:pt x="175" y="969"/>
                    </a:lnTo>
                    <a:lnTo>
                      <a:pt x="208" y="986"/>
                    </a:lnTo>
                    <a:lnTo>
                      <a:pt x="230" y="999"/>
                    </a:lnTo>
                    <a:lnTo>
                      <a:pt x="242" y="994"/>
                    </a:lnTo>
                    <a:lnTo>
                      <a:pt x="244" y="980"/>
                    </a:lnTo>
                    <a:lnTo>
                      <a:pt x="274" y="973"/>
                    </a:lnTo>
                    <a:lnTo>
                      <a:pt x="286" y="979"/>
                    </a:lnTo>
                    <a:lnTo>
                      <a:pt x="274" y="988"/>
                    </a:lnTo>
                    <a:lnTo>
                      <a:pt x="255" y="998"/>
                    </a:lnTo>
                    <a:lnTo>
                      <a:pt x="253" y="1009"/>
                    </a:lnTo>
                    <a:lnTo>
                      <a:pt x="253" y="1030"/>
                    </a:lnTo>
                    <a:lnTo>
                      <a:pt x="244" y="1034"/>
                    </a:lnTo>
                    <a:lnTo>
                      <a:pt x="230" y="1009"/>
                    </a:lnTo>
                    <a:lnTo>
                      <a:pt x="192" y="999"/>
                    </a:lnTo>
                    <a:lnTo>
                      <a:pt x="175" y="990"/>
                    </a:lnTo>
                    <a:lnTo>
                      <a:pt x="166" y="975"/>
                    </a:lnTo>
                    <a:lnTo>
                      <a:pt x="154" y="952"/>
                    </a:lnTo>
                    <a:lnTo>
                      <a:pt x="162" y="929"/>
                    </a:lnTo>
                    <a:lnTo>
                      <a:pt x="168" y="912"/>
                    </a:lnTo>
                    <a:lnTo>
                      <a:pt x="168" y="864"/>
                    </a:lnTo>
                    <a:lnTo>
                      <a:pt x="172" y="779"/>
                    </a:lnTo>
                    <a:lnTo>
                      <a:pt x="166" y="754"/>
                    </a:lnTo>
                    <a:lnTo>
                      <a:pt x="158" y="741"/>
                    </a:lnTo>
                    <a:lnTo>
                      <a:pt x="84" y="695"/>
                    </a:lnTo>
                    <a:lnTo>
                      <a:pt x="38" y="684"/>
                    </a:lnTo>
                    <a:lnTo>
                      <a:pt x="12" y="646"/>
                    </a:lnTo>
                    <a:lnTo>
                      <a:pt x="18" y="627"/>
                    </a:lnTo>
                    <a:lnTo>
                      <a:pt x="10" y="458"/>
                    </a:lnTo>
                    <a:lnTo>
                      <a:pt x="14" y="382"/>
                    </a:lnTo>
                    <a:lnTo>
                      <a:pt x="29" y="365"/>
                    </a:lnTo>
                    <a:lnTo>
                      <a:pt x="12" y="372"/>
                    </a:lnTo>
                    <a:lnTo>
                      <a:pt x="0" y="361"/>
                    </a:lnTo>
                    <a:lnTo>
                      <a:pt x="16" y="327"/>
                    </a:lnTo>
                    <a:lnTo>
                      <a:pt x="29" y="311"/>
                    </a:lnTo>
                    <a:lnTo>
                      <a:pt x="23" y="338"/>
                    </a:lnTo>
                    <a:lnTo>
                      <a:pt x="37" y="342"/>
                    </a:lnTo>
                    <a:lnTo>
                      <a:pt x="48" y="277"/>
                    </a:lnTo>
                    <a:lnTo>
                      <a:pt x="65" y="241"/>
                    </a:lnTo>
                    <a:lnTo>
                      <a:pt x="94" y="188"/>
                    </a:lnTo>
                    <a:lnTo>
                      <a:pt x="128" y="135"/>
                    </a:lnTo>
                    <a:lnTo>
                      <a:pt x="154" y="97"/>
                    </a:lnTo>
                    <a:lnTo>
                      <a:pt x="185" y="70"/>
                    </a:lnTo>
                    <a:lnTo>
                      <a:pt x="221" y="47"/>
                    </a:lnTo>
                    <a:lnTo>
                      <a:pt x="251" y="30"/>
                    </a:lnTo>
                    <a:lnTo>
                      <a:pt x="265" y="24"/>
                    </a:lnTo>
                    <a:lnTo>
                      <a:pt x="299" y="7"/>
                    </a:lnTo>
                    <a:lnTo>
                      <a:pt x="367" y="0"/>
                    </a:lnTo>
                    <a:lnTo>
                      <a:pt x="441" y="0"/>
                    </a:lnTo>
                    <a:lnTo>
                      <a:pt x="485" y="0"/>
                    </a:lnTo>
                    <a:lnTo>
                      <a:pt x="637" y="41"/>
                    </a:lnTo>
                    <a:lnTo>
                      <a:pt x="689" y="64"/>
                    </a:lnTo>
                    <a:lnTo>
                      <a:pt x="723" y="110"/>
                    </a:lnTo>
                    <a:lnTo>
                      <a:pt x="747" y="155"/>
                    </a:lnTo>
                    <a:lnTo>
                      <a:pt x="765" y="199"/>
                    </a:lnTo>
                    <a:lnTo>
                      <a:pt x="791" y="271"/>
                    </a:lnTo>
                    <a:lnTo>
                      <a:pt x="810" y="401"/>
                    </a:lnTo>
                    <a:lnTo>
                      <a:pt x="810" y="473"/>
                    </a:lnTo>
                    <a:lnTo>
                      <a:pt x="806" y="530"/>
                    </a:lnTo>
                    <a:lnTo>
                      <a:pt x="801" y="551"/>
                    </a:lnTo>
                    <a:lnTo>
                      <a:pt x="776" y="558"/>
                    </a:lnTo>
                    <a:lnTo>
                      <a:pt x="759" y="577"/>
                    </a:lnTo>
                    <a:lnTo>
                      <a:pt x="747" y="593"/>
                    </a:lnTo>
                    <a:lnTo>
                      <a:pt x="738" y="623"/>
                    </a:lnTo>
                    <a:lnTo>
                      <a:pt x="727" y="631"/>
                    </a:lnTo>
                    <a:lnTo>
                      <a:pt x="698" y="631"/>
                    </a:lnTo>
                    <a:lnTo>
                      <a:pt x="709" y="655"/>
                    </a:lnTo>
                    <a:lnTo>
                      <a:pt x="704" y="676"/>
                    </a:lnTo>
                    <a:lnTo>
                      <a:pt x="696" y="684"/>
                    </a:lnTo>
                    <a:lnTo>
                      <a:pt x="670" y="686"/>
                    </a:lnTo>
                    <a:lnTo>
                      <a:pt x="635" y="667"/>
                    </a:lnTo>
                    <a:lnTo>
                      <a:pt x="616" y="648"/>
                    </a:lnTo>
                    <a:lnTo>
                      <a:pt x="563" y="568"/>
                    </a:lnTo>
                    <a:lnTo>
                      <a:pt x="552" y="549"/>
                    </a:lnTo>
                    <a:lnTo>
                      <a:pt x="533" y="520"/>
                    </a:lnTo>
                    <a:lnTo>
                      <a:pt x="512" y="496"/>
                    </a:lnTo>
                    <a:lnTo>
                      <a:pt x="498" y="482"/>
                    </a:lnTo>
                    <a:lnTo>
                      <a:pt x="523" y="496"/>
                    </a:lnTo>
                    <a:lnTo>
                      <a:pt x="557" y="520"/>
                    </a:lnTo>
                    <a:lnTo>
                      <a:pt x="584" y="572"/>
                    </a:lnTo>
                    <a:lnTo>
                      <a:pt x="601" y="600"/>
                    </a:lnTo>
                    <a:lnTo>
                      <a:pt x="616" y="617"/>
                    </a:lnTo>
                    <a:lnTo>
                      <a:pt x="641" y="644"/>
                    </a:lnTo>
                    <a:lnTo>
                      <a:pt x="662" y="665"/>
                    </a:lnTo>
                    <a:lnTo>
                      <a:pt x="683" y="667"/>
                    </a:lnTo>
                    <a:lnTo>
                      <a:pt x="687" y="638"/>
                    </a:lnTo>
                    <a:lnTo>
                      <a:pt x="671" y="602"/>
                    </a:lnTo>
                    <a:lnTo>
                      <a:pt x="652" y="585"/>
                    </a:lnTo>
                    <a:lnTo>
                      <a:pt x="677" y="598"/>
                    </a:lnTo>
                    <a:lnTo>
                      <a:pt x="717" y="610"/>
                    </a:lnTo>
                    <a:lnTo>
                      <a:pt x="736" y="606"/>
                    </a:lnTo>
                    <a:lnTo>
                      <a:pt x="734" y="598"/>
                    </a:lnTo>
                    <a:lnTo>
                      <a:pt x="717" y="589"/>
                    </a:lnTo>
                    <a:lnTo>
                      <a:pt x="696" y="576"/>
                    </a:lnTo>
                    <a:lnTo>
                      <a:pt x="683" y="564"/>
                    </a:lnTo>
                    <a:lnTo>
                      <a:pt x="746" y="566"/>
                    </a:lnTo>
                    <a:lnTo>
                      <a:pt x="768" y="538"/>
                    </a:lnTo>
                    <a:lnTo>
                      <a:pt x="721" y="539"/>
                    </a:lnTo>
                    <a:lnTo>
                      <a:pt x="791" y="517"/>
                    </a:lnTo>
                    <a:lnTo>
                      <a:pt x="799" y="452"/>
                    </a:lnTo>
                    <a:lnTo>
                      <a:pt x="791" y="465"/>
                    </a:lnTo>
                    <a:lnTo>
                      <a:pt x="766" y="482"/>
                    </a:lnTo>
                    <a:lnTo>
                      <a:pt x="713" y="479"/>
                    </a:lnTo>
                    <a:lnTo>
                      <a:pt x="774" y="458"/>
                    </a:lnTo>
                    <a:lnTo>
                      <a:pt x="795" y="334"/>
                    </a:lnTo>
                    <a:lnTo>
                      <a:pt x="784" y="347"/>
                    </a:lnTo>
                    <a:lnTo>
                      <a:pt x="768" y="387"/>
                    </a:lnTo>
                    <a:lnTo>
                      <a:pt x="734" y="410"/>
                    </a:lnTo>
                    <a:lnTo>
                      <a:pt x="713" y="416"/>
                    </a:lnTo>
                    <a:lnTo>
                      <a:pt x="744" y="384"/>
                    </a:lnTo>
                    <a:lnTo>
                      <a:pt x="772" y="346"/>
                    </a:lnTo>
                    <a:lnTo>
                      <a:pt x="780" y="304"/>
                    </a:lnTo>
                    <a:lnTo>
                      <a:pt x="761" y="338"/>
                    </a:lnTo>
                    <a:lnTo>
                      <a:pt x="738" y="355"/>
                    </a:lnTo>
                    <a:lnTo>
                      <a:pt x="719" y="366"/>
                    </a:lnTo>
                    <a:lnTo>
                      <a:pt x="742" y="344"/>
                    </a:lnTo>
                    <a:lnTo>
                      <a:pt x="768" y="298"/>
                    </a:lnTo>
                    <a:lnTo>
                      <a:pt x="770" y="232"/>
                    </a:lnTo>
                    <a:lnTo>
                      <a:pt x="765" y="216"/>
                    </a:lnTo>
                    <a:lnTo>
                      <a:pt x="759" y="207"/>
                    </a:lnTo>
                    <a:lnTo>
                      <a:pt x="746" y="226"/>
                    </a:lnTo>
                    <a:lnTo>
                      <a:pt x="734" y="237"/>
                    </a:lnTo>
                    <a:lnTo>
                      <a:pt x="715" y="252"/>
                    </a:lnTo>
                    <a:lnTo>
                      <a:pt x="727" y="180"/>
                    </a:lnTo>
                    <a:lnTo>
                      <a:pt x="715" y="136"/>
                    </a:lnTo>
                    <a:lnTo>
                      <a:pt x="706" y="119"/>
                    </a:lnTo>
                    <a:lnTo>
                      <a:pt x="690" y="163"/>
                    </a:lnTo>
                    <a:lnTo>
                      <a:pt x="679" y="102"/>
                    </a:lnTo>
                    <a:lnTo>
                      <a:pt x="649" y="78"/>
                    </a:lnTo>
                    <a:lnTo>
                      <a:pt x="633" y="68"/>
                    </a:lnTo>
                    <a:lnTo>
                      <a:pt x="616" y="78"/>
                    </a:lnTo>
                    <a:lnTo>
                      <a:pt x="599" y="114"/>
                    </a:lnTo>
                    <a:lnTo>
                      <a:pt x="590" y="32"/>
                    </a:lnTo>
                    <a:lnTo>
                      <a:pt x="565" y="22"/>
                    </a:lnTo>
                    <a:lnTo>
                      <a:pt x="529" y="17"/>
                    </a:lnTo>
                    <a:lnTo>
                      <a:pt x="481" y="11"/>
                    </a:lnTo>
                    <a:lnTo>
                      <a:pt x="447" y="59"/>
                    </a:lnTo>
                    <a:lnTo>
                      <a:pt x="436" y="11"/>
                    </a:lnTo>
                    <a:lnTo>
                      <a:pt x="358" y="13"/>
                    </a:lnTo>
                    <a:lnTo>
                      <a:pt x="30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0" name="Freeform 156"/>
              <p:cNvSpPr>
                <a:spLocks/>
              </p:cNvSpPr>
              <p:nvPr/>
            </p:nvSpPr>
            <p:spPr bwMode="auto">
              <a:xfrm>
                <a:off x="2241" y="1721"/>
                <a:ext cx="180" cy="145"/>
              </a:xfrm>
              <a:custGeom>
                <a:avLst/>
                <a:gdLst>
                  <a:gd name="T0" fmla="*/ 0 w 361"/>
                  <a:gd name="T1" fmla="*/ 0 h 291"/>
                  <a:gd name="T2" fmla="*/ 0 w 361"/>
                  <a:gd name="T3" fmla="*/ 0 h 291"/>
                  <a:gd name="T4" fmla="*/ 0 w 361"/>
                  <a:gd name="T5" fmla="*/ 0 h 291"/>
                  <a:gd name="T6" fmla="*/ 0 w 361"/>
                  <a:gd name="T7" fmla="*/ 0 h 291"/>
                  <a:gd name="T8" fmla="*/ 0 w 361"/>
                  <a:gd name="T9" fmla="*/ 0 h 291"/>
                  <a:gd name="T10" fmla="*/ 0 w 361"/>
                  <a:gd name="T11" fmla="*/ 0 h 291"/>
                  <a:gd name="T12" fmla="*/ 0 w 361"/>
                  <a:gd name="T13" fmla="*/ 0 h 291"/>
                  <a:gd name="T14" fmla="*/ 0 w 361"/>
                  <a:gd name="T15" fmla="*/ 0 h 291"/>
                  <a:gd name="T16" fmla="*/ 0 w 361"/>
                  <a:gd name="T17" fmla="*/ 0 h 291"/>
                  <a:gd name="T18" fmla="*/ 0 w 361"/>
                  <a:gd name="T19" fmla="*/ 0 h 291"/>
                  <a:gd name="T20" fmla="*/ 0 w 361"/>
                  <a:gd name="T21" fmla="*/ 0 h 291"/>
                  <a:gd name="T22" fmla="*/ 0 w 361"/>
                  <a:gd name="T23" fmla="*/ 0 h 291"/>
                  <a:gd name="T24" fmla="*/ 0 w 361"/>
                  <a:gd name="T25" fmla="*/ 0 h 291"/>
                  <a:gd name="T26" fmla="*/ 0 w 361"/>
                  <a:gd name="T27" fmla="*/ 0 h 291"/>
                  <a:gd name="T28" fmla="*/ 0 w 361"/>
                  <a:gd name="T29" fmla="*/ 0 h 291"/>
                  <a:gd name="T30" fmla="*/ 0 w 361"/>
                  <a:gd name="T31" fmla="*/ 0 h 291"/>
                  <a:gd name="T32" fmla="*/ 0 w 361"/>
                  <a:gd name="T33" fmla="*/ 0 h 291"/>
                  <a:gd name="T34" fmla="*/ 0 w 361"/>
                  <a:gd name="T35" fmla="*/ 0 h 291"/>
                  <a:gd name="T36" fmla="*/ 0 w 361"/>
                  <a:gd name="T37" fmla="*/ 0 h 291"/>
                  <a:gd name="T38" fmla="*/ 0 w 361"/>
                  <a:gd name="T39" fmla="*/ 0 h 291"/>
                  <a:gd name="T40" fmla="*/ 0 w 361"/>
                  <a:gd name="T41" fmla="*/ 0 h 291"/>
                  <a:gd name="T42" fmla="*/ 0 w 361"/>
                  <a:gd name="T43" fmla="*/ 0 h 291"/>
                  <a:gd name="T44" fmla="*/ 0 w 361"/>
                  <a:gd name="T45" fmla="*/ 0 h 291"/>
                  <a:gd name="T46" fmla="*/ 0 w 361"/>
                  <a:gd name="T47" fmla="*/ 0 h 291"/>
                  <a:gd name="T48" fmla="*/ 0 w 361"/>
                  <a:gd name="T49" fmla="*/ 0 h 291"/>
                  <a:gd name="T50" fmla="*/ 0 w 361"/>
                  <a:gd name="T51" fmla="*/ 0 h 291"/>
                  <a:gd name="T52" fmla="*/ 0 w 361"/>
                  <a:gd name="T53" fmla="*/ 0 h 291"/>
                  <a:gd name="T54" fmla="*/ 0 w 361"/>
                  <a:gd name="T55" fmla="*/ 0 h 291"/>
                  <a:gd name="T56" fmla="*/ 0 w 361"/>
                  <a:gd name="T57" fmla="*/ 0 h 291"/>
                  <a:gd name="T58" fmla="*/ 0 w 361"/>
                  <a:gd name="T59" fmla="*/ 0 h 291"/>
                  <a:gd name="T60" fmla="*/ 0 w 361"/>
                  <a:gd name="T61" fmla="*/ 0 h 291"/>
                  <a:gd name="T62" fmla="*/ 0 w 361"/>
                  <a:gd name="T63" fmla="*/ 0 h 291"/>
                  <a:gd name="T64" fmla="*/ 0 w 361"/>
                  <a:gd name="T65" fmla="*/ 0 h 291"/>
                  <a:gd name="T66" fmla="*/ 0 w 361"/>
                  <a:gd name="T67" fmla="*/ 0 h 291"/>
                  <a:gd name="T68" fmla="*/ 0 w 361"/>
                  <a:gd name="T69" fmla="*/ 0 h 291"/>
                  <a:gd name="T70" fmla="*/ 0 w 361"/>
                  <a:gd name="T71" fmla="*/ 0 h 291"/>
                  <a:gd name="T72" fmla="*/ 0 w 361"/>
                  <a:gd name="T73" fmla="*/ 0 h 291"/>
                  <a:gd name="T74" fmla="*/ 0 w 361"/>
                  <a:gd name="T75" fmla="*/ 0 h 291"/>
                  <a:gd name="T76" fmla="*/ 0 w 361"/>
                  <a:gd name="T77" fmla="*/ 0 h 291"/>
                  <a:gd name="T78" fmla="*/ 0 w 361"/>
                  <a:gd name="T79" fmla="*/ 0 h 291"/>
                  <a:gd name="T80" fmla="*/ 0 w 361"/>
                  <a:gd name="T81" fmla="*/ 0 h 291"/>
                  <a:gd name="T82" fmla="*/ 0 w 361"/>
                  <a:gd name="T83" fmla="*/ 0 h 291"/>
                  <a:gd name="T84" fmla="*/ 0 w 361"/>
                  <a:gd name="T85" fmla="*/ 0 h 291"/>
                  <a:gd name="T86" fmla="*/ 0 w 361"/>
                  <a:gd name="T87" fmla="*/ 0 h 291"/>
                  <a:gd name="T88" fmla="*/ 0 w 361"/>
                  <a:gd name="T89" fmla="*/ 0 h 291"/>
                  <a:gd name="T90" fmla="*/ 0 w 361"/>
                  <a:gd name="T91" fmla="*/ 0 h 291"/>
                  <a:gd name="T92" fmla="*/ 0 w 361"/>
                  <a:gd name="T93" fmla="*/ 0 h 291"/>
                  <a:gd name="T94" fmla="*/ 0 w 361"/>
                  <a:gd name="T95" fmla="*/ 0 h 29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1"/>
                  <a:gd name="T145" fmla="*/ 0 h 291"/>
                  <a:gd name="T146" fmla="*/ 361 w 361"/>
                  <a:gd name="T147" fmla="*/ 291 h 29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1" h="291">
                    <a:moveTo>
                      <a:pt x="0" y="207"/>
                    </a:moveTo>
                    <a:lnTo>
                      <a:pt x="19" y="226"/>
                    </a:lnTo>
                    <a:lnTo>
                      <a:pt x="61" y="272"/>
                    </a:lnTo>
                    <a:lnTo>
                      <a:pt x="86" y="289"/>
                    </a:lnTo>
                    <a:lnTo>
                      <a:pt x="109" y="291"/>
                    </a:lnTo>
                    <a:lnTo>
                      <a:pt x="133" y="287"/>
                    </a:lnTo>
                    <a:lnTo>
                      <a:pt x="156" y="274"/>
                    </a:lnTo>
                    <a:lnTo>
                      <a:pt x="196" y="257"/>
                    </a:lnTo>
                    <a:lnTo>
                      <a:pt x="247" y="236"/>
                    </a:lnTo>
                    <a:lnTo>
                      <a:pt x="282" y="219"/>
                    </a:lnTo>
                    <a:lnTo>
                      <a:pt x="312" y="192"/>
                    </a:lnTo>
                    <a:lnTo>
                      <a:pt x="350" y="158"/>
                    </a:lnTo>
                    <a:lnTo>
                      <a:pt x="361" y="97"/>
                    </a:lnTo>
                    <a:lnTo>
                      <a:pt x="337" y="124"/>
                    </a:lnTo>
                    <a:lnTo>
                      <a:pt x="304" y="154"/>
                    </a:lnTo>
                    <a:lnTo>
                      <a:pt x="289" y="143"/>
                    </a:lnTo>
                    <a:lnTo>
                      <a:pt x="285" y="126"/>
                    </a:lnTo>
                    <a:lnTo>
                      <a:pt x="274" y="152"/>
                    </a:lnTo>
                    <a:lnTo>
                      <a:pt x="263" y="171"/>
                    </a:lnTo>
                    <a:lnTo>
                      <a:pt x="251" y="181"/>
                    </a:lnTo>
                    <a:lnTo>
                      <a:pt x="236" y="167"/>
                    </a:lnTo>
                    <a:lnTo>
                      <a:pt x="232" y="154"/>
                    </a:lnTo>
                    <a:lnTo>
                      <a:pt x="202" y="171"/>
                    </a:lnTo>
                    <a:lnTo>
                      <a:pt x="181" y="217"/>
                    </a:lnTo>
                    <a:lnTo>
                      <a:pt x="164" y="205"/>
                    </a:lnTo>
                    <a:lnTo>
                      <a:pt x="173" y="181"/>
                    </a:lnTo>
                    <a:lnTo>
                      <a:pt x="188" y="145"/>
                    </a:lnTo>
                    <a:lnTo>
                      <a:pt x="209" y="95"/>
                    </a:lnTo>
                    <a:lnTo>
                      <a:pt x="230" y="0"/>
                    </a:lnTo>
                    <a:lnTo>
                      <a:pt x="211" y="34"/>
                    </a:lnTo>
                    <a:lnTo>
                      <a:pt x="192" y="84"/>
                    </a:lnTo>
                    <a:lnTo>
                      <a:pt x="181" y="131"/>
                    </a:lnTo>
                    <a:lnTo>
                      <a:pt x="167" y="167"/>
                    </a:lnTo>
                    <a:lnTo>
                      <a:pt x="156" y="175"/>
                    </a:lnTo>
                    <a:lnTo>
                      <a:pt x="137" y="175"/>
                    </a:lnTo>
                    <a:lnTo>
                      <a:pt x="118" y="154"/>
                    </a:lnTo>
                    <a:lnTo>
                      <a:pt x="109" y="139"/>
                    </a:lnTo>
                    <a:lnTo>
                      <a:pt x="107" y="164"/>
                    </a:lnTo>
                    <a:lnTo>
                      <a:pt x="97" y="186"/>
                    </a:lnTo>
                    <a:lnTo>
                      <a:pt x="82" y="154"/>
                    </a:lnTo>
                    <a:lnTo>
                      <a:pt x="78" y="173"/>
                    </a:lnTo>
                    <a:lnTo>
                      <a:pt x="61" y="190"/>
                    </a:lnTo>
                    <a:lnTo>
                      <a:pt x="33" y="164"/>
                    </a:lnTo>
                    <a:lnTo>
                      <a:pt x="19" y="139"/>
                    </a:lnTo>
                    <a:lnTo>
                      <a:pt x="23" y="69"/>
                    </a:lnTo>
                    <a:lnTo>
                      <a:pt x="0" y="160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1" name="Freeform 157"/>
              <p:cNvSpPr>
                <a:spLocks/>
              </p:cNvSpPr>
              <p:nvPr/>
            </p:nvSpPr>
            <p:spPr bwMode="auto">
              <a:xfrm>
                <a:off x="2263" y="1668"/>
                <a:ext cx="85" cy="116"/>
              </a:xfrm>
              <a:custGeom>
                <a:avLst/>
                <a:gdLst>
                  <a:gd name="T0" fmla="*/ 1 w 169"/>
                  <a:gd name="T1" fmla="*/ 1 h 231"/>
                  <a:gd name="T2" fmla="*/ 1 w 169"/>
                  <a:gd name="T3" fmla="*/ 1 h 231"/>
                  <a:gd name="T4" fmla="*/ 1 w 169"/>
                  <a:gd name="T5" fmla="*/ 1 h 231"/>
                  <a:gd name="T6" fmla="*/ 1 w 169"/>
                  <a:gd name="T7" fmla="*/ 1 h 231"/>
                  <a:gd name="T8" fmla="*/ 1 w 169"/>
                  <a:gd name="T9" fmla="*/ 1 h 231"/>
                  <a:gd name="T10" fmla="*/ 1 w 169"/>
                  <a:gd name="T11" fmla="*/ 1 h 231"/>
                  <a:gd name="T12" fmla="*/ 1 w 169"/>
                  <a:gd name="T13" fmla="*/ 1 h 231"/>
                  <a:gd name="T14" fmla="*/ 1 w 169"/>
                  <a:gd name="T15" fmla="*/ 1 h 231"/>
                  <a:gd name="T16" fmla="*/ 1 w 169"/>
                  <a:gd name="T17" fmla="*/ 1 h 231"/>
                  <a:gd name="T18" fmla="*/ 1 w 169"/>
                  <a:gd name="T19" fmla="*/ 1 h 231"/>
                  <a:gd name="T20" fmla="*/ 1 w 169"/>
                  <a:gd name="T21" fmla="*/ 1 h 231"/>
                  <a:gd name="T22" fmla="*/ 1 w 169"/>
                  <a:gd name="T23" fmla="*/ 1 h 231"/>
                  <a:gd name="T24" fmla="*/ 1 w 169"/>
                  <a:gd name="T25" fmla="*/ 1 h 231"/>
                  <a:gd name="T26" fmla="*/ 1 w 169"/>
                  <a:gd name="T27" fmla="*/ 1 h 231"/>
                  <a:gd name="T28" fmla="*/ 1 w 169"/>
                  <a:gd name="T29" fmla="*/ 1 h 231"/>
                  <a:gd name="T30" fmla="*/ 0 w 169"/>
                  <a:gd name="T31" fmla="*/ 1 h 231"/>
                  <a:gd name="T32" fmla="*/ 1 w 169"/>
                  <a:gd name="T33" fmla="*/ 1 h 231"/>
                  <a:gd name="T34" fmla="*/ 1 w 169"/>
                  <a:gd name="T35" fmla="*/ 1 h 231"/>
                  <a:gd name="T36" fmla="*/ 1 w 169"/>
                  <a:gd name="T37" fmla="*/ 1 h 231"/>
                  <a:gd name="T38" fmla="*/ 1 w 169"/>
                  <a:gd name="T39" fmla="*/ 1 h 231"/>
                  <a:gd name="T40" fmla="*/ 1 w 169"/>
                  <a:gd name="T41" fmla="*/ 0 h 231"/>
                  <a:gd name="T42" fmla="*/ 1 w 169"/>
                  <a:gd name="T43" fmla="*/ 1 h 231"/>
                  <a:gd name="T44" fmla="*/ 1 w 169"/>
                  <a:gd name="T45" fmla="*/ 1 h 231"/>
                  <a:gd name="T46" fmla="*/ 1 w 169"/>
                  <a:gd name="T47" fmla="*/ 1 h 231"/>
                  <a:gd name="T48" fmla="*/ 1 w 169"/>
                  <a:gd name="T49" fmla="*/ 1 h 231"/>
                  <a:gd name="T50" fmla="*/ 1 w 169"/>
                  <a:gd name="T51" fmla="*/ 1 h 231"/>
                  <a:gd name="T52" fmla="*/ 1 w 169"/>
                  <a:gd name="T53" fmla="*/ 1 h 231"/>
                  <a:gd name="T54" fmla="*/ 1 w 169"/>
                  <a:gd name="T55" fmla="*/ 1 h 231"/>
                  <a:gd name="T56" fmla="*/ 1 w 169"/>
                  <a:gd name="T57" fmla="*/ 1 h 2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9"/>
                  <a:gd name="T88" fmla="*/ 0 h 231"/>
                  <a:gd name="T89" fmla="*/ 169 w 169"/>
                  <a:gd name="T90" fmla="*/ 231 h 23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9" h="231">
                    <a:moveTo>
                      <a:pt x="161" y="34"/>
                    </a:moveTo>
                    <a:lnTo>
                      <a:pt x="142" y="85"/>
                    </a:lnTo>
                    <a:lnTo>
                      <a:pt x="127" y="125"/>
                    </a:lnTo>
                    <a:lnTo>
                      <a:pt x="114" y="152"/>
                    </a:lnTo>
                    <a:lnTo>
                      <a:pt x="95" y="205"/>
                    </a:lnTo>
                    <a:lnTo>
                      <a:pt x="85" y="231"/>
                    </a:lnTo>
                    <a:lnTo>
                      <a:pt x="78" y="207"/>
                    </a:lnTo>
                    <a:lnTo>
                      <a:pt x="78" y="171"/>
                    </a:lnTo>
                    <a:lnTo>
                      <a:pt x="45" y="188"/>
                    </a:lnTo>
                    <a:lnTo>
                      <a:pt x="44" y="211"/>
                    </a:lnTo>
                    <a:lnTo>
                      <a:pt x="36" y="222"/>
                    </a:lnTo>
                    <a:lnTo>
                      <a:pt x="25" y="178"/>
                    </a:lnTo>
                    <a:lnTo>
                      <a:pt x="17" y="207"/>
                    </a:lnTo>
                    <a:lnTo>
                      <a:pt x="11" y="222"/>
                    </a:lnTo>
                    <a:lnTo>
                      <a:pt x="7" y="218"/>
                    </a:lnTo>
                    <a:lnTo>
                      <a:pt x="0" y="176"/>
                    </a:lnTo>
                    <a:lnTo>
                      <a:pt x="9" y="138"/>
                    </a:lnTo>
                    <a:lnTo>
                      <a:pt x="17" y="117"/>
                    </a:lnTo>
                    <a:lnTo>
                      <a:pt x="34" y="142"/>
                    </a:lnTo>
                    <a:lnTo>
                      <a:pt x="59" y="64"/>
                    </a:lnTo>
                    <a:lnTo>
                      <a:pt x="116" y="0"/>
                    </a:lnTo>
                    <a:lnTo>
                      <a:pt x="89" y="70"/>
                    </a:lnTo>
                    <a:lnTo>
                      <a:pt x="114" y="41"/>
                    </a:lnTo>
                    <a:lnTo>
                      <a:pt x="95" y="96"/>
                    </a:lnTo>
                    <a:lnTo>
                      <a:pt x="101" y="119"/>
                    </a:lnTo>
                    <a:lnTo>
                      <a:pt x="140" y="51"/>
                    </a:lnTo>
                    <a:lnTo>
                      <a:pt x="169" y="1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2" name="Freeform 158"/>
              <p:cNvSpPr>
                <a:spLocks/>
              </p:cNvSpPr>
              <p:nvPr/>
            </p:nvSpPr>
            <p:spPr bwMode="auto">
              <a:xfrm>
                <a:off x="2376" y="1767"/>
                <a:ext cx="90" cy="72"/>
              </a:xfrm>
              <a:custGeom>
                <a:avLst/>
                <a:gdLst>
                  <a:gd name="T0" fmla="*/ 0 w 181"/>
                  <a:gd name="T1" fmla="*/ 0 h 145"/>
                  <a:gd name="T2" fmla="*/ 0 w 181"/>
                  <a:gd name="T3" fmla="*/ 0 h 145"/>
                  <a:gd name="T4" fmla="*/ 0 w 181"/>
                  <a:gd name="T5" fmla="*/ 0 h 145"/>
                  <a:gd name="T6" fmla="*/ 0 w 181"/>
                  <a:gd name="T7" fmla="*/ 0 h 145"/>
                  <a:gd name="T8" fmla="*/ 0 w 181"/>
                  <a:gd name="T9" fmla="*/ 0 h 145"/>
                  <a:gd name="T10" fmla="*/ 0 w 181"/>
                  <a:gd name="T11" fmla="*/ 0 h 145"/>
                  <a:gd name="T12" fmla="*/ 0 w 181"/>
                  <a:gd name="T13" fmla="*/ 0 h 145"/>
                  <a:gd name="T14" fmla="*/ 0 w 181"/>
                  <a:gd name="T15" fmla="*/ 0 h 145"/>
                  <a:gd name="T16" fmla="*/ 0 w 181"/>
                  <a:gd name="T17" fmla="*/ 0 h 145"/>
                  <a:gd name="T18" fmla="*/ 0 w 181"/>
                  <a:gd name="T19" fmla="*/ 0 h 145"/>
                  <a:gd name="T20" fmla="*/ 0 w 181"/>
                  <a:gd name="T21" fmla="*/ 0 h 145"/>
                  <a:gd name="T22" fmla="*/ 0 w 181"/>
                  <a:gd name="T23" fmla="*/ 0 h 145"/>
                  <a:gd name="T24" fmla="*/ 0 w 181"/>
                  <a:gd name="T25" fmla="*/ 0 h 145"/>
                  <a:gd name="T26" fmla="*/ 0 w 181"/>
                  <a:gd name="T27" fmla="*/ 0 h 145"/>
                  <a:gd name="T28" fmla="*/ 0 w 181"/>
                  <a:gd name="T29" fmla="*/ 0 h 145"/>
                  <a:gd name="T30" fmla="*/ 0 w 181"/>
                  <a:gd name="T31" fmla="*/ 0 h 145"/>
                  <a:gd name="T32" fmla="*/ 0 w 181"/>
                  <a:gd name="T33" fmla="*/ 0 h 145"/>
                  <a:gd name="T34" fmla="*/ 0 w 181"/>
                  <a:gd name="T35" fmla="*/ 0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1"/>
                  <a:gd name="T55" fmla="*/ 0 h 145"/>
                  <a:gd name="T56" fmla="*/ 181 w 181"/>
                  <a:gd name="T57" fmla="*/ 145 h 1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1" h="145">
                    <a:moveTo>
                      <a:pt x="0" y="145"/>
                    </a:moveTo>
                    <a:lnTo>
                      <a:pt x="59" y="129"/>
                    </a:lnTo>
                    <a:lnTo>
                      <a:pt x="137" y="103"/>
                    </a:lnTo>
                    <a:lnTo>
                      <a:pt x="167" y="65"/>
                    </a:lnTo>
                    <a:lnTo>
                      <a:pt x="181" y="36"/>
                    </a:lnTo>
                    <a:lnTo>
                      <a:pt x="162" y="59"/>
                    </a:lnTo>
                    <a:lnTo>
                      <a:pt x="135" y="84"/>
                    </a:lnTo>
                    <a:lnTo>
                      <a:pt x="126" y="82"/>
                    </a:lnTo>
                    <a:lnTo>
                      <a:pt x="122" y="78"/>
                    </a:lnTo>
                    <a:lnTo>
                      <a:pt x="158" y="36"/>
                    </a:lnTo>
                    <a:lnTo>
                      <a:pt x="158" y="10"/>
                    </a:lnTo>
                    <a:lnTo>
                      <a:pt x="101" y="65"/>
                    </a:lnTo>
                    <a:lnTo>
                      <a:pt x="148" y="0"/>
                    </a:lnTo>
                    <a:lnTo>
                      <a:pt x="89" y="52"/>
                    </a:lnTo>
                    <a:lnTo>
                      <a:pt x="74" y="80"/>
                    </a:lnTo>
                    <a:lnTo>
                      <a:pt x="31" y="118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3" name="Freeform 159"/>
              <p:cNvSpPr>
                <a:spLocks/>
              </p:cNvSpPr>
              <p:nvPr/>
            </p:nvSpPr>
            <p:spPr bwMode="auto">
              <a:xfrm>
                <a:off x="2313" y="1855"/>
                <a:ext cx="134" cy="30"/>
              </a:xfrm>
              <a:custGeom>
                <a:avLst/>
                <a:gdLst>
                  <a:gd name="T0" fmla="*/ 0 w 268"/>
                  <a:gd name="T1" fmla="*/ 0 h 61"/>
                  <a:gd name="T2" fmla="*/ 1 w 268"/>
                  <a:gd name="T3" fmla="*/ 0 h 61"/>
                  <a:gd name="T4" fmla="*/ 1 w 268"/>
                  <a:gd name="T5" fmla="*/ 0 h 61"/>
                  <a:gd name="T6" fmla="*/ 1 w 268"/>
                  <a:gd name="T7" fmla="*/ 0 h 61"/>
                  <a:gd name="T8" fmla="*/ 1 w 268"/>
                  <a:gd name="T9" fmla="*/ 0 h 61"/>
                  <a:gd name="T10" fmla="*/ 1 w 268"/>
                  <a:gd name="T11" fmla="*/ 0 h 61"/>
                  <a:gd name="T12" fmla="*/ 1 w 268"/>
                  <a:gd name="T13" fmla="*/ 0 h 61"/>
                  <a:gd name="T14" fmla="*/ 1 w 268"/>
                  <a:gd name="T15" fmla="*/ 0 h 61"/>
                  <a:gd name="T16" fmla="*/ 1 w 268"/>
                  <a:gd name="T17" fmla="*/ 0 h 61"/>
                  <a:gd name="T18" fmla="*/ 1 w 268"/>
                  <a:gd name="T19" fmla="*/ 0 h 61"/>
                  <a:gd name="T20" fmla="*/ 1 w 268"/>
                  <a:gd name="T21" fmla="*/ 0 h 61"/>
                  <a:gd name="T22" fmla="*/ 1 w 268"/>
                  <a:gd name="T23" fmla="*/ 0 h 61"/>
                  <a:gd name="T24" fmla="*/ 1 w 268"/>
                  <a:gd name="T25" fmla="*/ 0 h 61"/>
                  <a:gd name="T26" fmla="*/ 1 w 268"/>
                  <a:gd name="T27" fmla="*/ 0 h 61"/>
                  <a:gd name="T28" fmla="*/ 1 w 268"/>
                  <a:gd name="T29" fmla="*/ 0 h 61"/>
                  <a:gd name="T30" fmla="*/ 0 w 268"/>
                  <a:gd name="T31" fmla="*/ 0 h 61"/>
                  <a:gd name="T32" fmla="*/ 0 w 268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8"/>
                  <a:gd name="T52" fmla="*/ 0 h 61"/>
                  <a:gd name="T53" fmla="*/ 268 w 268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8" h="61">
                    <a:moveTo>
                      <a:pt x="0" y="31"/>
                    </a:moveTo>
                    <a:lnTo>
                      <a:pt x="70" y="15"/>
                    </a:lnTo>
                    <a:lnTo>
                      <a:pt x="129" y="0"/>
                    </a:lnTo>
                    <a:lnTo>
                      <a:pt x="186" y="0"/>
                    </a:lnTo>
                    <a:lnTo>
                      <a:pt x="222" y="15"/>
                    </a:lnTo>
                    <a:lnTo>
                      <a:pt x="241" y="27"/>
                    </a:lnTo>
                    <a:lnTo>
                      <a:pt x="268" y="32"/>
                    </a:lnTo>
                    <a:lnTo>
                      <a:pt x="228" y="36"/>
                    </a:lnTo>
                    <a:lnTo>
                      <a:pt x="268" y="61"/>
                    </a:lnTo>
                    <a:lnTo>
                      <a:pt x="239" y="55"/>
                    </a:lnTo>
                    <a:lnTo>
                      <a:pt x="201" y="51"/>
                    </a:lnTo>
                    <a:lnTo>
                      <a:pt x="125" y="51"/>
                    </a:lnTo>
                    <a:lnTo>
                      <a:pt x="156" y="32"/>
                    </a:lnTo>
                    <a:lnTo>
                      <a:pt x="97" y="31"/>
                    </a:lnTo>
                    <a:lnTo>
                      <a:pt x="47" y="44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4" name="Freeform 160"/>
              <p:cNvSpPr>
                <a:spLocks/>
              </p:cNvSpPr>
              <p:nvPr/>
            </p:nvSpPr>
            <p:spPr bwMode="auto">
              <a:xfrm>
                <a:off x="2384" y="1890"/>
                <a:ext cx="120" cy="97"/>
              </a:xfrm>
              <a:custGeom>
                <a:avLst/>
                <a:gdLst>
                  <a:gd name="T0" fmla="*/ 1 w 240"/>
                  <a:gd name="T1" fmla="*/ 0 h 194"/>
                  <a:gd name="T2" fmla="*/ 1 w 240"/>
                  <a:gd name="T3" fmla="*/ 1 h 194"/>
                  <a:gd name="T4" fmla="*/ 1 w 240"/>
                  <a:gd name="T5" fmla="*/ 1 h 194"/>
                  <a:gd name="T6" fmla="*/ 1 w 240"/>
                  <a:gd name="T7" fmla="*/ 1 h 194"/>
                  <a:gd name="T8" fmla="*/ 1 w 240"/>
                  <a:gd name="T9" fmla="*/ 1 h 194"/>
                  <a:gd name="T10" fmla="*/ 1 w 240"/>
                  <a:gd name="T11" fmla="*/ 1 h 194"/>
                  <a:gd name="T12" fmla="*/ 1 w 240"/>
                  <a:gd name="T13" fmla="*/ 1 h 194"/>
                  <a:gd name="T14" fmla="*/ 1 w 240"/>
                  <a:gd name="T15" fmla="*/ 1 h 194"/>
                  <a:gd name="T16" fmla="*/ 1 w 240"/>
                  <a:gd name="T17" fmla="*/ 1 h 194"/>
                  <a:gd name="T18" fmla="*/ 1 w 240"/>
                  <a:gd name="T19" fmla="*/ 1 h 194"/>
                  <a:gd name="T20" fmla="*/ 1 w 240"/>
                  <a:gd name="T21" fmla="*/ 1 h 194"/>
                  <a:gd name="T22" fmla="*/ 1 w 240"/>
                  <a:gd name="T23" fmla="*/ 1 h 194"/>
                  <a:gd name="T24" fmla="*/ 1 w 240"/>
                  <a:gd name="T25" fmla="*/ 1 h 194"/>
                  <a:gd name="T26" fmla="*/ 1 w 240"/>
                  <a:gd name="T27" fmla="*/ 1 h 194"/>
                  <a:gd name="T28" fmla="*/ 1 w 240"/>
                  <a:gd name="T29" fmla="*/ 1 h 194"/>
                  <a:gd name="T30" fmla="*/ 1 w 240"/>
                  <a:gd name="T31" fmla="*/ 1 h 194"/>
                  <a:gd name="T32" fmla="*/ 0 w 240"/>
                  <a:gd name="T33" fmla="*/ 1 h 194"/>
                  <a:gd name="T34" fmla="*/ 1 w 240"/>
                  <a:gd name="T35" fmla="*/ 0 h 194"/>
                  <a:gd name="T36" fmla="*/ 1 w 240"/>
                  <a:gd name="T37" fmla="*/ 0 h 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0"/>
                  <a:gd name="T58" fmla="*/ 0 h 194"/>
                  <a:gd name="T59" fmla="*/ 240 w 240"/>
                  <a:gd name="T60" fmla="*/ 194 h 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0" h="194">
                    <a:moveTo>
                      <a:pt x="27" y="0"/>
                    </a:moveTo>
                    <a:lnTo>
                      <a:pt x="105" y="23"/>
                    </a:lnTo>
                    <a:lnTo>
                      <a:pt x="122" y="46"/>
                    </a:lnTo>
                    <a:lnTo>
                      <a:pt x="145" y="82"/>
                    </a:lnTo>
                    <a:lnTo>
                      <a:pt x="166" y="114"/>
                    </a:lnTo>
                    <a:lnTo>
                      <a:pt x="175" y="128"/>
                    </a:lnTo>
                    <a:lnTo>
                      <a:pt x="188" y="149"/>
                    </a:lnTo>
                    <a:lnTo>
                      <a:pt x="211" y="175"/>
                    </a:lnTo>
                    <a:lnTo>
                      <a:pt x="240" y="194"/>
                    </a:lnTo>
                    <a:lnTo>
                      <a:pt x="207" y="179"/>
                    </a:lnTo>
                    <a:lnTo>
                      <a:pt x="166" y="151"/>
                    </a:lnTo>
                    <a:lnTo>
                      <a:pt x="135" y="101"/>
                    </a:lnTo>
                    <a:lnTo>
                      <a:pt x="114" y="73"/>
                    </a:lnTo>
                    <a:lnTo>
                      <a:pt x="95" y="50"/>
                    </a:lnTo>
                    <a:lnTo>
                      <a:pt x="63" y="23"/>
                    </a:lnTo>
                    <a:lnTo>
                      <a:pt x="48" y="16"/>
                    </a:lnTo>
                    <a:lnTo>
                      <a:pt x="0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5" name="Freeform 161"/>
              <p:cNvSpPr>
                <a:spLocks/>
              </p:cNvSpPr>
              <p:nvPr/>
            </p:nvSpPr>
            <p:spPr bwMode="auto">
              <a:xfrm>
                <a:off x="2223" y="1971"/>
                <a:ext cx="342" cy="601"/>
              </a:xfrm>
              <a:custGeom>
                <a:avLst/>
                <a:gdLst>
                  <a:gd name="T0" fmla="*/ 1 w 684"/>
                  <a:gd name="T1" fmla="*/ 0 h 1203"/>
                  <a:gd name="T2" fmla="*/ 1 w 684"/>
                  <a:gd name="T3" fmla="*/ 0 h 1203"/>
                  <a:gd name="T4" fmla="*/ 1 w 684"/>
                  <a:gd name="T5" fmla="*/ 0 h 1203"/>
                  <a:gd name="T6" fmla="*/ 1 w 684"/>
                  <a:gd name="T7" fmla="*/ 0 h 1203"/>
                  <a:gd name="T8" fmla="*/ 1 w 684"/>
                  <a:gd name="T9" fmla="*/ 0 h 1203"/>
                  <a:gd name="T10" fmla="*/ 1 w 684"/>
                  <a:gd name="T11" fmla="*/ 0 h 1203"/>
                  <a:gd name="T12" fmla="*/ 1 w 684"/>
                  <a:gd name="T13" fmla="*/ 0 h 1203"/>
                  <a:gd name="T14" fmla="*/ 1 w 684"/>
                  <a:gd name="T15" fmla="*/ 0 h 1203"/>
                  <a:gd name="T16" fmla="*/ 1 w 684"/>
                  <a:gd name="T17" fmla="*/ 0 h 1203"/>
                  <a:gd name="T18" fmla="*/ 1 w 684"/>
                  <a:gd name="T19" fmla="*/ 0 h 1203"/>
                  <a:gd name="T20" fmla="*/ 1 w 684"/>
                  <a:gd name="T21" fmla="*/ 0 h 1203"/>
                  <a:gd name="T22" fmla="*/ 1 w 684"/>
                  <a:gd name="T23" fmla="*/ 0 h 1203"/>
                  <a:gd name="T24" fmla="*/ 1 w 684"/>
                  <a:gd name="T25" fmla="*/ 0 h 1203"/>
                  <a:gd name="T26" fmla="*/ 1 w 684"/>
                  <a:gd name="T27" fmla="*/ 0 h 1203"/>
                  <a:gd name="T28" fmla="*/ 1 w 684"/>
                  <a:gd name="T29" fmla="*/ 0 h 1203"/>
                  <a:gd name="T30" fmla="*/ 1 w 684"/>
                  <a:gd name="T31" fmla="*/ 0 h 1203"/>
                  <a:gd name="T32" fmla="*/ 1 w 684"/>
                  <a:gd name="T33" fmla="*/ 0 h 1203"/>
                  <a:gd name="T34" fmla="*/ 1 w 684"/>
                  <a:gd name="T35" fmla="*/ 0 h 1203"/>
                  <a:gd name="T36" fmla="*/ 1 w 684"/>
                  <a:gd name="T37" fmla="*/ 0 h 1203"/>
                  <a:gd name="T38" fmla="*/ 1 w 684"/>
                  <a:gd name="T39" fmla="*/ 0 h 1203"/>
                  <a:gd name="T40" fmla="*/ 1 w 684"/>
                  <a:gd name="T41" fmla="*/ 0 h 1203"/>
                  <a:gd name="T42" fmla="*/ 1 w 684"/>
                  <a:gd name="T43" fmla="*/ 0 h 1203"/>
                  <a:gd name="T44" fmla="*/ 1 w 684"/>
                  <a:gd name="T45" fmla="*/ 0 h 1203"/>
                  <a:gd name="T46" fmla="*/ 1 w 684"/>
                  <a:gd name="T47" fmla="*/ 0 h 1203"/>
                  <a:gd name="T48" fmla="*/ 1 w 684"/>
                  <a:gd name="T49" fmla="*/ 0 h 1203"/>
                  <a:gd name="T50" fmla="*/ 1 w 684"/>
                  <a:gd name="T51" fmla="*/ 0 h 1203"/>
                  <a:gd name="T52" fmla="*/ 1 w 684"/>
                  <a:gd name="T53" fmla="*/ 0 h 1203"/>
                  <a:gd name="T54" fmla="*/ 1 w 684"/>
                  <a:gd name="T55" fmla="*/ 0 h 1203"/>
                  <a:gd name="T56" fmla="*/ 1 w 684"/>
                  <a:gd name="T57" fmla="*/ 0 h 1203"/>
                  <a:gd name="T58" fmla="*/ 1 w 684"/>
                  <a:gd name="T59" fmla="*/ 0 h 1203"/>
                  <a:gd name="T60" fmla="*/ 1 w 684"/>
                  <a:gd name="T61" fmla="*/ 0 h 1203"/>
                  <a:gd name="T62" fmla="*/ 1 w 684"/>
                  <a:gd name="T63" fmla="*/ 0 h 1203"/>
                  <a:gd name="T64" fmla="*/ 1 w 684"/>
                  <a:gd name="T65" fmla="*/ 0 h 1203"/>
                  <a:gd name="T66" fmla="*/ 1 w 684"/>
                  <a:gd name="T67" fmla="*/ 0 h 1203"/>
                  <a:gd name="T68" fmla="*/ 1 w 684"/>
                  <a:gd name="T69" fmla="*/ 0 h 1203"/>
                  <a:gd name="T70" fmla="*/ 1 w 684"/>
                  <a:gd name="T71" fmla="*/ 0 h 1203"/>
                  <a:gd name="T72" fmla="*/ 1 w 684"/>
                  <a:gd name="T73" fmla="*/ 0 h 1203"/>
                  <a:gd name="T74" fmla="*/ 1 w 684"/>
                  <a:gd name="T75" fmla="*/ 0 h 1203"/>
                  <a:gd name="T76" fmla="*/ 1 w 684"/>
                  <a:gd name="T77" fmla="*/ 0 h 1203"/>
                  <a:gd name="T78" fmla="*/ 1 w 684"/>
                  <a:gd name="T79" fmla="*/ 0 h 1203"/>
                  <a:gd name="T80" fmla="*/ 1 w 684"/>
                  <a:gd name="T81" fmla="*/ 0 h 1203"/>
                  <a:gd name="T82" fmla="*/ 1 w 684"/>
                  <a:gd name="T83" fmla="*/ 0 h 1203"/>
                  <a:gd name="T84" fmla="*/ 1 w 684"/>
                  <a:gd name="T85" fmla="*/ 0 h 1203"/>
                  <a:gd name="T86" fmla="*/ 1 w 684"/>
                  <a:gd name="T87" fmla="*/ 0 h 1203"/>
                  <a:gd name="T88" fmla="*/ 1 w 684"/>
                  <a:gd name="T89" fmla="*/ 0 h 1203"/>
                  <a:gd name="T90" fmla="*/ 1 w 684"/>
                  <a:gd name="T91" fmla="*/ 0 h 1203"/>
                  <a:gd name="T92" fmla="*/ 1 w 684"/>
                  <a:gd name="T93" fmla="*/ 0 h 1203"/>
                  <a:gd name="T94" fmla="*/ 1 w 684"/>
                  <a:gd name="T95" fmla="*/ 0 h 1203"/>
                  <a:gd name="T96" fmla="*/ 0 w 684"/>
                  <a:gd name="T97" fmla="*/ 0 h 1203"/>
                  <a:gd name="T98" fmla="*/ 1 w 684"/>
                  <a:gd name="T99" fmla="*/ 0 h 1203"/>
                  <a:gd name="T100" fmla="*/ 1 w 684"/>
                  <a:gd name="T101" fmla="*/ 0 h 1203"/>
                  <a:gd name="T102" fmla="*/ 1 w 684"/>
                  <a:gd name="T103" fmla="*/ 0 h 120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84"/>
                  <a:gd name="T157" fmla="*/ 0 h 1203"/>
                  <a:gd name="T158" fmla="*/ 684 w 684"/>
                  <a:gd name="T159" fmla="*/ 1203 h 120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84" h="1203">
                    <a:moveTo>
                      <a:pt x="15" y="4"/>
                    </a:moveTo>
                    <a:lnTo>
                      <a:pt x="13" y="32"/>
                    </a:lnTo>
                    <a:lnTo>
                      <a:pt x="13" y="74"/>
                    </a:lnTo>
                    <a:lnTo>
                      <a:pt x="17" y="135"/>
                    </a:lnTo>
                    <a:lnTo>
                      <a:pt x="29" y="173"/>
                    </a:lnTo>
                    <a:lnTo>
                      <a:pt x="36" y="198"/>
                    </a:lnTo>
                    <a:lnTo>
                      <a:pt x="78" y="298"/>
                    </a:lnTo>
                    <a:lnTo>
                      <a:pt x="110" y="346"/>
                    </a:lnTo>
                    <a:lnTo>
                      <a:pt x="154" y="428"/>
                    </a:lnTo>
                    <a:lnTo>
                      <a:pt x="167" y="443"/>
                    </a:lnTo>
                    <a:lnTo>
                      <a:pt x="200" y="477"/>
                    </a:lnTo>
                    <a:lnTo>
                      <a:pt x="222" y="492"/>
                    </a:lnTo>
                    <a:lnTo>
                      <a:pt x="251" y="500"/>
                    </a:lnTo>
                    <a:lnTo>
                      <a:pt x="287" y="504"/>
                    </a:lnTo>
                    <a:lnTo>
                      <a:pt x="367" y="483"/>
                    </a:lnTo>
                    <a:lnTo>
                      <a:pt x="384" y="473"/>
                    </a:lnTo>
                    <a:lnTo>
                      <a:pt x="426" y="447"/>
                    </a:lnTo>
                    <a:lnTo>
                      <a:pt x="479" y="407"/>
                    </a:lnTo>
                    <a:lnTo>
                      <a:pt x="525" y="355"/>
                    </a:lnTo>
                    <a:lnTo>
                      <a:pt x="559" y="302"/>
                    </a:lnTo>
                    <a:lnTo>
                      <a:pt x="586" y="259"/>
                    </a:lnTo>
                    <a:lnTo>
                      <a:pt x="608" y="219"/>
                    </a:lnTo>
                    <a:lnTo>
                      <a:pt x="663" y="120"/>
                    </a:lnTo>
                    <a:lnTo>
                      <a:pt x="684" y="118"/>
                    </a:lnTo>
                    <a:lnTo>
                      <a:pt x="677" y="143"/>
                    </a:lnTo>
                    <a:lnTo>
                      <a:pt x="662" y="192"/>
                    </a:lnTo>
                    <a:lnTo>
                      <a:pt x="646" y="238"/>
                    </a:lnTo>
                    <a:lnTo>
                      <a:pt x="620" y="300"/>
                    </a:lnTo>
                    <a:lnTo>
                      <a:pt x="595" y="355"/>
                    </a:lnTo>
                    <a:lnTo>
                      <a:pt x="584" y="380"/>
                    </a:lnTo>
                    <a:lnTo>
                      <a:pt x="456" y="684"/>
                    </a:lnTo>
                    <a:lnTo>
                      <a:pt x="380" y="926"/>
                    </a:lnTo>
                    <a:lnTo>
                      <a:pt x="340" y="1045"/>
                    </a:lnTo>
                    <a:lnTo>
                      <a:pt x="310" y="1104"/>
                    </a:lnTo>
                    <a:lnTo>
                      <a:pt x="285" y="1203"/>
                    </a:lnTo>
                    <a:lnTo>
                      <a:pt x="299" y="1089"/>
                    </a:lnTo>
                    <a:lnTo>
                      <a:pt x="327" y="513"/>
                    </a:lnTo>
                    <a:lnTo>
                      <a:pt x="270" y="515"/>
                    </a:lnTo>
                    <a:lnTo>
                      <a:pt x="205" y="500"/>
                    </a:lnTo>
                    <a:lnTo>
                      <a:pt x="169" y="471"/>
                    </a:lnTo>
                    <a:lnTo>
                      <a:pt x="135" y="422"/>
                    </a:lnTo>
                    <a:lnTo>
                      <a:pt x="89" y="335"/>
                    </a:lnTo>
                    <a:lnTo>
                      <a:pt x="63" y="285"/>
                    </a:lnTo>
                    <a:lnTo>
                      <a:pt x="44" y="247"/>
                    </a:lnTo>
                    <a:lnTo>
                      <a:pt x="32" y="222"/>
                    </a:lnTo>
                    <a:lnTo>
                      <a:pt x="15" y="173"/>
                    </a:lnTo>
                    <a:lnTo>
                      <a:pt x="2" y="118"/>
                    </a:lnTo>
                    <a:lnTo>
                      <a:pt x="2" y="65"/>
                    </a:lnTo>
                    <a:lnTo>
                      <a:pt x="0" y="38"/>
                    </a:lnTo>
                    <a:lnTo>
                      <a:pt x="4" y="0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6" name="Freeform 162"/>
              <p:cNvSpPr>
                <a:spLocks/>
              </p:cNvSpPr>
              <p:nvPr/>
            </p:nvSpPr>
            <p:spPr bwMode="auto">
              <a:xfrm>
                <a:off x="2273" y="2139"/>
                <a:ext cx="134" cy="53"/>
              </a:xfrm>
              <a:custGeom>
                <a:avLst/>
                <a:gdLst>
                  <a:gd name="T0" fmla="*/ 0 w 268"/>
                  <a:gd name="T1" fmla="*/ 0 h 107"/>
                  <a:gd name="T2" fmla="*/ 1 w 268"/>
                  <a:gd name="T3" fmla="*/ 0 h 107"/>
                  <a:gd name="T4" fmla="*/ 1 w 268"/>
                  <a:gd name="T5" fmla="*/ 0 h 107"/>
                  <a:gd name="T6" fmla="*/ 1 w 268"/>
                  <a:gd name="T7" fmla="*/ 0 h 107"/>
                  <a:gd name="T8" fmla="*/ 1 w 268"/>
                  <a:gd name="T9" fmla="*/ 0 h 107"/>
                  <a:gd name="T10" fmla="*/ 1 w 268"/>
                  <a:gd name="T11" fmla="*/ 0 h 107"/>
                  <a:gd name="T12" fmla="*/ 1 w 268"/>
                  <a:gd name="T13" fmla="*/ 0 h 107"/>
                  <a:gd name="T14" fmla="*/ 1 w 268"/>
                  <a:gd name="T15" fmla="*/ 0 h 107"/>
                  <a:gd name="T16" fmla="*/ 1 w 268"/>
                  <a:gd name="T17" fmla="*/ 0 h 107"/>
                  <a:gd name="T18" fmla="*/ 1 w 268"/>
                  <a:gd name="T19" fmla="*/ 0 h 107"/>
                  <a:gd name="T20" fmla="*/ 1 w 268"/>
                  <a:gd name="T21" fmla="*/ 0 h 107"/>
                  <a:gd name="T22" fmla="*/ 1 w 268"/>
                  <a:gd name="T23" fmla="*/ 0 h 107"/>
                  <a:gd name="T24" fmla="*/ 1 w 268"/>
                  <a:gd name="T25" fmla="*/ 0 h 107"/>
                  <a:gd name="T26" fmla="*/ 1 w 268"/>
                  <a:gd name="T27" fmla="*/ 0 h 107"/>
                  <a:gd name="T28" fmla="*/ 1 w 268"/>
                  <a:gd name="T29" fmla="*/ 0 h 107"/>
                  <a:gd name="T30" fmla="*/ 1 w 268"/>
                  <a:gd name="T31" fmla="*/ 0 h 107"/>
                  <a:gd name="T32" fmla="*/ 1 w 268"/>
                  <a:gd name="T33" fmla="*/ 0 h 107"/>
                  <a:gd name="T34" fmla="*/ 1 w 268"/>
                  <a:gd name="T35" fmla="*/ 0 h 107"/>
                  <a:gd name="T36" fmla="*/ 1 w 268"/>
                  <a:gd name="T37" fmla="*/ 0 h 107"/>
                  <a:gd name="T38" fmla="*/ 1 w 268"/>
                  <a:gd name="T39" fmla="*/ 0 h 107"/>
                  <a:gd name="T40" fmla="*/ 1 w 268"/>
                  <a:gd name="T41" fmla="*/ 0 h 107"/>
                  <a:gd name="T42" fmla="*/ 1 w 268"/>
                  <a:gd name="T43" fmla="*/ 0 h 107"/>
                  <a:gd name="T44" fmla="*/ 1 w 268"/>
                  <a:gd name="T45" fmla="*/ 0 h 107"/>
                  <a:gd name="T46" fmla="*/ 1 w 268"/>
                  <a:gd name="T47" fmla="*/ 0 h 107"/>
                  <a:gd name="T48" fmla="*/ 1 w 268"/>
                  <a:gd name="T49" fmla="*/ 0 h 107"/>
                  <a:gd name="T50" fmla="*/ 1 w 268"/>
                  <a:gd name="T51" fmla="*/ 0 h 107"/>
                  <a:gd name="T52" fmla="*/ 1 w 268"/>
                  <a:gd name="T53" fmla="*/ 0 h 107"/>
                  <a:gd name="T54" fmla="*/ 1 w 268"/>
                  <a:gd name="T55" fmla="*/ 0 h 107"/>
                  <a:gd name="T56" fmla="*/ 1 w 268"/>
                  <a:gd name="T57" fmla="*/ 0 h 107"/>
                  <a:gd name="T58" fmla="*/ 0 w 268"/>
                  <a:gd name="T59" fmla="*/ 0 h 107"/>
                  <a:gd name="T60" fmla="*/ 0 w 268"/>
                  <a:gd name="T61" fmla="*/ 0 h 10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8"/>
                  <a:gd name="T94" fmla="*/ 0 h 107"/>
                  <a:gd name="T95" fmla="*/ 268 w 268"/>
                  <a:gd name="T96" fmla="*/ 107 h 10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8" h="107">
                    <a:moveTo>
                      <a:pt x="0" y="0"/>
                    </a:moveTo>
                    <a:lnTo>
                      <a:pt x="23" y="4"/>
                    </a:lnTo>
                    <a:lnTo>
                      <a:pt x="55" y="21"/>
                    </a:lnTo>
                    <a:lnTo>
                      <a:pt x="80" y="35"/>
                    </a:lnTo>
                    <a:lnTo>
                      <a:pt x="106" y="44"/>
                    </a:lnTo>
                    <a:lnTo>
                      <a:pt x="140" y="38"/>
                    </a:lnTo>
                    <a:lnTo>
                      <a:pt x="199" y="33"/>
                    </a:lnTo>
                    <a:lnTo>
                      <a:pt x="211" y="23"/>
                    </a:lnTo>
                    <a:lnTo>
                      <a:pt x="220" y="10"/>
                    </a:lnTo>
                    <a:lnTo>
                      <a:pt x="268" y="40"/>
                    </a:lnTo>
                    <a:lnTo>
                      <a:pt x="262" y="52"/>
                    </a:lnTo>
                    <a:lnTo>
                      <a:pt x="236" y="40"/>
                    </a:lnTo>
                    <a:lnTo>
                      <a:pt x="217" y="37"/>
                    </a:lnTo>
                    <a:lnTo>
                      <a:pt x="171" y="50"/>
                    </a:lnTo>
                    <a:lnTo>
                      <a:pt x="140" y="57"/>
                    </a:lnTo>
                    <a:lnTo>
                      <a:pt x="99" y="59"/>
                    </a:lnTo>
                    <a:lnTo>
                      <a:pt x="89" y="71"/>
                    </a:lnTo>
                    <a:lnTo>
                      <a:pt x="112" y="90"/>
                    </a:lnTo>
                    <a:lnTo>
                      <a:pt x="163" y="92"/>
                    </a:lnTo>
                    <a:lnTo>
                      <a:pt x="194" y="94"/>
                    </a:lnTo>
                    <a:lnTo>
                      <a:pt x="182" y="107"/>
                    </a:lnTo>
                    <a:lnTo>
                      <a:pt x="144" y="107"/>
                    </a:lnTo>
                    <a:lnTo>
                      <a:pt x="110" y="105"/>
                    </a:lnTo>
                    <a:lnTo>
                      <a:pt x="74" y="90"/>
                    </a:lnTo>
                    <a:lnTo>
                      <a:pt x="63" y="50"/>
                    </a:lnTo>
                    <a:lnTo>
                      <a:pt x="51" y="40"/>
                    </a:lnTo>
                    <a:lnTo>
                      <a:pt x="42" y="33"/>
                    </a:lnTo>
                    <a:lnTo>
                      <a:pt x="28" y="27"/>
                    </a:lnTo>
                    <a:lnTo>
                      <a:pt x="15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7" name="Freeform 163"/>
              <p:cNvSpPr>
                <a:spLocks/>
              </p:cNvSpPr>
              <p:nvPr/>
            </p:nvSpPr>
            <p:spPr bwMode="auto">
              <a:xfrm>
                <a:off x="2535" y="1898"/>
                <a:ext cx="88" cy="155"/>
              </a:xfrm>
              <a:custGeom>
                <a:avLst/>
                <a:gdLst>
                  <a:gd name="T0" fmla="*/ 1 w 175"/>
                  <a:gd name="T1" fmla="*/ 1 h 309"/>
                  <a:gd name="T2" fmla="*/ 1 w 175"/>
                  <a:gd name="T3" fmla="*/ 1 h 309"/>
                  <a:gd name="T4" fmla="*/ 1 w 175"/>
                  <a:gd name="T5" fmla="*/ 1 h 309"/>
                  <a:gd name="T6" fmla="*/ 1 w 175"/>
                  <a:gd name="T7" fmla="*/ 1 h 309"/>
                  <a:gd name="T8" fmla="*/ 1 w 175"/>
                  <a:gd name="T9" fmla="*/ 1 h 309"/>
                  <a:gd name="T10" fmla="*/ 1 w 175"/>
                  <a:gd name="T11" fmla="*/ 1 h 309"/>
                  <a:gd name="T12" fmla="*/ 1 w 175"/>
                  <a:gd name="T13" fmla="*/ 1 h 309"/>
                  <a:gd name="T14" fmla="*/ 1 w 175"/>
                  <a:gd name="T15" fmla="*/ 1 h 309"/>
                  <a:gd name="T16" fmla="*/ 1 w 175"/>
                  <a:gd name="T17" fmla="*/ 1 h 309"/>
                  <a:gd name="T18" fmla="*/ 1 w 175"/>
                  <a:gd name="T19" fmla="*/ 1 h 309"/>
                  <a:gd name="T20" fmla="*/ 1 w 175"/>
                  <a:gd name="T21" fmla="*/ 1 h 309"/>
                  <a:gd name="T22" fmla="*/ 1 w 175"/>
                  <a:gd name="T23" fmla="*/ 1 h 309"/>
                  <a:gd name="T24" fmla="*/ 0 w 175"/>
                  <a:gd name="T25" fmla="*/ 1 h 309"/>
                  <a:gd name="T26" fmla="*/ 0 w 175"/>
                  <a:gd name="T27" fmla="*/ 1 h 309"/>
                  <a:gd name="T28" fmla="*/ 1 w 175"/>
                  <a:gd name="T29" fmla="*/ 1 h 309"/>
                  <a:gd name="T30" fmla="*/ 1 w 175"/>
                  <a:gd name="T31" fmla="*/ 1 h 309"/>
                  <a:gd name="T32" fmla="*/ 1 w 175"/>
                  <a:gd name="T33" fmla="*/ 1 h 309"/>
                  <a:gd name="T34" fmla="*/ 1 w 175"/>
                  <a:gd name="T35" fmla="*/ 1 h 309"/>
                  <a:gd name="T36" fmla="*/ 1 w 175"/>
                  <a:gd name="T37" fmla="*/ 1 h 309"/>
                  <a:gd name="T38" fmla="*/ 1 w 175"/>
                  <a:gd name="T39" fmla="*/ 1 h 309"/>
                  <a:gd name="T40" fmla="*/ 1 w 175"/>
                  <a:gd name="T41" fmla="*/ 1 h 309"/>
                  <a:gd name="T42" fmla="*/ 1 w 175"/>
                  <a:gd name="T43" fmla="*/ 1 h 309"/>
                  <a:gd name="T44" fmla="*/ 1 w 175"/>
                  <a:gd name="T45" fmla="*/ 0 h 309"/>
                  <a:gd name="T46" fmla="*/ 1 w 175"/>
                  <a:gd name="T47" fmla="*/ 1 h 309"/>
                  <a:gd name="T48" fmla="*/ 1 w 175"/>
                  <a:gd name="T49" fmla="*/ 1 h 309"/>
                  <a:gd name="T50" fmla="*/ 1 w 175"/>
                  <a:gd name="T51" fmla="*/ 1 h 30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5"/>
                  <a:gd name="T79" fmla="*/ 0 h 309"/>
                  <a:gd name="T80" fmla="*/ 175 w 175"/>
                  <a:gd name="T81" fmla="*/ 309 h 30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5" h="309">
                    <a:moveTo>
                      <a:pt x="122" y="15"/>
                    </a:moveTo>
                    <a:lnTo>
                      <a:pt x="133" y="9"/>
                    </a:lnTo>
                    <a:lnTo>
                      <a:pt x="154" y="20"/>
                    </a:lnTo>
                    <a:lnTo>
                      <a:pt x="164" y="108"/>
                    </a:lnTo>
                    <a:lnTo>
                      <a:pt x="151" y="148"/>
                    </a:lnTo>
                    <a:lnTo>
                      <a:pt x="141" y="167"/>
                    </a:lnTo>
                    <a:lnTo>
                      <a:pt x="101" y="214"/>
                    </a:lnTo>
                    <a:lnTo>
                      <a:pt x="75" y="254"/>
                    </a:lnTo>
                    <a:lnTo>
                      <a:pt x="59" y="264"/>
                    </a:lnTo>
                    <a:lnTo>
                      <a:pt x="29" y="262"/>
                    </a:lnTo>
                    <a:lnTo>
                      <a:pt x="19" y="260"/>
                    </a:lnTo>
                    <a:lnTo>
                      <a:pt x="16" y="239"/>
                    </a:lnTo>
                    <a:lnTo>
                      <a:pt x="0" y="268"/>
                    </a:lnTo>
                    <a:lnTo>
                      <a:pt x="0" y="309"/>
                    </a:lnTo>
                    <a:lnTo>
                      <a:pt x="21" y="273"/>
                    </a:lnTo>
                    <a:lnTo>
                      <a:pt x="63" y="269"/>
                    </a:lnTo>
                    <a:lnTo>
                      <a:pt x="99" y="235"/>
                    </a:lnTo>
                    <a:lnTo>
                      <a:pt x="124" y="201"/>
                    </a:lnTo>
                    <a:lnTo>
                      <a:pt x="137" y="184"/>
                    </a:lnTo>
                    <a:lnTo>
                      <a:pt x="156" y="155"/>
                    </a:lnTo>
                    <a:lnTo>
                      <a:pt x="175" y="74"/>
                    </a:lnTo>
                    <a:lnTo>
                      <a:pt x="164" y="15"/>
                    </a:lnTo>
                    <a:lnTo>
                      <a:pt x="143" y="0"/>
                    </a:lnTo>
                    <a:lnTo>
                      <a:pt x="128" y="1"/>
                    </a:lnTo>
                    <a:lnTo>
                      <a:pt x="12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8" name="Freeform 164"/>
              <p:cNvSpPr>
                <a:spLocks/>
              </p:cNvSpPr>
              <p:nvPr/>
            </p:nvSpPr>
            <p:spPr bwMode="auto">
              <a:xfrm>
                <a:off x="2561" y="1915"/>
                <a:ext cx="53" cy="75"/>
              </a:xfrm>
              <a:custGeom>
                <a:avLst/>
                <a:gdLst>
                  <a:gd name="T0" fmla="*/ 1 w 106"/>
                  <a:gd name="T1" fmla="*/ 1 h 148"/>
                  <a:gd name="T2" fmla="*/ 1 w 106"/>
                  <a:gd name="T3" fmla="*/ 1 h 148"/>
                  <a:gd name="T4" fmla="*/ 1 w 106"/>
                  <a:gd name="T5" fmla="*/ 1 h 148"/>
                  <a:gd name="T6" fmla="*/ 1 w 106"/>
                  <a:gd name="T7" fmla="*/ 0 h 148"/>
                  <a:gd name="T8" fmla="*/ 1 w 106"/>
                  <a:gd name="T9" fmla="*/ 1 h 148"/>
                  <a:gd name="T10" fmla="*/ 1 w 106"/>
                  <a:gd name="T11" fmla="*/ 1 h 148"/>
                  <a:gd name="T12" fmla="*/ 1 w 106"/>
                  <a:gd name="T13" fmla="*/ 1 h 148"/>
                  <a:gd name="T14" fmla="*/ 1 w 106"/>
                  <a:gd name="T15" fmla="*/ 1 h 148"/>
                  <a:gd name="T16" fmla="*/ 1 w 106"/>
                  <a:gd name="T17" fmla="*/ 1 h 148"/>
                  <a:gd name="T18" fmla="*/ 1 w 106"/>
                  <a:gd name="T19" fmla="*/ 1 h 148"/>
                  <a:gd name="T20" fmla="*/ 1 w 106"/>
                  <a:gd name="T21" fmla="*/ 1 h 148"/>
                  <a:gd name="T22" fmla="*/ 1 w 106"/>
                  <a:gd name="T23" fmla="*/ 1 h 148"/>
                  <a:gd name="T24" fmla="*/ 1 w 106"/>
                  <a:gd name="T25" fmla="*/ 1 h 148"/>
                  <a:gd name="T26" fmla="*/ 1 w 106"/>
                  <a:gd name="T27" fmla="*/ 1 h 148"/>
                  <a:gd name="T28" fmla="*/ 1 w 106"/>
                  <a:gd name="T29" fmla="*/ 1 h 148"/>
                  <a:gd name="T30" fmla="*/ 1 w 106"/>
                  <a:gd name="T31" fmla="*/ 1 h 148"/>
                  <a:gd name="T32" fmla="*/ 1 w 106"/>
                  <a:gd name="T33" fmla="*/ 1 h 148"/>
                  <a:gd name="T34" fmla="*/ 1 w 106"/>
                  <a:gd name="T35" fmla="*/ 1 h 148"/>
                  <a:gd name="T36" fmla="*/ 1 w 106"/>
                  <a:gd name="T37" fmla="*/ 1 h 148"/>
                  <a:gd name="T38" fmla="*/ 1 w 106"/>
                  <a:gd name="T39" fmla="*/ 1 h 148"/>
                  <a:gd name="T40" fmla="*/ 1 w 106"/>
                  <a:gd name="T41" fmla="*/ 1 h 148"/>
                  <a:gd name="T42" fmla="*/ 1 w 106"/>
                  <a:gd name="T43" fmla="*/ 1 h 148"/>
                  <a:gd name="T44" fmla="*/ 1 w 106"/>
                  <a:gd name="T45" fmla="*/ 1 h 148"/>
                  <a:gd name="T46" fmla="*/ 0 w 106"/>
                  <a:gd name="T47" fmla="*/ 1 h 148"/>
                  <a:gd name="T48" fmla="*/ 1 w 106"/>
                  <a:gd name="T49" fmla="*/ 1 h 148"/>
                  <a:gd name="T50" fmla="*/ 1 w 106"/>
                  <a:gd name="T51" fmla="*/ 1 h 14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148"/>
                  <a:gd name="T80" fmla="*/ 106 w 106"/>
                  <a:gd name="T81" fmla="*/ 148 h 14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148">
                    <a:moveTo>
                      <a:pt x="15" y="62"/>
                    </a:moveTo>
                    <a:lnTo>
                      <a:pt x="53" y="36"/>
                    </a:lnTo>
                    <a:lnTo>
                      <a:pt x="68" y="17"/>
                    </a:lnTo>
                    <a:lnTo>
                      <a:pt x="81" y="0"/>
                    </a:lnTo>
                    <a:lnTo>
                      <a:pt x="106" y="23"/>
                    </a:lnTo>
                    <a:lnTo>
                      <a:pt x="102" y="72"/>
                    </a:lnTo>
                    <a:lnTo>
                      <a:pt x="95" y="102"/>
                    </a:lnTo>
                    <a:lnTo>
                      <a:pt x="85" y="129"/>
                    </a:lnTo>
                    <a:lnTo>
                      <a:pt x="74" y="140"/>
                    </a:lnTo>
                    <a:lnTo>
                      <a:pt x="43" y="148"/>
                    </a:lnTo>
                    <a:lnTo>
                      <a:pt x="42" y="139"/>
                    </a:lnTo>
                    <a:lnTo>
                      <a:pt x="76" y="123"/>
                    </a:lnTo>
                    <a:lnTo>
                      <a:pt x="87" y="80"/>
                    </a:lnTo>
                    <a:lnTo>
                      <a:pt x="87" y="30"/>
                    </a:lnTo>
                    <a:lnTo>
                      <a:pt x="70" y="28"/>
                    </a:lnTo>
                    <a:lnTo>
                      <a:pt x="55" y="49"/>
                    </a:lnTo>
                    <a:lnTo>
                      <a:pt x="40" y="59"/>
                    </a:lnTo>
                    <a:lnTo>
                      <a:pt x="64" y="74"/>
                    </a:lnTo>
                    <a:lnTo>
                      <a:pt x="66" y="114"/>
                    </a:lnTo>
                    <a:lnTo>
                      <a:pt x="47" y="120"/>
                    </a:lnTo>
                    <a:lnTo>
                      <a:pt x="34" y="129"/>
                    </a:lnTo>
                    <a:lnTo>
                      <a:pt x="26" y="135"/>
                    </a:lnTo>
                    <a:lnTo>
                      <a:pt x="4" y="114"/>
                    </a:lnTo>
                    <a:lnTo>
                      <a:pt x="0" y="80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49" name="Freeform 165"/>
              <p:cNvSpPr>
                <a:spLocks/>
              </p:cNvSpPr>
              <p:nvPr/>
            </p:nvSpPr>
            <p:spPr bwMode="auto">
              <a:xfrm>
                <a:off x="2554" y="1971"/>
                <a:ext cx="20" cy="23"/>
              </a:xfrm>
              <a:custGeom>
                <a:avLst/>
                <a:gdLst>
                  <a:gd name="T0" fmla="*/ 1 w 40"/>
                  <a:gd name="T1" fmla="*/ 0 h 46"/>
                  <a:gd name="T2" fmla="*/ 1 w 40"/>
                  <a:gd name="T3" fmla="*/ 1 h 46"/>
                  <a:gd name="T4" fmla="*/ 0 w 40"/>
                  <a:gd name="T5" fmla="*/ 1 h 46"/>
                  <a:gd name="T6" fmla="*/ 1 w 40"/>
                  <a:gd name="T7" fmla="*/ 1 h 46"/>
                  <a:gd name="T8" fmla="*/ 1 w 40"/>
                  <a:gd name="T9" fmla="*/ 1 h 46"/>
                  <a:gd name="T10" fmla="*/ 1 w 40"/>
                  <a:gd name="T11" fmla="*/ 1 h 46"/>
                  <a:gd name="T12" fmla="*/ 1 w 40"/>
                  <a:gd name="T13" fmla="*/ 1 h 46"/>
                  <a:gd name="T14" fmla="*/ 1 w 40"/>
                  <a:gd name="T15" fmla="*/ 1 h 46"/>
                  <a:gd name="T16" fmla="*/ 1 w 40"/>
                  <a:gd name="T17" fmla="*/ 0 h 46"/>
                  <a:gd name="T18" fmla="*/ 1 w 40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46"/>
                  <a:gd name="T32" fmla="*/ 40 w 40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46">
                    <a:moveTo>
                      <a:pt x="14" y="0"/>
                    </a:moveTo>
                    <a:lnTo>
                      <a:pt x="12" y="13"/>
                    </a:lnTo>
                    <a:lnTo>
                      <a:pt x="0" y="32"/>
                    </a:lnTo>
                    <a:lnTo>
                      <a:pt x="18" y="46"/>
                    </a:lnTo>
                    <a:lnTo>
                      <a:pt x="19" y="30"/>
                    </a:lnTo>
                    <a:lnTo>
                      <a:pt x="37" y="27"/>
                    </a:lnTo>
                    <a:lnTo>
                      <a:pt x="40" y="15"/>
                    </a:lnTo>
                    <a:lnTo>
                      <a:pt x="21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0" name="Freeform 166"/>
              <p:cNvSpPr>
                <a:spLocks/>
              </p:cNvSpPr>
              <p:nvPr/>
            </p:nvSpPr>
            <p:spPr bwMode="auto">
              <a:xfrm>
                <a:off x="2598" y="1992"/>
                <a:ext cx="497" cy="1644"/>
              </a:xfrm>
              <a:custGeom>
                <a:avLst/>
                <a:gdLst>
                  <a:gd name="T0" fmla="*/ 1 w 994"/>
                  <a:gd name="T1" fmla="*/ 1 h 3286"/>
                  <a:gd name="T2" fmla="*/ 1 w 994"/>
                  <a:gd name="T3" fmla="*/ 1 h 3286"/>
                  <a:gd name="T4" fmla="*/ 1 w 994"/>
                  <a:gd name="T5" fmla="*/ 1 h 3286"/>
                  <a:gd name="T6" fmla="*/ 1 w 994"/>
                  <a:gd name="T7" fmla="*/ 1 h 3286"/>
                  <a:gd name="T8" fmla="*/ 1 w 994"/>
                  <a:gd name="T9" fmla="*/ 1 h 3286"/>
                  <a:gd name="T10" fmla="*/ 1 w 994"/>
                  <a:gd name="T11" fmla="*/ 1 h 3286"/>
                  <a:gd name="T12" fmla="*/ 1 w 994"/>
                  <a:gd name="T13" fmla="*/ 1 h 3286"/>
                  <a:gd name="T14" fmla="*/ 1 w 994"/>
                  <a:gd name="T15" fmla="*/ 1 h 3286"/>
                  <a:gd name="T16" fmla="*/ 1 w 994"/>
                  <a:gd name="T17" fmla="*/ 1 h 3286"/>
                  <a:gd name="T18" fmla="*/ 1 w 994"/>
                  <a:gd name="T19" fmla="*/ 1 h 3286"/>
                  <a:gd name="T20" fmla="*/ 1 w 994"/>
                  <a:gd name="T21" fmla="*/ 1 h 3286"/>
                  <a:gd name="T22" fmla="*/ 1 w 994"/>
                  <a:gd name="T23" fmla="*/ 1 h 3286"/>
                  <a:gd name="T24" fmla="*/ 1 w 994"/>
                  <a:gd name="T25" fmla="*/ 1 h 3286"/>
                  <a:gd name="T26" fmla="*/ 1 w 994"/>
                  <a:gd name="T27" fmla="*/ 1 h 3286"/>
                  <a:gd name="T28" fmla="*/ 1 w 994"/>
                  <a:gd name="T29" fmla="*/ 1 h 3286"/>
                  <a:gd name="T30" fmla="*/ 1 w 994"/>
                  <a:gd name="T31" fmla="*/ 1 h 3286"/>
                  <a:gd name="T32" fmla="*/ 1 w 994"/>
                  <a:gd name="T33" fmla="*/ 1 h 3286"/>
                  <a:gd name="T34" fmla="*/ 1 w 994"/>
                  <a:gd name="T35" fmla="*/ 1 h 3286"/>
                  <a:gd name="T36" fmla="*/ 1 w 994"/>
                  <a:gd name="T37" fmla="*/ 1 h 3286"/>
                  <a:gd name="T38" fmla="*/ 1 w 994"/>
                  <a:gd name="T39" fmla="*/ 1 h 3286"/>
                  <a:gd name="T40" fmla="*/ 1 w 994"/>
                  <a:gd name="T41" fmla="*/ 1 h 3286"/>
                  <a:gd name="T42" fmla="*/ 1 w 994"/>
                  <a:gd name="T43" fmla="*/ 1 h 3286"/>
                  <a:gd name="T44" fmla="*/ 1 w 994"/>
                  <a:gd name="T45" fmla="*/ 1 h 3286"/>
                  <a:gd name="T46" fmla="*/ 1 w 994"/>
                  <a:gd name="T47" fmla="*/ 1 h 3286"/>
                  <a:gd name="T48" fmla="*/ 1 w 994"/>
                  <a:gd name="T49" fmla="*/ 1 h 3286"/>
                  <a:gd name="T50" fmla="*/ 1 w 994"/>
                  <a:gd name="T51" fmla="*/ 1 h 3286"/>
                  <a:gd name="T52" fmla="*/ 1 w 994"/>
                  <a:gd name="T53" fmla="*/ 1 h 3286"/>
                  <a:gd name="T54" fmla="*/ 1 w 994"/>
                  <a:gd name="T55" fmla="*/ 1 h 3286"/>
                  <a:gd name="T56" fmla="*/ 1 w 994"/>
                  <a:gd name="T57" fmla="*/ 1 h 3286"/>
                  <a:gd name="T58" fmla="*/ 1 w 994"/>
                  <a:gd name="T59" fmla="*/ 1 h 3286"/>
                  <a:gd name="T60" fmla="*/ 1 w 994"/>
                  <a:gd name="T61" fmla="*/ 1 h 3286"/>
                  <a:gd name="T62" fmla="*/ 1 w 994"/>
                  <a:gd name="T63" fmla="*/ 1 h 3286"/>
                  <a:gd name="T64" fmla="*/ 1 w 994"/>
                  <a:gd name="T65" fmla="*/ 1 h 3286"/>
                  <a:gd name="T66" fmla="*/ 1 w 994"/>
                  <a:gd name="T67" fmla="*/ 1 h 3286"/>
                  <a:gd name="T68" fmla="*/ 1 w 994"/>
                  <a:gd name="T69" fmla="*/ 1 h 3286"/>
                  <a:gd name="T70" fmla="*/ 1 w 994"/>
                  <a:gd name="T71" fmla="*/ 1 h 3286"/>
                  <a:gd name="T72" fmla="*/ 1 w 994"/>
                  <a:gd name="T73" fmla="*/ 1 h 3286"/>
                  <a:gd name="T74" fmla="*/ 1 w 994"/>
                  <a:gd name="T75" fmla="*/ 1 h 3286"/>
                  <a:gd name="T76" fmla="*/ 1 w 994"/>
                  <a:gd name="T77" fmla="*/ 1 h 3286"/>
                  <a:gd name="T78" fmla="*/ 1 w 994"/>
                  <a:gd name="T79" fmla="*/ 1 h 3286"/>
                  <a:gd name="T80" fmla="*/ 1 w 994"/>
                  <a:gd name="T81" fmla="*/ 1 h 3286"/>
                  <a:gd name="T82" fmla="*/ 1 w 994"/>
                  <a:gd name="T83" fmla="*/ 1 h 3286"/>
                  <a:gd name="T84" fmla="*/ 0 w 994"/>
                  <a:gd name="T85" fmla="*/ 1 h 32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94"/>
                  <a:gd name="T130" fmla="*/ 0 h 3286"/>
                  <a:gd name="T131" fmla="*/ 994 w 994"/>
                  <a:gd name="T132" fmla="*/ 3286 h 32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94" h="3286">
                    <a:moveTo>
                      <a:pt x="0" y="11"/>
                    </a:moveTo>
                    <a:lnTo>
                      <a:pt x="110" y="108"/>
                    </a:lnTo>
                    <a:lnTo>
                      <a:pt x="152" y="129"/>
                    </a:lnTo>
                    <a:lnTo>
                      <a:pt x="196" y="154"/>
                    </a:lnTo>
                    <a:lnTo>
                      <a:pt x="249" y="180"/>
                    </a:lnTo>
                    <a:lnTo>
                      <a:pt x="302" y="213"/>
                    </a:lnTo>
                    <a:lnTo>
                      <a:pt x="352" y="241"/>
                    </a:lnTo>
                    <a:lnTo>
                      <a:pt x="416" y="291"/>
                    </a:lnTo>
                    <a:lnTo>
                      <a:pt x="435" y="317"/>
                    </a:lnTo>
                    <a:lnTo>
                      <a:pt x="460" y="353"/>
                    </a:lnTo>
                    <a:lnTo>
                      <a:pt x="488" y="399"/>
                    </a:lnTo>
                    <a:lnTo>
                      <a:pt x="517" y="446"/>
                    </a:lnTo>
                    <a:lnTo>
                      <a:pt x="545" y="490"/>
                    </a:lnTo>
                    <a:lnTo>
                      <a:pt x="568" y="528"/>
                    </a:lnTo>
                    <a:lnTo>
                      <a:pt x="589" y="564"/>
                    </a:lnTo>
                    <a:lnTo>
                      <a:pt x="602" y="610"/>
                    </a:lnTo>
                    <a:lnTo>
                      <a:pt x="635" y="711"/>
                    </a:lnTo>
                    <a:lnTo>
                      <a:pt x="652" y="768"/>
                    </a:lnTo>
                    <a:lnTo>
                      <a:pt x="669" y="825"/>
                    </a:lnTo>
                    <a:lnTo>
                      <a:pt x="690" y="905"/>
                    </a:lnTo>
                    <a:lnTo>
                      <a:pt x="699" y="1003"/>
                    </a:lnTo>
                    <a:lnTo>
                      <a:pt x="697" y="1055"/>
                    </a:lnTo>
                    <a:lnTo>
                      <a:pt x="728" y="1176"/>
                    </a:lnTo>
                    <a:lnTo>
                      <a:pt x="753" y="1338"/>
                    </a:lnTo>
                    <a:lnTo>
                      <a:pt x="766" y="1361"/>
                    </a:lnTo>
                    <a:lnTo>
                      <a:pt x="793" y="1399"/>
                    </a:lnTo>
                    <a:lnTo>
                      <a:pt x="821" y="1446"/>
                    </a:lnTo>
                    <a:lnTo>
                      <a:pt x="844" y="1503"/>
                    </a:lnTo>
                    <a:lnTo>
                      <a:pt x="861" y="1566"/>
                    </a:lnTo>
                    <a:lnTo>
                      <a:pt x="878" y="1619"/>
                    </a:lnTo>
                    <a:lnTo>
                      <a:pt x="897" y="1674"/>
                    </a:lnTo>
                    <a:lnTo>
                      <a:pt x="907" y="1701"/>
                    </a:lnTo>
                    <a:lnTo>
                      <a:pt x="931" y="1760"/>
                    </a:lnTo>
                    <a:lnTo>
                      <a:pt x="956" y="1832"/>
                    </a:lnTo>
                    <a:lnTo>
                      <a:pt x="971" y="1891"/>
                    </a:lnTo>
                    <a:lnTo>
                      <a:pt x="975" y="2165"/>
                    </a:lnTo>
                    <a:lnTo>
                      <a:pt x="975" y="2188"/>
                    </a:lnTo>
                    <a:lnTo>
                      <a:pt x="975" y="2199"/>
                    </a:lnTo>
                    <a:lnTo>
                      <a:pt x="975" y="2208"/>
                    </a:lnTo>
                    <a:lnTo>
                      <a:pt x="975" y="2229"/>
                    </a:lnTo>
                    <a:lnTo>
                      <a:pt x="975" y="2233"/>
                    </a:lnTo>
                    <a:lnTo>
                      <a:pt x="975" y="2235"/>
                    </a:lnTo>
                    <a:lnTo>
                      <a:pt x="975" y="2241"/>
                    </a:lnTo>
                    <a:lnTo>
                      <a:pt x="975" y="2250"/>
                    </a:lnTo>
                    <a:lnTo>
                      <a:pt x="975" y="2269"/>
                    </a:lnTo>
                    <a:lnTo>
                      <a:pt x="975" y="2275"/>
                    </a:lnTo>
                    <a:lnTo>
                      <a:pt x="975" y="2277"/>
                    </a:lnTo>
                    <a:lnTo>
                      <a:pt x="975" y="2279"/>
                    </a:lnTo>
                    <a:lnTo>
                      <a:pt x="975" y="2285"/>
                    </a:lnTo>
                    <a:lnTo>
                      <a:pt x="975" y="2288"/>
                    </a:lnTo>
                    <a:lnTo>
                      <a:pt x="975" y="2298"/>
                    </a:lnTo>
                    <a:lnTo>
                      <a:pt x="975" y="2302"/>
                    </a:lnTo>
                    <a:lnTo>
                      <a:pt x="975" y="2307"/>
                    </a:lnTo>
                    <a:lnTo>
                      <a:pt x="975" y="2309"/>
                    </a:lnTo>
                    <a:lnTo>
                      <a:pt x="975" y="2311"/>
                    </a:lnTo>
                    <a:lnTo>
                      <a:pt x="975" y="2315"/>
                    </a:lnTo>
                    <a:lnTo>
                      <a:pt x="975" y="2319"/>
                    </a:lnTo>
                    <a:lnTo>
                      <a:pt x="975" y="2323"/>
                    </a:lnTo>
                    <a:lnTo>
                      <a:pt x="973" y="2393"/>
                    </a:lnTo>
                    <a:lnTo>
                      <a:pt x="964" y="2585"/>
                    </a:lnTo>
                    <a:lnTo>
                      <a:pt x="956" y="2606"/>
                    </a:lnTo>
                    <a:lnTo>
                      <a:pt x="935" y="2646"/>
                    </a:lnTo>
                    <a:lnTo>
                      <a:pt x="907" y="2701"/>
                    </a:lnTo>
                    <a:lnTo>
                      <a:pt x="874" y="2762"/>
                    </a:lnTo>
                    <a:lnTo>
                      <a:pt x="842" y="2822"/>
                    </a:lnTo>
                    <a:lnTo>
                      <a:pt x="813" y="2874"/>
                    </a:lnTo>
                    <a:lnTo>
                      <a:pt x="787" y="2925"/>
                    </a:lnTo>
                    <a:lnTo>
                      <a:pt x="352" y="3233"/>
                    </a:lnTo>
                    <a:lnTo>
                      <a:pt x="165" y="3281"/>
                    </a:lnTo>
                    <a:lnTo>
                      <a:pt x="253" y="3286"/>
                    </a:lnTo>
                    <a:lnTo>
                      <a:pt x="281" y="3275"/>
                    </a:lnTo>
                    <a:lnTo>
                      <a:pt x="352" y="3246"/>
                    </a:lnTo>
                    <a:lnTo>
                      <a:pt x="395" y="3227"/>
                    </a:lnTo>
                    <a:lnTo>
                      <a:pt x="443" y="3203"/>
                    </a:lnTo>
                    <a:lnTo>
                      <a:pt x="488" y="3174"/>
                    </a:lnTo>
                    <a:lnTo>
                      <a:pt x="534" y="3144"/>
                    </a:lnTo>
                    <a:lnTo>
                      <a:pt x="578" y="3109"/>
                    </a:lnTo>
                    <a:lnTo>
                      <a:pt x="623" y="3075"/>
                    </a:lnTo>
                    <a:lnTo>
                      <a:pt x="669" y="3041"/>
                    </a:lnTo>
                    <a:lnTo>
                      <a:pt x="690" y="3026"/>
                    </a:lnTo>
                    <a:lnTo>
                      <a:pt x="711" y="3011"/>
                    </a:lnTo>
                    <a:lnTo>
                      <a:pt x="747" y="2982"/>
                    </a:lnTo>
                    <a:lnTo>
                      <a:pt x="777" y="2961"/>
                    </a:lnTo>
                    <a:lnTo>
                      <a:pt x="802" y="2942"/>
                    </a:lnTo>
                    <a:lnTo>
                      <a:pt x="937" y="2701"/>
                    </a:lnTo>
                    <a:lnTo>
                      <a:pt x="964" y="2657"/>
                    </a:lnTo>
                    <a:lnTo>
                      <a:pt x="988" y="2592"/>
                    </a:lnTo>
                    <a:lnTo>
                      <a:pt x="988" y="2459"/>
                    </a:lnTo>
                    <a:lnTo>
                      <a:pt x="992" y="2182"/>
                    </a:lnTo>
                    <a:lnTo>
                      <a:pt x="994" y="1980"/>
                    </a:lnTo>
                    <a:lnTo>
                      <a:pt x="992" y="1874"/>
                    </a:lnTo>
                    <a:lnTo>
                      <a:pt x="975" y="1821"/>
                    </a:lnTo>
                    <a:lnTo>
                      <a:pt x="960" y="1781"/>
                    </a:lnTo>
                    <a:lnTo>
                      <a:pt x="943" y="1739"/>
                    </a:lnTo>
                    <a:lnTo>
                      <a:pt x="910" y="1663"/>
                    </a:lnTo>
                    <a:lnTo>
                      <a:pt x="897" y="1629"/>
                    </a:lnTo>
                    <a:lnTo>
                      <a:pt x="886" y="1558"/>
                    </a:lnTo>
                    <a:lnTo>
                      <a:pt x="870" y="1499"/>
                    </a:lnTo>
                    <a:lnTo>
                      <a:pt x="850" y="1448"/>
                    </a:lnTo>
                    <a:lnTo>
                      <a:pt x="823" y="1410"/>
                    </a:lnTo>
                    <a:lnTo>
                      <a:pt x="798" y="1376"/>
                    </a:lnTo>
                    <a:lnTo>
                      <a:pt x="777" y="1344"/>
                    </a:lnTo>
                    <a:lnTo>
                      <a:pt x="766" y="1254"/>
                    </a:lnTo>
                    <a:lnTo>
                      <a:pt x="753" y="1182"/>
                    </a:lnTo>
                    <a:lnTo>
                      <a:pt x="735" y="1121"/>
                    </a:lnTo>
                    <a:lnTo>
                      <a:pt x="715" y="1041"/>
                    </a:lnTo>
                    <a:lnTo>
                      <a:pt x="711" y="1009"/>
                    </a:lnTo>
                    <a:lnTo>
                      <a:pt x="692" y="840"/>
                    </a:lnTo>
                    <a:lnTo>
                      <a:pt x="669" y="758"/>
                    </a:lnTo>
                    <a:lnTo>
                      <a:pt x="639" y="663"/>
                    </a:lnTo>
                    <a:lnTo>
                      <a:pt x="614" y="581"/>
                    </a:lnTo>
                    <a:lnTo>
                      <a:pt x="604" y="549"/>
                    </a:lnTo>
                    <a:lnTo>
                      <a:pt x="424" y="264"/>
                    </a:lnTo>
                    <a:lnTo>
                      <a:pt x="386" y="243"/>
                    </a:lnTo>
                    <a:lnTo>
                      <a:pt x="348" y="220"/>
                    </a:lnTo>
                    <a:lnTo>
                      <a:pt x="304" y="194"/>
                    </a:lnTo>
                    <a:lnTo>
                      <a:pt x="258" y="167"/>
                    </a:lnTo>
                    <a:lnTo>
                      <a:pt x="215" y="142"/>
                    </a:lnTo>
                    <a:lnTo>
                      <a:pt x="179" y="121"/>
                    </a:lnTo>
                    <a:lnTo>
                      <a:pt x="156" y="110"/>
                    </a:lnTo>
                    <a:lnTo>
                      <a:pt x="125" y="93"/>
                    </a:lnTo>
                    <a:lnTo>
                      <a:pt x="93" y="68"/>
                    </a:lnTo>
                    <a:lnTo>
                      <a:pt x="61" y="40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1" name="Freeform 167"/>
              <p:cNvSpPr>
                <a:spLocks/>
              </p:cNvSpPr>
              <p:nvPr/>
            </p:nvSpPr>
            <p:spPr bwMode="auto">
              <a:xfrm>
                <a:off x="2052" y="2146"/>
                <a:ext cx="224" cy="1065"/>
              </a:xfrm>
              <a:custGeom>
                <a:avLst/>
                <a:gdLst>
                  <a:gd name="T0" fmla="*/ 1 w 447"/>
                  <a:gd name="T1" fmla="*/ 1 h 2129"/>
                  <a:gd name="T2" fmla="*/ 1 w 447"/>
                  <a:gd name="T3" fmla="*/ 1 h 2129"/>
                  <a:gd name="T4" fmla="*/ 1 w 447"/>
                  <a:gd name="T5" fmla="*/ 1 h 2129"/>
                  <a:gd name="T6" fmla="*/ 1 w 447"/>
                  <a:gd name="T7" fmla="*/ 1 h 2129"/>
                  <a:gd name="T8" fmla="*/ 1 w 447"/>
                  <a:gd name="T9" fmla="*/ 1 h 2129"/>
                  <a:gd name="T10" fmla="*/ 1 w 447"/>
                  <a:gd name="T11" fmla="*/ 1 h 2129"/>
                  <a:gd name="T12" fmla="*/ 1 w 447"/>
                  <a:gd name="T13" fmla="*/ 1 h 2129"/>
                  <a:gd name="T14" fmla="*/ 1 w 447"/>
                  <a:gd name="T15" fmla="*/ 1 h 2129"/>
                  <a:gd name="T16" fmla="*/ 1 w 447"/>
                  <a:gd name="T17" fmla="*/ 1 h 2129"/>
                  <a:gd name="T18" fmla="*/ 1 w 447"/>
                  <a:gd name="T19" fmla="*/ 1 h 2129"/>
                  <a:gd name="T20" fmla="*/ 1 w 447"/>
                  <a:gd name="T21" fmla="*/ 1 h 2129"/>
                  <a:gd name="T22" fmla="*/ 1 w 447"/>
                  <a:gd name="T23" fmla="*/ 1 h 2129"/>
                  <a:gd name="T24" fmla="*/ 1 w 447"/>
                  <a:gd name="T25" fmla="*/ 1 h 2129"/>
                  <a:gd name="T26" fmla="*/ 1 w 447"/>
                  <a:gd name="T27" fmla="*/ 1 h 2129"/>
                  <a:gd name="T28" fmla="*/ 1 w 447"/>
                  <a:gd name="T29" fmla="*/ 1 h 2129"/>
                  <a:gd name="T30" fmla="*/ 1 w 447"/>
                  <a:gd name="T31" fmla="*/ 1 h 2129"/>
                  <a:gd name="T32" fmla="*/ 1 w 447"/>
                  <a:gd name="T33" fmla="*/ 1 h 2129"/>
                  <a:gd name="T34" fmla="*/ 1 w 447"/>
                  <a:gd name="T35" fmla="*/ 1 h 2129"/>
                  <a:gd name="T36" fmla="*/ 1 w 447"/>
                  <a:gd name="T37" fmla="*/ 1 h 2129"/>
                  <a:gd name="T38" fmla="*/ 1 w 447"/>
                  <a:gd name="T39" fmla="*/ 1 h 2129"/>
                  <a:gd name="T40" fmla="*/ 1 w 447"/>
                  <a:gd name="T41" fmla="*/ 1 h 2129"/>
                  <a:gd name="T42" fmla="*/ 1 w 447"/>
                  <a:gd name="T43" fmla="*/ 1 h 2129"/>
                  <a:gd name="T44" fmla="*/ 1 w 447"/>
                  <a:gd name="T45" fmla="*/ 1 h 2129"/>
                  <a:gd name="T46" fmla="*/ 1 w 447"/>
                  <a:gd name="T47" fmla="*/ 1 h 2129"/>
                  <a:gd name="T48" fmla="*/ 1 w 447"/>
                  <a:gd name="T49" fmla="*/ 1 h 2129"/>
                  <a:gd name="T50" fmla="*/ 1 w 447"/>
                  <a:gd name="T51" fmla="*/ 1 h 2129"/>
                  <a:gd name="T52" fmla="*/ 0 w 447"/>
                  <a:gd name="T53" fmla="*/ 1 h 2129"/>
                  <a:gd name="T54" fmla="*/ 1 w 447"/>
                  <a:gd name="T55" fmla="*/ 1 h 2129"/>
                  <a:gd name="T56" fmla="*/ 1 w 447"/>
                  <a:gd name="T57" fmla="*/ 1 h 2129"/>
                  <a:gd name="T58" fmla="*/ 1 w 447"/>
                  <a:gd name="T59" fmla="*/ 1 h 2129"/>
                  <a:gd name="T60" fmla="*/ 1 w 447"/>
                  <a:gd name="T61" fmla="*/ 1 h 2129"/>
                  <a:gd name="T62" fmla="*/ 1 w 447"/>
                  <a:gd name="T63" fmla="*/ 1 h 2129"/>
                  <a:gd name="T64" fmla="*/ 1 w 447"/>
                  <a:gd name="T65" fmla="*/ 1 h 2129"/>
                  <a:gd name="T66" fmla="*/ 1 w 447"/>
                  <a:gd name="T67" fmla="*/ 1 h 2129"/>
                  <a:gd name="T68" fmla="*/ 1 w 447"/>
                  <a:gd name="T69" fmla="*/ 1 h 21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47"/>
                  <a:gd name="T106" fmla="*/ 0 h 2129"/>
                  <a:gd name="T107" fmla="*/ 447 w 447"/>
                  <a:gd name="T108" fmla="*/ 2129 h 21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47" h="2129">
                    <a:moveTo>
                      <a:pt x="445" y="11"/>
                    </a:moveTo>
                    <a:lnTo>
                      <a:pt x="407" y="74"/>
                    </a:lnTo>
                    <a:lnTo>
                      <a:pt x="393" y="216"/>
                    </a:lnTo>
                    <a:lnTo>
                      <a:pt x="386" y="327"/>
                    </a:lnTo>
                    <a:lnTo>
                      <a:pt x="395" y="768"/>
                    </a:lnTo>
                    <a:lnTo>
                      <a:pt x="401" y="923"/>
                    </a:lnTo>
                    <a:lnTo>
                      <a:pt x="409" y="1047"/>
                    </a:lnTo>
                    <a:lnTo>
                      <a:pt x="420" y="1205"/>
                    </a:lnTo>
                    <a:lnTo>
                      <a:pt x="447" y="1357"/>
                    </a:lnTo>
                    <a:lnTo>
                      <a:pt x="390" y="1110"/>
                    </a:lnTo>
                    <a:lnTo>
                      <a:pt x="386" y="950"/>
                    </a:lnTo>
                    <a:lnTo>
                      <a:pt x="380" y="846"/>
                    </a:lnTo>
                    <a:lnTo>
                      <a:pt x="372" y="808"/>
                    </a:lnTo>
                    <a:lnTo>
                      <a:pt x="342" y="870"/>
                    </a:lnTo>
                    <a:lnTo>
                      <a:pt x="319" y="942"/>
                    </a:lnTo>
                    <a:lnTo>
                      <a:pt x="302" y="1022"/>
                    </a:lnTo>
                    <a:lnTo>
                      <a:pt x="291" y="1074"/>
                    </a:lnTo>
                    <a:lnTo>
                      <a:pt x="279" y="1091"/>
                    </a:lnTo>
                    <a:lnTo>
                      <a:pt x="253" y="1129"/>
                    </a:lnTo>
                    <a:lnTo>
                      <a:pt x="228" y="1171"/>
                    </a:lnTo>
                    <a:lnTo>
                      <a:pt x="213" y="1199"/>
                    </a:lnTo>
                    <a:lnTo>
                      <a:pt x="209" y="1271"/>
                    </a:lnTo>
                    <a:lnTo>
                      <a:pt x="222" y="1340"/>
                    </a:lnTo>
                    <a:lnTo>
                      <a:pt x="217" y="1372"/>
                    </a:lnTo>
                    <a:lnTo>
                      <a:pt x="205" y="1412"/>
                    </a:lnTo>
                    <a:lnTo>
                      <a:pt x="190" y="1456"/>
                    </a:lnTo>
                    <a:lnTo>
                      <a:pt x="160" y="1539"/>
                    </a:lnTo>
                    <a:lnTo>
                      <a:pt x="129" y="1617"/>
                    </a:lnTo>
                    <a:lnTo>
                      <a:pt x="118" y="1653"/>
                    </a:lnTo>
                    <a:lnTo>
                      <a:pt x="108" y="1684"/>
                    </a:lnTo>
                    <a:lnTo>
                      <a:pt x="91" y="1750"/>
                    </a:lnTo>
                    <a:lnTo>
                      <a:pt x="72" y="1823"/>
                    </a:lnTo>
                    <a:lnTo>
                      <a:pt x="63" y="1868"/>
                    </a:lnTo>
                    <a:lnTo>
                      <a:pt x="44" y="1948"/>
                    </a:lnTo>
                    <a:lnTo>
                      <a:pt x="26" y="2005"/>
                    </a:lnTo>
                    <a:lnTo>
                      <a:pt x="36" y="2035"/>
                    </a:lnTo>
                    <a:lnTo>
                      <a:pt x="218" y="2089"/>
                    </a:lnTo>
                    <a:lnTo>
                      <a:pt x="274" y="2104"/>
                    </a:lnTo>
                    <a:lnTo>
                      <a:pt x="313" y="2111"/>
                    </a:lnTo>
                    <a:lnTo>
                      <a:pt x="332" y="2104"/>
                    </a:lnTo>
                    <a:lnTo>
                      <a:pt x="351" y="2022"/>
                    </a:lnTo>
                    <a:lnTo>
                      <a:pt x="367" y="1950"/>
                    </a:lnTo>
                    <a:lnTo>
                      <a:pt x="386" y="1866"/>
                    </a:lnTo>
                    <a:lnTo>
                      <a:pt x="405" y="1785"/>
                    </a:lnTo>
                    <a:lnTo>
                      <a:pt x="420" y="1714"/>
                    </a:lnTo>
                    <a:lnTo>
                      <a:pt x="435" y="1646"/>
                    </a:lnTo>
                    <a:lnTo>
                      <a:pt x="407" y="1889"/>
                    </a:lnTo>
                    <a:lnTo>
                      <a:pt x="382" y="1977"/>
                    </a:lnTo>
                    <a:lnTo>
                      <a:pt x="371" y="2077"/>
                    </a:lnTo>
                    <a:lnTo>
                      <a:pt x="391" y="2129"/>
                    </a:lnTo>
                    <a:lnTo>
                      <a:pt x="224" y="2108"/>
                    </a:lnTo>
                    <a:lnTo>
                      <a:pt x="78" y="2077"/>
                    </a:lnTo>
                    <a:lnTo>
                      <a:pt x="17" y="2051"/>
                    </a:lnTo>
                    <a:lnTo>
                      <a:pt x="0" y="2026"/>
                    </a:lnTo>
                    <a:lnTo>
                      <a:pt x="72" y="1726"/>
                    </a:lnTo>
                    <a:lnTo>
                      <a:pt x="175" y="1435"/>
                    </a:lnTo>
                    <a:lnTo>
                      <a:pt x="199" y="1357"/>
                    </a:lnTo>
                    <a:lnTo>
                      <a:pt x="201" y="1326"/>
                    </a:lnTo>
                    <a:lnTo>
                      <a:pt x="192" y="1254"/>
                    </a:lnTo>
                    <a:lnTo>
                      <a:pt x="194" y="1205"/>
                    </a:lnTo>
                    <a:lnTo>
                      <a:pt x="205" y="1169"/>
                    </a:lnTo>
                    <a:lnTo>
                      <a:pt x="264" y="1077"/>
                    </a:lnTo>
                    <a:lnTo>
                      <a:pt x="304" y="912"/>
                    </a:lnTo>
                    <a:lnTo>
                      <a:pt x="374" y="762"/>
                    </a:lnTo>
                    <a:lnTo>
                      <a:pt x="371" y="380"/>
                    </a:lnTo>
                    <a:lnTo>
                      <a:pt x="376" y="148"/>
                    </a:lnTo>
                    <a:lnTo>
                      <a:pt x="390" y="55"/>
                    </a:lnTo>
                    <a:lnTo>
                      <a:pt x="416" y="19"/>
                    </a:lnTo>
                    <a:lnTo>
                      <a:pt x="431" y="0"/>
                    </a:lnTo>
                    <a:lnTo>
                      <a:pt x="44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2" name="Freeform 168"/>
              <p:cNvSpPr>
                <a:spLocks/>
              </p:cNvSpPr>
              <p:nvPr/>
            </p:nvSpPr>
            <p:spPr bwMode="auto">
              <a:xfrm>
                <a:off x="2170" y="2748"/>
                <a:ext cx="91" cy="32"/>
              </a:xfrm>
              <a:custGeom>
                <a:avLst/>
                <a:gdLst>
                  <a:gd name="T0" fmla="*/ 1 w 180"/>
                  <a:gd name="T1" fmla="*/ 0 h 65"/>
                  <a:gd name="T2" fmla="*/ 0 w 180"/>
                  <a:gd name="T3" fmla="*/ 0 h 65"/>
                  <a:gd name="T4" fmla="*/ 1 w 180"/>
                  <a:gd name="T5" fmla="*/ 0 h 65"/>
                  <a:gd name="T6" fmla="*/ 1 w 180"/>
                  <a:gd name="T7" fmla="*/ 0 h 65"/>
                  <a:gd name="T8" fmla="*/ 1 w 180"/>
                  <a:gd name="T9" fmla="*/ 0 h 65"/>
                  <a:gd name="T10" fmla="*/ 1 w 180"/>
                  <a:gd name="T11" fmla="*/ 0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0"/>
                  <a:gd name="T19" fmla="*/ 0 h 65"/>
                  <a:gd name="T20" fmla="*/ 180 w 180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0" h="65">
                    <a:moveTo>
                      <a:pt x="180" y="65"/>
                    </a:moveTo>
                    <a:lnTo>
                      <a:pt x="0" y="13"/>
                    </a:lnTo>
                    <a:lnTo>
                      <a:pt x="47" y="0"/>
                    </a:lnTo>
                    <a:lnTo>
                      <a:pt x="167" y="2"/>
                    </a:lnTo>
                    <a:lnTo>
                      <a:pt x="18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3" name="Freeform 169"/>
              <p:cNvSpPr>
                <a:spLocks/>
              </p:cNvSpPr>
              <p:nvPr/>
            </p:nvSpPr>
            <p:spPr bwMode="auto">
              <a:xfrm>
                <a:off x="2257" y="2070"/>
                <a:ext cx="404" cy="1102"/>
              </a:xfrm>
              <a:custGeom>
                <a:avLst/>
                <a:gdLst>
                  <a:gd name="T0" fmla="*/ 1 w 807"/>
                  <a:gd name="T1" fmla="*/ 1 h 2203"/>
                  <a:gd name="T2" fmla="*/ 1 w 807"/>
                  <a:gd name="T3" fmla="*/ 1 h 2203"/>
                  <a:gd name="T4" fmla="*/ 1 w 807"/>
                  <a:gd name="T5" fmla="*/ 1 h 2203"/>
                  <a:gd name="T6" fmla="*/ 1 w 807"/>
                  <a:gd name="T7" fmla="*/ 1 h 2203"/>
                  <a:gd name="T8" fmla="*/ 1 w 807"/>
                  <a:gd name="T9" fmla="*/ 1 h 2203"/>
                  <a:gd name="T10" fmla="*/ 1 w 807"/>
                  <a:gd name="T11" fmla="*/ 1 h 2203"/>
                  <a:gd name="T12" fmla="*/ 1 w 807"/>
                  <a:gd name="T13" fmla="*/ 1 h 2203"/>
                  <a:gd name="T14" fmla="*/ 1 w 807"/>
                  <a:gd name="T15" fmla="*/ 1 h 2203"/>
                  <a:gd name="T16" fmla="*/ 1 w 807"/>
                  <a:gd name="T17" fmla="*/ 1 h 2203"/>
                  <a:gd name="T18" fmla="*/ 1 w 807"/>
                  <a:gd name="T19" fmla="*/ 1 h 2203"/>
                  <a:gd name="T20" fmla="*/ 1 w 807"/>
                  <a:gd name="T21" fmla="*/ 1 h 2203"/>
                  <a:gd name="T22" fmla="*/ 1 w 807"/>
                  <a:gd name="T23" fmla="*/ 1 h 2203"/>
                  <a:gd name="T24" fmla="*/ 1 w 807"/>
                  <a:gd name="T25" fmla="*/ 1 h 2203"/>
                  <a:gd name="T26" fmla="*/ 1 w 807"/>
                  <a:gd name="T27" fmla="*/ 1 h 2203"/>
                  <a:gd name="T28" fmla="*/ 1 w 807"/>
                  <a:gd name="T29" fmla="*/ 1 h 2203"/>
                  <a:gd name="T30" fmla="*/ 1 w 807"/>
                  <a:gd name="T31" fmla="*/ 1 h 2203"/>
                  <a:gd name="T32" fmla="*/ 1 w 807"/>
                  <a:gd name="T33" fmla="*/ 1 h 2203"/>
                  <a:gd name="T34" fmla="*/ 1 w 807"/>
                  <a:gd name="T35" fmla="*/ 1 h 2203"/>
                  <a:gd name="T36" fmla="*/ 0 w 807"/>
                  <a:gd name="T37" fmla="*/ 1 h 2203"/>
                  <a:gd name="T38" fmla="*/ 1 w 807"/>
                  <a:gd name="T39" fmla="*/ 1 h 2203"/>
                  <a:gd name="T40" fmla="*/ 1 w 807"/>
                  <a:gd name="T41" fmla="*/ 1 h 2203"/>
                  <a:gd name="T42" fmla="*/ 1 w 807"/>
                  <a:gd name="T43" fmla="*/ 1 h 2203"/>
                  <a:gd name="T44" fmla="*/ 1 w 807"/>
                  <a:gd name="T45" fmla="*/ 1 h 2203"/>
                  <a:gd name="T46" fmla="*/ 1 w 807"/>
                  <a:gd name="T47" fmla="*/ 1 h 2203"/>
                  <a:gd name="T48" fmla="*/ 1 w 807"/>
                  <a:gd name="T49" fmla="*/ 1 h 2203"/>
                  <a:gd name="T50" fmla="*/ 1 w 807"/>
                  <a:gd name="T51" fmla="*/ 1 h 2203"/>
                  <a:gd name="T52" fmla="*/ 1 w 807"/>
                  <a:gd name="T53" fmla="*/ 1 h 2203"/>
                  <a:gd name="T54" fmla="*/ 1 w 807"/>
                  <a:gd name="T55" fmla="*/ 1 h 2203"/>
                  <a:gd name="T56" fmla="*/ 1 w 807"/>
                  <a:gd name="T57" fmla="*/ 1 h 2203"/>
                  <a:gd name="T58" fmla="*/ 1 w 807"/>
                  <a:gd name="T59" fmla="*/ 1 h 2203"/>
                  <a:gd name="T60" fmla="*/ 1 w 807"/>
                  <a:gd name="T61" fmla="*/ 1 h 2203"/>
                  <a:gd name="T62" fmla="*/ 1 w 807"/>
                  <a:gd name="T63" fmla="*/ 1 h 2203"/>
                  <a:gd name="T64" fmla="*/ 1 w 807"/>
                  <a:gd name="T65" fmla="*/ 0 h 2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07"/>
                  <a:gd name="T100" fmla="*/ 0 h 2203"/>
                  <a:gd name="T101" fmla="*/ 807 w 807"/>
                  <a:gd name="T102" fmla="*/ 2203 h 2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07" h="2203">
                    <a:moveTo>
                      <a:pt x="792" y="0"/>
                    </a:moveTo>
                    <a:lnTo>
                      <a:pt x="731" y="192"/>
                    </a:lnTo>
                    <a:lnTo>
                      <a:pt x="731" y="235"/>
                    </a:lnTo>
                    <a:lnTo>
                      <a:pt x="745" y="228"/>
                    </a:lnTo>
                    <a:lnTo>
                      <a:pt x="773" y="211"/>
                    </a:lnTo>
                    <a:lnTo>
                      <a:pt x="798" y="197"/>
                    </a:lnTo>
                    <a:lnTo>
                      <a:pt x="807" y="199"/>
                    </a:lnTo>
                    <a:lnTo>
                      <a:pt x="790" y="222"/>
                    </a:lnTo>
                    <a:lnTo>
                      <a:pt x="762" y="252"/>
                    </a:lnTo>
                    <a:lnTo>
                      <a:pt x="735" y="279"/>
                    </a:lnTo>
                    <a:lnTo>
                      <a:pt x="722" y="290"/>
                    </a:lnTo>
                    <a:lnTo>
                      <a:pt x="699" y="317"/>
                    </a:lnTo>
                    <a:lnTo>
                      <a:pt x="672" y="363"/>
                    </a:lnTo>
                    <a:lnTo>
                      <a:pt x="665" y="460"/>
                    </a:lnTo>
                    <a:lnTo>
                      <a:pt x="648" y="496"/>
                    </a:lnTo>
                    <a:lnTo>
                      <a:pt x="625" y="547"/>
                    </a:lnTo>
                    <a:lnTo>
                      <a:pt x="604" y="610"/>
                    </a:lnTo>
                    <a:lnTo>
                      <a:pt x="591" y="657"/>
                    </a:lnTo>
                    <a:lnTo>
                      <a:pt x="579" y="739"/>
                    </a:lnTo>
                    <a:lnTo>
                      <a:pt x="545" y="802"/>
                    </a:lnTo>
                    <a:lnTo>
                      <a:pt x="420" y="1058"/>
                    </a:lnTo>
                    <a:lnTo>
                      <a:pt x="380" y="1083"/>
                    </a:lnTo>
                    <a:lnTo>
                      <a:pt x="307" y="1454"/>
                    </a:lnTo>
                    <a:lnTo>
                      <a:pt x="262" y="1741"/>
                    </a:lnTo>
                    <a:lnTo>
                      <a:pt x="245" y="1807"/>
                    </a:lnTo>
                    <a:lnTo>
                      <a:pt x="228" y="1828"/>
                    </a:lnTo>
                    <a:lnTo>
                      <a:pt x="207" y="1847"/>
                    </a:lnTo>
                    <a:lnTo>
                      <a:pt x="180" y="1880"/>
                    </a:lnTo>
                    <a:lnTo>
                      <a:pt x="167" y="1961"/>
                    </a:lnTo>
                    <a:lnTo>
                      <a:pt x="148" y="1994"/>
                    </a:lnTo>
                    <a:lnTo>
                      <a:pt x="133" y="2016"/>
                    </a:lnTo>
                    <a:lnTo>
                      <a:pt x="114" y="2043"/>
                    </a:lnTo>
                    <a:lnTo>
                      <a:pt x="93" y="2070"/>
                    </a:lnTo>
                    <a:lnTo>
                      <a:pt x="74" y="2096"/>
                    </a:lnTo>
                    <a:lnTo>
                      <a:pt x="47" y="2136"/>
                    </a:lnTo>
                    <a:lnTo>
                      <a:pt x="20" y="2184"/>
                    </a:lnTo>
                    <a:lnTo>
                      <a:pt x="9" y="2203"/>
                    </a:lnTo>
                    <a:lnTo>
                      <a:pt x="0" y="2134"/>
                    </a:lnTo>
                    <a:lnTo>
                      <a:pt x="7" y="2060"/>
                    </a:lnTo>
                    <a:lnTo>
                      <a:pt x="20" y="2018"/>
                    </a:lnTo>
                    <a:lnTo>
                      <a:pt x="41" y="1971"/>
                    </a:lnTo>
                    <a:lnTo>
                      <a:pt x="66" y="1927"/>
                    </a:lnTo>
                    <a:lnTo>
                      <a:pt x="85" y="1889"/>
                    </a:lnTo>
                    <a:lnTo>
                      <a:pt x="115" y="1821"/>
                    </a:lnTo>
                    <a:lnTo>
                      <a:pt x="140" y="1752"/>
                    </a:lnTo>
                    <a:lnTo>
                      <a:pt x="169" y="1672"/>
                    </a:lnTo>
                    <a:lnTo>
                      <a:pt x="216" y="1496"/>
                    </a:lnTo>
                    <a:lnTo>
                      <a:pt x="233" y="1410"/>
                    </a:lnTo>
                    <a:lnTo>
                      <a:pt x="258" y="1328"/>
                    </a:lnTo>
                    <a:lnTo>
                      <a:pt x="292" y="1247"/>
                    </a:lnTo>
                    <a:lnTo>
                      <a:pt x="325" y="1167"/>
                    </a:lnTo>
                    <a:lnTo>
                      <a:pt x="349" y="1108"/>
                    </a:lnTo>
                    <a:lnTo>
                      <a:pt x="359" y="1083"/>
                    </a:lnTo>
                    <a:lnTo>
                      <a:pt x="437" y="954"/>
                    </a:lnTo>
                    <a:lnTo>
                      <a:pt x="547" y="764"/>
                    </a:lnTo>
                    <a:lnTo>
                      <a:pt x="564" y="720"/>
                    </a:lnTo>
                    <a:lnTo>
                      <a:pt x="574" y="636"/>
                    </a:lnTo>
                    <a:lnTo>
                      <a:pt x="606" y="538"/>
                    </a:lnTo>
                    <a:lnTo>
                      <a:pt x="613" y="507"/>
                    </a:lnTo>
                    <a:lnTo>
                      <a:pt x="632" y="439"/>
                    </a:lnTo>
                    <a:lnTo>
                      <a:pt x="655" y="363"/>
                    </a:lnTo>
                    <a:lnTo>
                      <a:pt x="674" y="309"/>
                    </a:lnTo>
                    <a:lnTo>
                      <a:pt x="691" y="268"/>
                    </a:lnTo>
                    <a:lnTo>
                      <a:pt x="709" y="209"/>
                    </a:lnTo>
                    <a:lnTo>
                      <a:pt x="729" y="135"/>
                    </a:ln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4" name="Freeform 170"/>
              <p:cNvSpPr>
                <a:spLocks/>
              </p:cNvSpPr>
              <p:nvPr/>
            </p:nvSpPr>
            <p:spPr bwMode="auto">
              <a:xfrm>
                <a:off x="2377" y="2323"/>
                <a:ext cx="339" cy="644"/>
              </a:xfrm>
              <a:custGeom>
                <a:avLst/>
                <a:gdLst>
                  <a:gd name="T0" fmla="*/ 1 w 677"/>
                  <a:gd name="T1" fmla="*/ 0 h 1289"/>
                  <a:gd name="T2" fmla="*/ 1 w 677"/>
                  <a:gd name="T3" fmla="*/ 0 h 1289"/>
                  <a:gd name="T4" fmla="*/ 1 w 677"/>
                  <a:gd name="T5" fmla="*/ 0 h 1289"/>
                  <a:gd name="T6" fmla="*/ 1 w 677"/>
                  <a:gd name="T7" fmla="*/ 0 h 1289"/>
                  <a:gd name="T8" fmla="*/ 1 w 677"/>
                  <a:gd name="T9" fmla="*/ 0 h 1289"/>
                  <a:gd name="T10" fmla="*/ 1 w 677"/>
                  <a:gd name="T11" fmla="*/ 0 h 1289"/>
                  <a:gd name="T12" fmla="*/ 1 w 677"/>
                  <a:gd name="T13" fmla="*/ 0 h 1289"/>
                  <a:gd name="T14" fmla="*/ 1 w 677"/>
                  <a:gd name="T15" fmla="*/ 0 h 1289"/>
                  <a:gd name="T16" fmla="*/ 1 w 677"/>
                  <a:gd name="T17" fmla="*/ 0 h 1289"/>
                  <a:gd name="T18" fmla="*/ 1 w 677"/>
                  <a:gd name="T19" fmla="*/ 0 h 1289"/>
                  <a:gd name="T20" fmla="*/ 1 w 677"/>
                  <a:gd name="T21" fmla="*/ 0 h 1289"/>
                  <a:gd name="T22" fmla="*/ 1 w 677"/>
                  <a:gd name="T23" fmla="*/ 0 h 1289"/>
                  <a:gd name="T24" fmla="*/ 1 w 677"/>
                  <a:gd name="T25" fmla="*/ 0 h 1289"/>
                  <a:gd name="T26" fmla="*/ 1 w 677"/>
                  <a:gd name="T27" fmla="*/ 0 h 1289"/>
                  <a:gd name="T28" fmla="*/ 1 w 677"/>
                  <a:gd name="T29" fmla="*/ 0 h 1289"/>
                  <a:gd name="T30" fmla="*/ 1 w 677"/>
                  <a:gd name="T31" fmla="*/ 0 h 1289"/>
                  <a:gd name="T32" fmla="*/ 1 w 677"/>
                  <a:gd name="T33" fmla="*/ 0 h 1289"/>
                  <a:gd name="T34" fmla="*/ 1 w 677"/>
                  <a:gd name="T35" fmla="*/ 0 h 1289"/>
                  <a:gd name="T36" fmla="*/ 1 w 677"/>
                  <a:gd name="T37" fmla="*/ 0 h 1289"/>
                  <a:gd name="T38" fmla="*/ 1 w 677"/>
                  <a:gd name="T39" fmla="*/ 0 h 1289"/>
                  <a:gd name="T40" fmla="*/ 1 w 677"/>
                  <a:gd name="T41" fmla="*/ 0 h 1289"/>
                  <a:gd name="T42" fmla="*/ 1 w 677"/>
                  <a:gd name="T43" fmla="*/ 0 h 1289"/>
                  <a:gd name="T44" fmla="*/ 0 w 677"/>
                  <a:gd name="T45" fmla="*/ 0 h 1289"/>
                  <a:gd name="T46" fmla="*/ 1 w 677"/>
                  <a:gd name="T47" fmla="*/ 0 h 1289"/>
                  <a:gd name="T48" fmla="*/ 1 w 677"/>
                  <a:gd name="T49" fmla="*/ 0 h 1289"/>
                  <a:gd name="T50" fmla="*/ 1 w 677"/>
                  <a:gd name="T51" fmla="*/ 0 h 1289"/>
                  <a:gd name="T52" fmla="*/ 1 w 677"/>
                  <a:gd name="T53" fmla="*/ 0 h 1289"/>
                  <a:gd name="T54" fmla="*/ 1 w 677"/>
                  <a:gd name="T55" fmla="*/ 0 h 1289"/>
                  <a:gd name="T56" fmla="*/ 1 w 677"/>
                  <a:gd name="T57" fmla="*/ 0 h 1289"/>
                  <a:gd name="T58" fmla="*/ 1 w 677"/>
                  <a:gd name="T59" fmla="*/ 0 h 1289"/>
                  <a:gd name="T60" fmla="*/ 1 w 677"/>
                  <a:gd name="T61" fmla="*/ 0 h 1289"/>
                  <a:gd name="T62" fmla="*/ 1 w 677"/>
                  <a:gd name="T63" fmla="*/ 0 h 1289"/>
                  <a:gd name="T64" fmla="*/ 1 w 677"/>
                  <a:gd name="T65" fmla="*/ 0 h 1289"/>
                  <a:gd name="T66" fmla="*/ 1 w 677"/>
                  <a:gd name="T67" fmla="*/ 0 h 1289"/>
                  <a:gd name="T68" fmla="*/ 1 w 677"/>
                  <a:gd name="T69" fmla="*/ 0 h 12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7"/>
                  <a:gd name="T106" fmla="*/ 0 h 1289"/>
                  <a:gd name="T107" fmla="*/ 677 w 677"/>
                  <a:gd name="T108" fmla="*/ 1289 h 128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7" h="1289">
                    <a:moveTo>
                      <a:pt x="677" y="0"/>
                    </a:moveTo>
                    <a:lnTo>
                      <a:pt x="650" y="27"/>
                    </a:lnTo>
                    <a:lnTo>
                      <a:pt x="621" y="53"/>
                    </a:lnTo>
                    <a:lnTo>
                      <a:pt x="587" y="90"/>
                    </a:lnTo>
                    <a:lnTo>
                      <a:pt x="551" y="128"/>
                    </a:lnTo>
                    <a:lnTo>
                      <a:pt x="515" y="167"/>
                    </a:lnTo>
                    <a:lnTo>
                      <a:pt x="483" y="207"/>
                    </a:lnTo>
                    <a:lnTo>
                      <a:pt x="458" y="242"/>
                    </a:lnTo>
                    <a:lnTo>
                      <a:pt x="418" y="304"/>
                    </a:lnTo>
                    <a:lnTo>
                      <a:pt x="386" y="361"/>
                    </a:lnTo>
                    <a:lnTo>
                      <a:pt x="357" y="420"/>
                    </a:lnTo>
                    <a:lnTo>
                      <a:pt x="353" y="443"/>
                    </a:lnTo>
                    <a:lnTo>
                      <a:pt x="388" y="426"/>
                    </a:lnTo>
                    <a:lnTo>
                      <a:pt x="412" y="415"/>
                    </a:lnTo>
                    <a:lnTo>
                      <a:pt x="450" y="399"/>
                    </a:lnTo>
                    <a:lnTo>
                      <a:pt x="498" y="380"/>
                    </a:lnTo>
                    <a:lnTo>
                      <a:pt x="528" y="373"/>
                    </a:lnTo>
                    <a:lnTo>
                      <a:pt x="576" y="361"/>
                    </a:lnTo>
                    <a:lnTo>
                      <a:pt x="583" y="365"/>
                    </a:lnTo>
                    <a:lnTo>
                      <a:pt x="574" y="375"/>
                    </a:lnTo>
                    <a:lnTo>
                      <a:pt x="557" y="394"/>
                    </a:lnTo>
                    <a:lnTo>
                      <a:pt x="479" y="415"/>
                    </a:lnTo>
                    <a:lnTo>
                      <a:pt x="422" y="432"/>
                    </a:lnTo>
                    <a:lnTo>
                      <a:pt x="386" y="449"/>
                    </a:lnTo>
                    <a:lnTo>
                      <a:pt x="357" y="474"/>
                    </a:lnTo>
                    <a:lnTo>
                      <a:pt x="344" y="487"/>
                    </a:lnTo>
                    <a:lnTo>
                      <a:pt x="371" y="502"/>
                    </a:lnTo>
                    <a:lnTo>
                      <a:pt x="350" y="531"/>
                    </a:lnTo>
                    <a:lnTo>
                      <a:pt x="321" y="570"/>
                    </a:lnTo>
                    <a:lnTo>
                      <a:pt x="312" y="639"/>
                    </a:lnTo>
                    <a:lnTo>
                      <a:pt x="283" y="660"/>
                    </a:lnTo>
                    <a:lnTo>
                      <a:pt x="245" y="705"/>
                    </a:lnTo>
                    <a:lnTo>
                      <a:pt x="245" y="762"/>
                    </a:lnTo>
                    <a:lnTo>
                      <a:pt x="253" y="793"/>
                    </a:lnTo>
                    <a:lnTo>
                      <a:pt x="220" y="806"/>
                    </a:lnTo>
                    <a:lnTo>
                      <a:pt x="180" y="823"/>
                    </a:lnTo>
                    <a:lnTo>
                      <a:pt x="154" y="844"/>
                    </a:lnTo>
                    <a:lnTo>
                      <a:pt x="135" y="863"/>
                    </a:lnTo>
                    <a:lnTo>
                      <a:pt x="118" y="896"/>
                    </a:lnTo>
                    <a:lnTo>
                      <a:pt x="118" y="956"/>
                    </a:lnTo>
                    <a:lnTo>
                      <a:pt x="123" y="1002"/>
                    </a:lnTo>
                    <a:lnTo>
                      <a:pt x="106" y="1063"/>
                    </a:lnTo>
                    <a:lnTo>
                      <a:pt x="87" y="1131"/>
                    </a:lnTo>
                    <a:lnTo>
                      <a:pt x="72" y="1181"/>
                    </a:lnTo>
                    <a:lnTo>
                      <a:pt x="59" y="1221"/>
                    </a:lnTo>
                    <a:lnTo>
                      <a:pt x="0" y="1289"/>
                    </a:lnTo>
                    <a:lnTo>
                      <a:pt x="21" y="1213"/>
                    </a:lnTo>
                    <a:lnTo>
                      <a:pt x="38" y="1190"/>
                    </a:lnTo>
                    <a:lnTo>
                      <a:pt x="72" y="1116"/>
                    </a:lnTo>
                    <a:lnTo>
                      <a:pt x="106" y="977"/>
                    </a:lnTo>
                    <a:lnTo>
                      <a:pt x="106" y="878"/>
                    </a:lnTo>
                    <a:lnTo>
                      <a:pt x="116" y="856"/>
                    </a:lnTo>
                    <a:lnTo>
                      <a:pt x="131" y="833"/>
                    </a:lnTo>
                    <a:lnTo>
                      <a:pt x="150" y="804"/>
                    </a:lnTo>
                    <a:lnTo>
                      <a:pt x="215" y="783"/>
                    </a:lnTo>
                    <a:lnTo>
                      <a:pt x="222" y="711"/>
                    </a:lnTo>
                    <a:lnTo>
                      <a:pt x="268" y="650"/>
                    </a:lnTo>
                    <a:lnTo>
                      <a:pt x="272" y="569"/>
                    </a:lnTo>
                    <a:lnTo>
                      <a:pt x="312" y="489"/>
                    </a:lnTo>
                    <a:lnTo>
                      <a:pt x="329" y="445"/>
                    </a:lnTo>
                    <a:lnTo>
                      <a:pt x="344" y="401"/>
                    </a:lnTo>
                    <a:lnTo>
                      <a:pt x="359" y="358"/>
                    </a:lnTo>
                    <a:lnTo>
                      <a:pt x="371" y="331"/>
                    </a:lnTo>
                    <a:lnTo>
                      <a:pt x="386" y="302"/>
                    </a:lnTo>
                    <a:lnTo>
                      <a:pt x="407" y="270"/>
                    </a:lnTo>
                    <a:lnTo>
                      <a:pt x="428" y="240"/>
                    </a:lnTo>
                    <a:lnTo>
                      <a:pt x="448" y="209"/>
                    </a:lnTo>
                    <a:lnTo>
                      <a:pt x="466" y="186"/>
                    </a:lnTo>
                    <a:lnTo>
                      <a:pt x="481" y="164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5" name="Freeform 171"/>
              <p:cNvSpPr>
                <a:spLocks/>
              </p:cNvSpPr>
              <p:nvPr/>
            </p:nvSpPr>
            <p:spPr bwMode="auto">
              <a:xfrm>
                <a:off x="2267" y="2526"/>
                <a:ext cx="104" cy="458"/>
              </a:xfrm>
              <a:custGeom>
                <a:avLst/>
                <a:gdLst>
                  <a:gd name="T0" fmla="*/ 1 w 208"/>
                  <a:gd name="T1" fmla="*/ 1 h 914"/>
                  <a:gd name="T2" fmla="*/ 1 w 208"/>
                  <a:gd name="T3" fmla="*/ 1 h 914"/>
                  <a:gd name="T4" fmla="*/ 1 w 208"/>
                  <a:gd name="T5" fmla="*/ 1 h 914"/>
                  <a:gd name="T6" fmla="*/ 1 w 208"/>
                  <a:gd name="T7" fmla="*/ 1 h 914"/>
                  <a:gd name="T8" fmla="*/ 1 w 208"/>
                  <a:gd name="T9" fmla="*/ 1 h 914"/>
                  <a:gd name="T10" fmla="*/ 1 w 208"/>
                  <a:gd name="T11" fmla="*/ 1 h 914"/>
                  <a:gd name="T12" fmla="*/ 1 w 208"/>
                  <a:gd name="T13" fmla="*/ 1 h 914"/>
                  <a:gd name="T14" fmla="*/ 1 w 208"/>
                  <a:gd name="T15" fmla="*/ 1 h 914"/>
                  <a:gd name="T16" fmla="*/ 1 w 208"/>
                  <a:gd name="T17" fmla="*/ 1 h 914"/>
                  <a:gd name="T18" fmla="*/ 0 w 208"/>
                  <a:gd name="T19" fmla="*/ 1 h 914"/>
                  <a:gd name="T20" fmla="*/ 1 w 208"/>
                  <a:gd name="T21" fmla="*/ 1 h 914"/>
                  <a:gd name="T22" fmla="*/ 1 w 208"/>
                  <a:gd name="T23" fmla="*/ 1 h 914"/>
                  <a:gd name="T24" fmla="*/ 1 w 208"/>
                  <a:gd name="T25" fmla="*/ 0 h 914"/>
                  <a:gd name="T26" fmla="*/ 1 w 208"/>
                  <a:gd name="T27" fmla="*/ 1 h 914"/>
                  <a:gd name="T28" fmla="*/ 1 w 208"/>
                  <a:gd name="T29" fmla="*/ 1 h 9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8"/>
                  <a:gd name="T46" fmla="*/ 0 h 914"/>
                  <a:gd name="T47" fmla="*/ 208 w 208"/>
                  <a:gd name="T48" fmla="*/ 914 h 9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8" h="914">
                    <a:moveTo>
                      <a:pt x="200" y="70"/>
                    </a:moveTo>
                    <a:lnTo>
                      <a:pt x="183" y="143"/>
                    </a:lnTo>
                    <a:lnTo>
                      <a:pt x="164" y="217"/>
                    </a:lnTo>
                    <a:lnTo>
                      <a:pt x="143" y="304"/>
                    </a:lnTo>
                    <a:lnTo>
                      <a:pt x="122" y="392"/>
                    </a:lnTo>
                    <a:lnTo>
                      <a:pt x="101" y="471"/>
                    </a:lnTo>
                    <a:lnTo>
                      <a:pt x="78" y="565"/>
                    </a:lnTo>
                    <a:lnTo>
                      <a:pt x="48" y="692"/>
                    </a:lnTo>
                    <a:lnTo>
                      <a:pt x="29" y="795"/>
                    </a:lnTo>
                    <a:lnTo>
                      <a:pt x="0" y="914"/>
                    </a:lnTo>
                    <a:lnTo>
                      <a:pt x="18" y="738"/>
                    </a:lnTo>
                    <a:lnTo>
                      <a:pt x="48" y="612"/>
                    </a:lnTo>
                    <a:lnTo>
                      <a:pt x="208" y="0"/>
                    </a:lnTo>
                    <a:lnTo>
                      <a:pt x="200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6" name="Freeform 172"/>
              <p:cNvSpPr>
                <a:spLocks/>
              </p:cNvSpPr>
              <p:nvPr/>
            </p:nvSpPr>
            <p:spPr bwMode="auto">
              <a:xfrm>
                <a:off x="2241" y="2960"/>
                <a:ext cx="207" cy="525"/>
              </a:xfrm>
              <a:custGeom>
                <a:avLst/>
                <a:gdLst>
                  <a:gd name="T0" fmla="*/ 0 w 415"/>
                  <a:gd name="T1" fmla="*/ 0 h 1049"/>
                  <a:gd name="T2" fmla="*/ 0 w 415"/>
                  <a:gd name="T3" fmla="*/ 1 h 1049"/>
                  <a:gd name="T4" fmla="*/ 0 w 415"/>
                  <a:gd name="T5" fmla="*/ 1 h 1049"/>
                  <a:gd name="T6" fmla="*/ 0 w 415"/>
                  <a:gd name="T7" fmla="*/ 1 h 1049"/>
                  <a:gd name="T8" fmla="*/ 0 w 415"/>
                  <a:gd name="T9" fmla="*/ 1 h 1049"/>
                  <a:gd name="T10" fmla="*/ 0 w 415"/>
                  <a:gd name="T11" fmla="*/ 1 h 1049"/>
                  <a:gd name="T12" fmla="*/ 0 w 415"/>
                  <a:gd name="T13" fmla="*/ 1 h 1049"/>
                  <a:gd name="T14" fmla="*/ 0 w 415"/>
                  <a:gd name="T15" fmla="*/ 1 h 1049"/>
                  <a:gd name="T16" fmla="*/ 0 w 415"/>
                  <a:gd name="T17" fmla="*/ 1 h 1049"/>
                  <a:gd name="T18" fmla="*/ 0 w 415"/>
                  <a:gd name="T19" fmla="*/ 1 h 1049"/>
                  <a:gd name="T20" fmla="*/ 0 w 415"/>
                  <a:gd name="T21" fmla="*/ 1 h 1049"/>
                  <a:gd name="T22" fmla="*/ 0 w 415"/>
                  <a:gd name="T23" fmla="*/ 1 h 1049"/>
                  <a:gd name="T24" fmla="*/ 0 w 415"/>
                  <a:gd name="T25" fmla="*/ 1 h 1049"/>
                  <a:gd name="T26" fmla="*/ 0 w 415"/>
                  <a:gd name="T27" fmla="*/ 1 h 1049"/>
                  <a:gd name="T28" fmla="*/ 0 w 415"/>
                  <a:gd name="T29" fmla="*/ 1 h 1049"/>
                  <a:gd name="T30" fmla="*/ 0 w 415"/>
                  <a:gd name="T31" fmla="*/ 1 h 1049"/>
                  <a:gd name="T32" fmla="*/ 0 w 415"/>
                  <a:gd name="T33" fmla="*/ 1 h 1049"/>
                  <a:gd name="T34" fmla="*/ 0 w 415"/>
                  <a:gd name="T35" fmla="*/ 1 h 1049"/>
                  <a:gd name="T36" fmla="*/ 0 w 415"/>
                  <a:gd name="T37" fmla="*/ 1 h 1049"/>
                  <a:gd name="T38" fmla="*/ 0 w 415"/>
                  <a:gd name="T39" fmla="*/ 1 h 1049"/>
                  <a:gd name="T40" fmla="*/ 0 w 415"/>
                  <a:gd name="T41" fmla="*/ 1 h 1049"/>
                  <a:gd name="T42" fmla="*/ 0 w 415"/>
                  <a:gd name="T43" fmla="*/ 1 h 1049"/>
                  <a:gd name="T44" fmla="*/ 0 w 415"/>
                  <a:gd name="T45" fmla="*/ 1 h 1049"/>
                  <a:gd name="T46" fmla="*/ 0 w 415"/>
                  <a:gd name="T47" fmla="*/ 1 h 1049"/>
                  <a:gd name="T48" fmla="*/ 0 w 415"/>
                  <a:gd name="T49" fmla="*/ 1 h 1049"/>
                  <a:gd name="T50" fmla="*/ 0 w 415"/>
                  <a:gd name="T51" fmla="*/ 1 h 1049"/>
                  <a:gd name="T52" fmla="*/ 0 w 415"/>
                  <a:gd name="T53" fmla="*/ 1 h 1049"/>
                  <a:gd name="T54" fmla="*/ 0 w 415"/>
                  <a:gd name="T55" fmla="*/ 1 h 1049"/>
                  <a:gd name="T56" fmla="*/ 0 w 415"/>
                  <a:gd name="T57" fmla="*/ 1 h 1049"/>
                  <a:gd name="T58" fmla="*/ 0 w 415"/>
                  <a:gd name="T59" fmla="*/ 1 h 1049"/>
                  <a:gd name="T60" fmla="*/ 0 w 415"/>
                  <a:gd name="T61" fmla="*/ 1 h 1049"/>
                  <a:gd name="T62" fmla="*/ 0 w 415"/>
                  <a:gd name="T63" fmla="*/ 1 h 1049"/>
                  <a:gd name="T64" fmla="*/ 0 w 415"/>
                  <a:gd name="T65" fmla="*/ 1 h 1049"/>
                  <a:gd name="T66" fmla="*/ 0 w 415"/>
                  <a:gd name="T67" fmla="*/ 1 h 1049"/>
                  <a:gd name="T68" fmla="*/ 0 w 415"/>
                  <a:gd name="T69" fmla="*/ 1 h 1049"/>
                  <a:gd name="T70" fmla="*/ 0 w 415"/>
                  <a:gd name="T71" fmla="*/ 1 h 1049"/>
                  <a:gd name="T72" fmla="*/ 0 w 415"/>
                  <a:gd name="T73" fmla="*/ 1 h 1049"/>
                  <a:gd name="T74" fmla="*/ 0 w 415"/>
                  <a:gd name="T75" fmla="*/ 1 h 1049"/>
                  <a:gd name="T76" fmla="*/ 0 w 415"/>
                  <a:gd name="T77" fmla="*/ 1 h 1049"/>
                  <a:gd name="T78" fmla="*/ 0 w 415"/>
                  <a:gd name="T79" fmla="*/ 1 h 1049"/>
                  <a:gd name="T80" fmla="*/ 0 w 415"/>
                  <a:gd name="T81" fmla="*/ 1 h 1049"/>
                  <a:gd name="T82" fmla="*/ 0 w 415"/>
                  <a:gd name="T83" fmla="*/ 1 h 1049"/>
                  <a:gd name="T84" fmla="*/ 0 w 415"/>
                  <a:gd name="T85" fmla="*/ 1 h 1049"/>
                  <a:gd name="T86" fmla="*/ 0 w 415"/>
                  <a:gd name="T87" fmla="*/ 1 h 1049"/>
                  <a:gd name="T88" fmla="*/ 0 w 415"/>
                  <a:gd name="T89" fmla="*/ 1 h 1049"/>
                  <a:gd name="T90" fmla="*/ 0 w 415"/>
                  <a:gd name="T91" fmla="*/ 0 h 1049"/>
                  <a:gd name="T92" fmla="*/ 0 w 415"/>
                  <a:gd name="T93" fmla="*/ 0 h 10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15"/>
                  <a:gd name="T142" fmla="*/ 0 h 1049"/>
                  <a:gd name="T143" fmla="*/ 415 w 415"/>
                  <a:gd name="T144" fmla="*/ 1049 h 104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15" h="1049">
                    <a:moveTo>
                      <a:pt x="295" y="0"/>
                    </a:moveTo>
                    <a:lnTo>
                      <a:pt x="285" y="144"/>
                    </a:lnTo>
                    <a:lnTo>
                      <a:pt x="278" y="167"/>
                    </a:lnTo>
                    <a:lnTo>
                      <a:pt x="264" y="188"/>
                    </a:lnTo>
                    <a:lnTo>
                      <a:pt x="245" y="207"/>
                    </a:lnTo>
                    <a:lnTo>
                      <a:pt x="207" y="357"/>
                    </a:lnTo>
                    <a:lnTo>
                      <a:pt x="186" y="405"/>
                    </a:lnTo>
                    <a:lnTo>
                      <a:pt x="167" y="454"/>
                    </a:lnTo>
                    <a:lnTo>
                      <a:pt x="143" y="509"/>
                    </a:lnTo>
                    <a:lnTo>
                      <a:pt x="120" y="566"/>
                    </a:lnTo>
                    <a:lnTo>
                      <a:pt x="99" y="618"/>
                    </a:lnTo>
                    <a:lnTo>
                      <a:pt x="78" y="675"/>
                    </a:lnTo>
                    <a:lnTo>
                      <a:pt x="69" y="703"/>
                    </a:lnTo>
                    <a:lnTo>
                      <a:pt x="53" y="752"/>
                    </a:lnTo>
                    <a:lnTo>
                      <a:pt x="33" y="819"/>
                    </a:lnTo>
                    <a:lnTo>
                      <a:pt x="40" y="832"/>
                    </a:lnTo>
                    <a:lnTo>
                      <a:pt x="55" y="849"/>
                    </a:lnTo>
                    <a:lnTo>
                      <a:pt x="82" y="861"/>
                    </a:lnTo>
                    <a:lnTo>
                      <a:pt x="128" y="880"/>
                    </a:lnTo>
                    <a:lnTo>
                      <a:pt x="173" y="897"/>
                    </a:lnTo>
                    <a:lnTo>
                      <a:pt x="192" y="905"/>
                    </a:lnTo>
                    <a:lnTo>
                      <a:pt x="323" y="960"/>
                    </a:lnTo>
                    <a:lnTo>
                      <a:pt x="413" y="1028"/>
                    </a:lnTo>
                    <a:lnTo>
                      <a:pt x="415" y="1049"/>
                    </a:lnTo>
                    <a:lnTo>
                      <a:pt x="356" y="1030"/>
                    </a:lnTo>
                    <a:lnTo>
                      <a:pt x="321" y="1013"/>
                    </a:lnTo>
                    <a:lnTo>
                      <a:pt x="306" y="1007"/>
                    </a:lnTo>
                    <a:lnTo>
                      <a:pt x="291" y="981"/>
                    </a:lnTo>
                    <a:lnTo>
                      <a:pt x="205" y="927"/>
                    </a:lnTo>
                    <a:lnTo>
                      <a:pt x="164" y="914"/>
                    </a:lnTo>
                    <a:lnTo>
                      <a:pt x="137" y="946"/>
                    </a:lnTo>
                    <a:lnTo>
                      <a:pt x="135" y="908"/>
                    </a:lnTo>
                    <a:lnTo>
                      <a:pt x="116" y="914"/>
                    </a:lnTo>
                    <a:lnTo>
                      <a:pt x="114" y="956"/>
                    </a:lnTo>
                    <a:lnTo>
                      <a:pt x="69" y="1003"/>
                    </a:lnTo>
                    <a:lnTo>
                      <a:pt x="69" y="931"/>
                    </a:lnTo>
                    <a:lnTo>
                      <a:pt x="80" y="903"/>
                    </a:lnTo>
                    <a:lnTo>
                      <a:pt x="88" y="893"/>
                    </a:lnTo>
                    <a:lnTo>
                      <a:pt x="23" y="848"/>
                    </a:lnTo>
                    <a:lnTo>
                      <a:pt x="0" y="825"/>
                    </a:lnTo>
                    <a:lnTo>
                      <a:pt x="74" y="631"/>
                    </a:lnTo>
                    <a:lnTo>
                      <a:pt x="192" y="327"/>
                    </a:lnTo>
                    <a:lnTo>
                      <a:pt x="217" y="209"/>
                    </a:lnTo>
                    <a:lnTo>
                      <a:pt x="268" y="146"/>
                    </a:lnTo>
                    <a:lnTo>
                      <a:pt x="268" y="9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7" name="Freeform 173"/>
              <p:cNvSpPr>
                <a:spLocks/>
              </p:cNvSpPr>
              <p:nvPr/>
            </p:nvSpPr>
            <p:spPr bwMode="auto">
              <a:xfrm>
                <a:off x="2444" y="2636"/>
                <a:ext cx="498" cy="851"/>
              </a:xfrm>
              <a:custGeom>
                <a:avLst/>
                <a:gdLst>
                  <a:gd name="T0" fmla="*/ 1 w 996"/>
                  <a:gd name="T1" fmla="*/ 0 h 1703"/>
                  <a:gd name="T2" fmla="*/ 1 w 996"/>
                  <a:gd name="T3" fmla="*/ 0 h 1703"/>
                  <a:gd name="T4" fmla="*/ 1 w 996"/>
                  <a:gd name="T5" fmla="*/ 0 h 1703"/>
                  <a:gd name="T6" fmla="*/ 1 w 996"/>
                  <a:gd name="T7" fmla="*/ 0 h 1703"/>
                  <a:gd name="T8" fmla="*/ 1 w 996"/>
                  <a:gd name="T9" fmla="*/ 0 h 1703"/>
                  <a:gd name="T10" fmla="*/ 1 w 996"/>
                  <a:gd name="T11" fmla="*/ 0 h 1703"/>
                  <a:gd name="T12" fmla="*/ 1 w 996"/>
                  <a:gd name="T13" fmla="*/ 0 h 1703"/>
                  <a:gd name="T14" fmla="*/ 1 w 996"/>
                  <a:gd name="T15" fmla="*/ 0 h 1703"/>
                  <a:gd name="T16" fmla="*/ 1 w 996"/>
                  <a:gd name="T17" fmla="*/ 0 h 1703"/>
                  <a:gd name="T18" fmla="*/ 1 w 996"/>
                  <a:gd name="T19" fmla="*/ 0 h 1703"/>
                  <a:gd name="T20" fmla="*/ 1 w 996"/>
                  <a:gd name="T21" fmla="*/ 0 h 1703"/>
                  <a:gd name="T22" fmla="*/ 1 w 996"/>
                  <a:gd name="T23" fmla="*/ 0 h 1703"/>
                  <a:gd name="T24" fmla="*/ 1 w 996"/>
                  <a:gd name="T25" fmla="*/ 0 h 1703"/>
                  <a:gd name="T26" fmla="*/ 1 w 996"/>
                  <a:gd name="T27" fmla="*/ 0 h 1703"/>
                  <a:gd name="T28" fmla="*/ 1 w 996"/>
                  <a:gd name="T29" fmla="*/ 0 h 1703"/>
                  <a:gd name="T30" fmla="*/ 1 w 996"/>
                  <a:gd name="T31" fmla="*/ 0 h 1703"/>
                  <a:gd name="T32" fmla="*/ 1 w 996"/>
                  <a:gd name="T33" fmla="*/ 0 h 1703"/>
                  <a:gd name="T34" fmla="*/ 1 w 996"/>
                  <a:gd name="T35" fmla="*/ 0 h 1703"/>
                  <a:gd name="T36" fmla="*/ 1 w 996"/>
                  <a:gd name="T37" fmla="*/ 0 h 1703"/>
                  <a:gd name="T38" fmla="*/ 1 w 996"/>
                  <a:gd name="T39" fmla="*/ 0 h 1703"/>
                  <a:gd name="T40" fmla="*/ 1 w 996"/>
                  <a:gd name="T41" fmla="*/ 0 h 1703"/>
                  <a:gd name="T42" fmla="*/ 1 w 996"/>
                  <a:gd name="T43" fmla="*/ 0 h 1703"/>
                  <a:gd name="T44" fmla="*/ 1 w 996"/>
                  <a:gd name="T45" fmla="*/ 0 h 1703"/>
                  <a:gd name="T46" fmla="*/ 1 w 996"/>
                  <a:gd name="T47" fmla="*/ 0 h 1703"/>
                  <a:gd name="T48" fmla="*/ 1 w 996"/>
                  <a:gd name="T49" fmla="*/ 0 h 1703"/>
                  <a:gd name="T50" fmla="*/ 1 w 996"/>
                  <a:gd name="T51" fmla="*/ 0 h 1703"/>
                  <a:gd name="T52" fmla="*/ 1 w 996"/>
                  <a:gd name="T53" fmla="*/ 0 h 1703"/>
                  <a:gd name="T54" fmla="*/ 1 w 996"/>
                  <a:gd name="T55" fmla="*/ 0 h 1703"/>
                  <a:gd name="T56" fmla="*/ 1 w 996"/>
                  <a:gd name="T57" fmla="*/ 0 h 1703"/>
                  <a:gd name="T58" fmla="*/ 1 w 996"/>
                  <a:gd name="T59" fmla="*/ 0 h 1703"/>
                  <a:gd name="T60" fmla="*/ 1 w 996"/>
                  <a:gd name="T61" fmla="*/ 0 h 1703"/>
                  <a:gd name="T62" fmla="*/ 1 w 996"/>
                  <a:gd name="T63" fmla="*/ 0 h 1703"/>
                  <a:gd name="T64" fmla="*/ 1 w 996"/>
                  <a:gd name="T65" fmla="*/ 0 h 1703"/>
                  <a:gd name="T66" fmla="*/ 1 w 996"/>
                  <a:gd name="T67" fmla="*/ 0 h 1703"/>
                  <a:gd name="T68" fmla="*/ 1 w 996"/>
                  <a:gd name="T69" fmla="*/ 0 h 1703"/>
                  <a:gd name="T70" fmla="*/ 1 w 996"/>
                  <a:gd name="T71" fmla="*/ 0 h 1703"/>
                  <a:gd name="T72" fmla="*/ 1 w 996"/>
                  <a:gd name="T73" fmla="*/ 0 h 1703"/>
                  <a:gd name="T74" fmla="*/ 1 w 996"/>
                  <a:gd name="T75" fmla="*/ 0 h 17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96"/>
                  <a:gd name="T115" fmla="*/ 0 h 1703"/>
                  <a:gd name="T116" fmla="*/ 996 w 996"/>
                  <a:gd name="T117" fmla="*/ 1703 h 17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96" h="1703">
                    <a:moveTo>
                      <a:pt x="17" y="1686"/>
                    </a:moveTo>
                    <a:lnTo>
                      <a:pt x="253" y="1332"/>
                    </a:lnTo>
                    <a:lnTo>
                      <a:pt x="317" y="1235"/>
                    </a:lnTo>
                    <a:lnTo>
                      <a:pt x="327" y="1218"/>
                    </a:lnTo>
                    <a:lnTo>
                      <a:pt x="350" y="1172"/>
                    </a:lnTo>
                    <a:lnTo>
                      <a:pt x="374" y="1113"/>
                    </a:lnTo>
                    <a:lnTo>
                      <a:pt x="393" y="1053"/>
                    </a:lnTo>
                    <a:lnTo>
                      <a:pt x="409" y="994"/>
                    </a:lnTo>
                    <a:lnTo>
                      <a:pt x="422" y="939"/>
                    </a:lnTo>
                    <a:lnTo>
                      <a:pt x="435" y="883"/>
                    </a:lnTo>
                    <a:lnTo>
                      <a:pt x="460" y="798"/>
                    </a:lnTo>
                    <a:lnTo>
                      <a:pt x="462" y="555"/>
                    </a:lnTo>
                    <a:lnTo>
                      <a:pt x="490" y="676"/>
                    </a:lnTo>
                    <a:lnTo>
                      <a:pt x="542" y="549"/>
                    </a:lnTo>
                    <a:lnTo>
                      <a:pt x="536" y="536"/>
                    </a:lnTo>
                    <a:lnTo>
                      <a:pt x="517" y="520"/>
                    </a:lnTo>
                    <a:lnTo>
                      <a:pt x="460" y="509"/>
                    </a:lnTo>
                    <a:lnTo>
                      <a:pt x="481" y="494"/>
                    </a:lnTo>
                    <a:lnTo>
                      <a:pt x="506" y="484"/>
                    </a:lnTo>
                    <a:lnTo>
                      <a:pt x="544" y="503"/>
                    </a:lnTo>
                    <a:lnTo>
                      <a:pt x="574" y="526"/>
                    </a:lnTo>
                    <a:lnTo>
                      <a:pt x="682" y="231"/>
                    </a:lnTo>
                    <a:lnTo>
                      <a:pt x="741" y="81"/>
                    </a:lnTo>
                    <a:lnTo>
                      <a:pt x="764" y="68"/>
                    </a:lnTo>
                    <a:lnTo>
                      <a:pt x="800" y="51"/>
                    </a:lnTo>
                    <a:lnTo>
                      <a:pt x="838" y="24"/>
                    </a:lnTo>
                    <a:lnTo>
                      <a:pt x="863" y="0"/>
                    </a:lnTo>
                    <a:lnTo>
                      <a:pt x="804" y="72"/>
                    </a:lnTo>
                    <a:lnTo>
                      <a:pt x="760" y="112"/>
                    </a:lnTo>
                    <a:lnTo>
                      <a:pt x="772" y="138"/>
                    </a:lnTo>
                    <a:lnTo>
                      <a:pt x="785" y="142"/>
                    </a:lnTo>
                    <a:lnTo>
                      <a:pt x="832" y="157"/>
                    </a:lnTo>
                    <a:lnTo>
                      <a:pt x="857" y="171"/>
                    </a:lnTo>
                    <a:lnTo>
                      <a:pt x="846" y="180"/>
                    </a:lnTo>
                    <a:lnTo>
                      <a:pt x="722" y="199"/>
                    </a:lnTo>
                    <a:lnTo>
                      <a:pt x="698" y="241"/>
                    </a:lnTo>
                    <a:lnTo>
                      <a:pt x="680" y="275"/>
                    </a:lnTo>
                    <a:lnTo>
                      <a:pt x="753" y="346"/>
                    </a:lnTo>
                    <a:lnTo>
                      <a:pt x="810" y="403"/>
                    </a:lnTo>
                    <a:lnTo>
                      <a:pt x="661" y="357"/>
                    </a:lnTo>
                    <a:lnTo>
                      <a:pt x="591" y="545"/>
                    </a:lnTo>
                    <a:lnTo>
                      <a:pt x="509" y="693"/>
                    </a:lnTo>
                    <a:lnTo>
                      <a:pt x="460" y="876"/>
                    </a:lnTo>
                    <a:lnTo>
                      <a:pt x="452" y="902"/>
                    </a:lnTo>
                    <a:lnTo>
                      <a:pt x="435" y="960"/>
                    </a:lnTo>
                    <a:lnTo>
                      <a:pt x="416" y="1020"/>
                    </a:lnTo>
                    <a:lnTo>
                      <a:pt x="407" y="1056"/>
                    </a:lnTo>
                    <a:lnTo>
                      <a:pt x="384" y="1127"/>
                    </a:lnTo>
                    <a:lnTo>
                      <a:pt x="365" y="1182"/>
                    </a:lnTo>
                    <a:lnTo>
                      <a:pt x="445" y="1298"/>
                    </a:lnTo>
                    <a:lnTo>
                      <a:pt x="475" y="1290"/>
                    </a:lnTo>
                    <a:lnTo>
                      <a:pt x="544" y="1273"/>
                    </a:lnTo>
                    <a:lnTo>
                      <a:pt x="620" y="1248"/>
                    </a:lnTo>
                    <a:lnTo>
                      <a:pt x="671" y="1224"/>
                    </a:lnTo>
                    <a:lnTo>
                      <a:pt x="707" y="1199"/>
                    </a:lnTo>
                    <a:lnTo>
                      <a:pt x="751" y="1172"/>
                    </a:lnTo>
                    <a:lnTo>
                      <a:pt x="787" y="1153"/>
                    </a:lnTo>
                    <a:lnTo>
                      <a:pt x="804" y="1146"/>
                    </a:lnTo>
                    <a:lnTo>
                      <a:pt x="914" y="1068"/>
                    </a:lnTo>
                    <a:lnTo>
                      <a:pt x="996" y="1009"/>
                    </a:lnTo>
                    <a:lnTo>
                      <a:pt x="941" y="1072"/>
                    </a:lnTo>
                    <a:lnTo>
                      <a:pt x="741" y="1216"/>
                    </a:lnTo>
                    <a:lnTo>
                      <a:pt x="555" y="1309"/>
                    </a:lnTo>
                    <a:lnTo>
                      <a:pt x="517" y="1328"/>
                    </a:lnTo>
                    <a:lnTo>
                      <a:pt x="477" y="1355"/>
                    </a:lnTo>
                    <a:lnTo>
                      <a:pt x="452" y="1385"/>
                    </a:lnTo>
                    <a:lnTo>
                      <a:pt x="431" y="1399"/>
                    </a:lnTo>
                    <a:lnTo>
                      <a:pt x="411" y="1404"/>
                    </a:lnTo>
                    <a:lnTo>
                      <a:pt x="361" y="1406"/>
                    </a:lnTo>
                    <a:lnTo>
                      <a:pt x="325" y="1397"/>
                    </a:lnTo>
                    <a:lnTo>
                      <a:pt x="306" y="1275"/>
                    </a:lnTo>
                    <a:lnTo>
                      <a:pt x="234" y="1389"/>
                    </a:lnTo>
                    <a:lnTo>
                      <a:pt x="116" y="1577"/>
                    </a:lnTo>
                    <a:lnTo>
                      <a:pt x="25" y="1703"/>
                    </a:lnTo>
                    <a:lnTo>
                      <a:pt x="0" y="1703"/>
                    </a:lnTo>
                    <a:lnTo>
                      <a:pt x="17" y="16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8" name="Freeform 174"/>
              <p:cNvSpPr>
                <a:spLocks/>
              </p:cNvSpPr>
              <p:nvPr/>
            </p:nvSpPr>
            <p:spPr bwMode="auto">
              <a:xfrm>
                <a:off x="2232" y="3186"/>
                <a:ext cx="52" cy="103"/>
              </a:xfrm>
              <a:custGeom>
                <a:avLst/>
                <a:gdLst>
                  <a:gd name="T0" fmla="*/ 0 w 105"/>
                  <a:gd name="T1" fmla="*/ 0 h 205"/>
                  <a:gd name="T2" fmla="*/ 0 w 105"/>
                  <a:gd name="T3" fmla="*/ 1 h 205"/>
                  <a:gd name="T4" fmla="*/ 0 w 105"/>
                  <a:gd name="T5" fmla="*/ 1 h 205"/>
                  <a:gd name="T6" fmla="*/ 0 w 105"/>
                  <a:gd name="T7" fmla="*/ 1 h 205"/>
                  <a:gd name="T8" fmla="*/ 0 w 105"/>
                  <a:gd name="T9" fmla="*/ 0 h 205"/>
                  <a:gd name="T10" fmla="*/ 0 w 105"/>
                  <a:gd name="T11" fmla="*/ 0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5"/>
                  <a:gd name="T19" fmla="*/ 0 h 205"/>
                  <a:gd name="T20" fmla="*/ 105 w 105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5" h="205">
                    <a:moveTo>
                      <a:pt x="8" y="0"/>
                    </a:moveTo>
                    <a:lnTo>
                      <a:pt x="105" y="181"/>
                    </a:lnTo>
                    <a:lnTo>
                      <a:pt x="86" y="205"/>
                    </a:lnTo>
                    <a:lnTo>
                      <a:pt x="0" y="2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59" name="Freeform 175"/>
              <p:cNvSpPr>
                <a:spLocks/>
              </p:cNvSpPr>
              <p:nvPr/>
            </p:nvSpPr>
            <p:spPr bwMode="auto">
              <a:xfrm>
                <a:off x="2435" y="2800"/>
                <a:ext cx="150" cy="321"/>
              </a:xfrm>
              <a:custGeom>
                <a:avLst/>
                <a:gdLst>
                  <a:gd name="T0" fmla="*/ 1 w 298"/>
                  <a:gd name="T1" fmla="*/ 0 h 641"/>
                  <a:gd name="T2" fmla="*/ 1 w 298"/>
                  <a:gd name="T3" fmla="*/ 1 h 641"/>
                  <a:gd name="T4" fmla="*/ 1 w 298"/>
                  <a:gd name="T5" fmla="*/ 1 h 641"/>
                  <a:gd name="T6" fmla="*/ 1 w 298"/>
                  <a:gd name="T7" fmla="*/ 1 h 641"/>
                  <a:gd name="T8" fmla="*/ 1 w 298"/>
                  <a:gd name="T9" fmla="*/ 1 h 641"/>
                  <a:gd name="T10" fmla="*/ 1 w 298"/>
                  <a:gd name="T11" fmla="*/ 1 h 641"/>
                  <a:gd name="T12" fmla="*/ 1 w 298"/>
                  <a:gd name="T13" fmla="*/ 1 h 641"/>
                  <a:gd name="T14" fmla="*/ 1 w 298"/>
                  <a:gd name="T15" fmla="*/ 1 h 641"/>
                  <a:gd name="T16" fmla="*/ 1 w 298"/>
                  <a:gd name="T17" fmla="*/ 1 h 641"/>
                  <a:gd name="T18" fmla="*/ 1 w 298"/>
                  <a:gd name="T19" fmla="*/ 1 h 641"/>
                  <a:gd name="T20" fmla="*/ 1 w 298"/>
                  <a:gd name="T21" fmla="*/ 1 h 641"/>
                  <a:gd name="T22" fmla="*/ 1 w 298"/>
                  <a:gd name="T23" fmla="*/ 1 h 641"/>
                  <a:gd name="T24" fmla="*/ 1 w 298"/>
                  <a:gd name="T25" fmla="*/ 1 h 641"/>
                  <a:gd name="T26" fmla="*/ 1 w 298"/>
                  <a:gd name="T27" fmla="*/ 1 h 641"/>
                  <a:gd name="T28" fmla="*/ 1 w 298"/>
                  <a:gd name="T29" fmla="*/ 1 h 641"/>
                  <a:gd name="T30" fmla="*/ 1 w 298"/>
                  <a:gd name="T31" fmla="*/ 1 h 641"/>
                  <a:gd name="T32" fmla="*/ 1 w 298"/>
                  <a:gd name="T33" fmla="*/ 1 h 641"/>
                  <a:gd name="T34" fmla="*/ 1 w 298"/>
                  <a:gd name="T35" fmla="*/ 1 h 641"/>
                  <a:gd name="T36" fmla="*/ 1 w 298"/>
                  <a:gd name="T37" fmla="*/ 1 h 641"/>
                  <a:gd name="T38" fmla="*/ 1 w 298"/>
                  <a:gd name="T39" fmla="*/ 1 h 641"/>
                  <a:gd name="T40" fmla="*/ 1 w 298"/>
                  <a:gd name="T41" fmla="*/ 1 h 641"/>
                  <a:gd name="T42" fmla="*/ 1 w 298"/>
                  <a:gd name="T43" fmla="*/ 1 h 641"/>
                  <a:gd name="T44" fmla="*/ 1 w 298"/>
                  <a:gd name="T45" fmla="*/ 1 h 641"/>
                  <a:gd name="T46" fmla="*/ 1 w 298"/>
                  <a:gd name="T47" fmla="*/ 1 h 641"/>
                  <a:gd name="T48" fmla="*/ 1 w 298"/>
                  <a:gd name="T49" fmla="*/ 1 h 641"/>
                  <a:gd name="T50" fmla="*/ 1 w 298"/>
                  <a:gd name="T51" fmla="*/ 1 h 641"/>
                  <a:gd name="T52" fmla="*/ 1 w 298"/>
                  <a:gd name="T53" fmla="*/ 1 h 641"/>
                  <a:gd name="T54" fmla="*/ 0 w 298"/>
                  <a:gd name="T55" fmla="*/ 1 h 641"/>
                  <a:gd name="T56" fmla="*/ 1 w 298"/>
                  <a:gd name="T57" fmla="*/ 1 h 641"/>
                  <a:gd name="T58" fmla="*/ 1 w 298"/>
                  <a:gd name="T59" fmla="*/ 1 h 641"/>
                  <a:gd name="T60" fmla="*/ 1 w 298"/>
                  <a:gd name="T61" fmla="*/ 1 h 641"/>
                  <a:gd name="T62" fmla="*/ 1 w 298"/>
                  <a:gd name="T63" fmla="*/ 1 h 641"/>
                  <a:gd name="T64" fmla="*/ 1 w 298"/>
                  <a:gd name="T65" fmla="*/ 1 h 641"/>
                  <a:gd name="T66" fmla="*/ 1 w 298"/>
                  <a:gd name="T67" fmla="*/ 1 h 641"/>
                  <a:gd name="T68" fmla="*/ 1 w 298"/>
                  <a:gd name="T69" fmla="*/ 1 h 641"/>
                  <a:gd name="T70" fmla="*/ 1 w 298"/>
                  <a:gd name="T71" fmla="*/ 0 h 641"/>
                  <a:gd name="T72" fmla="*/ 1 w 298"/>
                  <a:gd name="T73" fmla="*/ 0 h 6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8"/>
                  <a:gd name="T112" fmla="*/ 0 h 641"/>
                  <a:gd name="T113" fmla="*/ 298 w 298"/>
                  <a:gd name="T114" fmla="*/ 641 h 6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8" h="641">
                    <a:moveTo>
                      <a:pt x="19" y="0"/>
                    </a:moveTo>
                    <a:lnTo>
                      <a:pt x="44" y="21"/>
                    </a:lnTo>
                    <a:lnTo>
                      <a:pt x="66" y="44"/>
                    </a:lnTo>
                    <a:lnTo>
                      <a:pt x="97" y="73"/>
                    </a:lnTo>
                    <a:lnTo>
                      <a:pt x="127" y="105"/>
                    </a:lnTo>
                    <a:lnTo>
                      <a:pt x="154" y="135"/>
                    </a:lnTo>
                    <a:lnTo>
                      <a:pt x="192" y="185"/>
                    </a:lnTo>
                    <a:lnTo>
                      <a:pt x="218" y="240"/>
                    </a:lnTo>
                    <a:lnTo>
                      <a:pt x="236" y="276"/>
                    </a:lnTo>
                    <a:lnTo>
                      <a:pt x="251" y="310"/>
                    </a:lnTo>
                    <a:lnTo>
                      <a:pt x="279" y="373"/>
                    </a:lnTo>
                    <a:lnTo>
                      <a:pt x="291" y="400"/>
                    </a:lnTo>
                    <a:lnTo>
                      <a:pt x="245" y="316"/>
                    </a:lnTo>
                    <a:lnTo>
                      <a:pt x="245" y="445"/>
                    </a:lnTo>
                    <a:lnTo>
                      <a:pt x="258" y="493"/>
                    </a:lnTo>
                    <a:lnTo>
                      <a:pt x="275" y="557"/>
                    </a:lnTo>
                    <a:lnTo>
                      <a:pt x="298" y="641"/>
                    </a:lnTo>
                    <a:lnTo>
                      <a:pt x="285" y="614"/>
                    </a:lnTo>
                    <a:lnTo>
                      <a:pt x="256" y="552"/>
                    </a:lnTo>
                    <a:lnTo>
                      <a:pt x="228" y="478"/>
                    </a:lnTo>
                    <a:lnTo>
                      <a:pt x="213" y="411"/>
                    </a:lnTo>
                    <a:lnTo>
                      <a:pt x="199" y="324"/>
                    </a:lnTo>
                    <a:lnTo>
                      <a:pt x="190" y="289"/>
                    </a:lnTo>
                    <a:lnTo>
                      <a:pt x="108" y="238"/>
                    </a:lnTo>
                    <a:lnTo>
                      <a:pt x="57" y="219"/>
                    </a:lnTo>
                    <a:lnTo>
                      <a:pt x="42" y="194"/>
                    </a:lnTo>
                    <a:lnTo>
                      <a:pt x="23" y="166"/>
                    </a:lnTo>
                    <a:lnTo>
                      <a:pt x="0" y="135"/>
                    </a:lnTo>
                    <a:lnTo>
                      <a:pt x="36" y="164"/>
                    </a:lnTo>
                    <a:lnTo>
                      <a:pt x="64" y="181"/>
                    </a:lnTo>
                    <a:lnTo>
                      <a:pt x="89" y="181"/>
                    </a:lnTo>
                    <a:lnTo>
                      <a:pt x="91" y="152"/>
                    </a:lnTo>
                    <a:lnTo>
                      <a:pt x="70" y="113"/>
                    </a:lnTo>
                    <a:lnTo>
                      <a:pt x="45" y="76"/>
                    </a:lnTo>
                    <a:lnTo>
                      <a:pt x="34" y="5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0" name="Freeform 176"/>
              <p:cNvSpPr>
                <a:spLocks/>
              </p:cNvSpPr>
              <p:nvPr/>
            </p:nvSpPr>
            <p:spPr bwMode="auto">
              <a:xfrm>
                <a:off x="2631" y="3099"/>
                <a:ext cx="177" cy="95"/>
              </a:xfrm>
              <a:custGeom>
                <a:avLst/>
                <a:gdLst>
                  <a:gd name="T0" fmla="*/ 1 w 354"/>
                  <a:gd name="T1" fmla="*/ 1 h 190"/>
                  <a:gd name="T2" fmla="*/ 1 w 354"/>
                  <a:gd name="T3" fmla="*/ 1 h 190"/>
                  <a:gd name="T4" fmla="*/ 1 w 354"/>
                  <a:gd name="T5" fmla="*/ 0 h 190"/>
                  <a:gd name="T6" fmla="*/ 1 w 354"/>
                  <a:gd name="T7" fmla="*/ 1 h 190"/>
                  <a:gd name="T8" fmla="*/ 1 w 354"/>
                  <a:gd name="T9" fmla="*/ 1 h 190"/>
                  <a:gd name="T10" fmla="*/ 0 w 354"/>
                  <a:gd name="T11" fmla="*/ 1 h 190"/>
                  <a:gd name="T12" fmla="*/ 1 w 354"/>
                  <a:gd name="T13" fmla="*/ 1 h 190"/>
                  <a:gd name="T14" fmla="*/ 1 w 354"/>
                  <a:gd name="T15" fmla="*/ 1 h 1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4"/>
                  <a:gd name="T25" fmla="*/ 0 h 190"/>
                  <a:gd name="T26" fmla="*/ 354 w 354"/>
                  <a:gd name="T27" fmla="*/ 190 h 1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4" h="190">
                    <a:moveTo>
                      <a:pt x="23" y="164"/>
                    </a:moveTo>
                    <a:lnTo>
                      <a:pt x="322" y="17"/>
                    </a:lnTo>
                    <a:lnTo>
                      <a:pt x="354" y="0"/>
                    </a:lnTo>
                    <a:lnTo>
                      <a:pt x="306" y="35"/>
                    </a:lnTo>
                    <a:lnTo>
                      <a:pt x="37" y="175"/>
                    </a:lnTo>
                    <a:lnTo>
                      <a:pt x="0" y="190"/>
                    </a:lnTo>
                    <a:lnTo>
                      <a:pt x="23" y="1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1" name="Freeform 177"/>
              <p:cNvSpPr>
                <a:spLocks/>
              </p:cNvSpPr>
              <p:nvPr/>
            </p:nvSpPr>
            <p:spPr bwMode="auto">
              <a:xfrm>
                <a:off x="2647" y="3087"/>
                <a:ext cx="158" cy="76"/>
              </a:xfrm>
              <a:custGeom>
                <a:avLst/>
                <a:gdLst>
                  <a:gd name="T0" fmla="*/ 0 w 315"/>
                  <a:gd name="T1" fmla="*/ 0 h 153"/>
                  <a:gd name="T2" fmla="*/ 1 w 315"/>
                  <a:gd name="T3" fmla="*/ 0 h 153"/>
                  <a:gd name="T4" fmla="*/ 1 w 315"/>
                  <a:gd name="T5" fmla="*/ 0 h 153"/>
                  <a:gd name="T6" fmla="*/ 1 w 315"/>
                  <a:gd name="T7" fmla="*/ 0 h 153"/>
                  <a:gd name="T8" fmla="*/ 1 w 315"/>
                  <a:gd name="T9" fmla="*/ 0 h 153"/>
                  <a:gd name="T10" fmla="*/ 0 w 315"/>
                  <a:gd name="T11" fmla="*/ 0 h 153"/>
                  <a:gd name="T12" fmla="*/ 0 w 315"/>
                  <a:gd name="T13" fmla="*/ 0 h 1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153"/>
                  <a:gd name="T23" fmla="*/ 315 w 315"/>
                  <a:gd name="T24" fmla="*/ 153 h 1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153">
                    <a:moveTo>
                      <a:pt x="0" y="153"/>
                    </a:moveTo>
                    <a:lnTo>
                      <a:pt x="232" y="44"/>
                    </a:lnTo>
                    <a:lnTo>
                      <a:pt x="315" y="0"/>
                    </a:lnTo>
                    <a:lnTo>
                      <a:pt x="220" y="35"/>
                    </a:lnTo>
                    <a:lnTo>
                      <a:pt x="30" y="124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2" name="Freeform 178"/>
              <p:cNvSpPr>
                <a:spLocks/>
              </p:cNvSpPr>
              <p:nvPr/>
            </p:nvSpPr>
            <p:spPr bwMode="auto">
              <a:xfrm>
                <a:off x="2513" y="2457"/>
                <a:ext cx="324" cy="235"/>
              </a:xfrm>
              <a:custGeom>
                <a:avLst/>
                <a:gdLst>
                  <a:gd name="T0" fmla="*/ 0 w 648"/>
                  <a:gd name="T1" fmla="*/ 1 h 470"/>
                  <a:gd name="T2" fmla="*/ 1 w 648"/>
                  <a:gd name="T3" fmla="*/ 1 h 470"/>
                  <a:gd name="T4" fmla="*/ 1 w 648"/>
                  <a:gd name="T5" fmla="*/ 1 h 470"/>
                  <a:gd name="T6" fmla="*/ 1 w 648"/>
                  <a:gd name="T7" fmla="*/ 1 h 470"/>
                  <a:gd name="T8" fmla="*/ 1 w 648"/>
                  <a:gd name="T9" fmla="*/ 1 h 470"/>
                  <a:gd name="T10" fmla="*/ 1 w 648"/>
                  <a:gd name="T11" fmla="*/ 1 h 470"/>
                  <a:gd name="T12" fmla="*/ 1 w 648"/>
                  <a:gd name="T13" fmla="*/ 1 h 470"/>
                  <a:gd name="T14" fmla="*/ 1 w 648"/>
                  <a:gd name="T15" fmla="*/ 1 h 470"/>
                  <a:gd name="T16" fmla="*/ 1 w 648"/>
                  <a:gd name="T17" fmla="*/ 1 h 470"/>
                  <a:gd name="T18" fmla="*/ 1 w 648"/>
                  <a:gd name="T19" fmla="*/ 1 h 470"/>
                  <a:gd name="T20" fmla="*/ 1 w 648"/>
                  <a:gd name="T21" fmla="*/ 1 h 470"/>
                  <a:gd name="T22" fmla="*/ 1 w 648"/>
                  <a:gd name="T23" fmla="*/ 1 h 470"/>
                  <a:gd name="T24" fmla="*/ 1 w 648"/>
                  <a:gd name="T25" fmla="*/ 1 h 470"/>
                  <a:gd name="T26" fmla="*/ 1 w 648"/>
                  <a:gd name="T27" fmla="*/ 1 h 470"/>
                  <a:gd name="T28" fmla="*/ 1 w 648"/>
                  <a:gd name="T29" fmla="*/ 1 h 470"/>
                  <a:gd name="T30" fmla="*/ 1 w 648"/>
                  <a:gd name="T31" fmla="*/ 1 h 470"/>
                  <a:gd name="T32" fmla="*/ 1 w 648"/>
                  <a:gd name="T33" fmla="*/ 0 h 470"/>
                  <a:gd name="T34" fmla="*/ 1 w 648"/>
                  <a:gd name="T35" fmla="*/ 1 h 470"/>
                  <a:gd name="T36" fmla="*/ 1 w 648"/>
                  <a:gd name="T37" fmla="*/ 1 h 470"/>
                  <a:gd name="T38" fmla="*/ 1 w 648"/>
                  <a:gd name="T39" fmla="*/ 1 h 470"/>
                  <a:gd name="T40" fmla="*/ 1 w 648"/>
                  <a:gd name="T41" fmla="*/ 1 h 470"/>
                  <a:gd name="T42" fmla="*/ 1 w 648"/>
                  <a:gd name="T43" fmla="*/ 1 h 470"/>
                  <a:gd name="T44" fmla="*/ 1 w 648"/>
                  <a:gd name="T45" fmla="*/ 1 h 470"/>
                  <a:gd name="T46" fmla="*/ 1 w 648"/>
                  <a:gd name="T47" fmla="*/ 1 h 470"/>
                  <a:gd name="T48" fmla="*/ 1 w 648"/>
                  <a:gd name="T49" fmla="*/ 1 h 470"/>
                  <a:gd name="T50" fmla="*/ 1 w 648"/>
                  <a:gd name="T51" fmla="*/ 1 h 470"/>
                  <a:gd name="T52" fmla="*/ 1 w 648"/>
                  <a:gd name="T53" fmla="*/ 1 h 470"/>
                  <a:gd name="T54" fmla="*/ 1 w 648"/>
                  <a:gd name="T55" fmla="*/ 1 h 470"/>
                  <a:gd name="T56" fmla="*/ 0 w 648"/>
                  <a:gd name="T57" fmla="*/ 1 h 470"/>
                  <a:gd name="T58" fmla="*/ 0 w 648"/>
                  <a:gd name="T59" fmla="*/ 1 h 47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48"/>
                  <a:gd name="T91" fmla="*/ 0 h 470"/>
                  <a:gd name="T92" fmla="*/ 648 w 648"/>
                  <a:gd name="T93" fmla="*/ 470 h 47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48" h="470">
                    <a:moveTo>
                      <a:pt x="0" y="445"/>
                    </a:moveTo>
                    <a:lnTo>
                      <a:pt x="24" y="424"/>
                    </a:lnTo>
                    <a:lnTo>
                      <a:pt x="72" y="382"/>
                    </a:lnTo>
                    <a:lnTo>
                      <a:pt x="91" y="369"/>
                    </a:lnTo>
                    <a:lnTo>
                      <a:pt x="116" y="352"/>
                    </a:lnTo>
                    <a:lnTo>
                      <a:pt x="148" y="333"/>
                    </a:lnTo>
                    <a:lnTo>
                      <a:pt x="182" y="312"/>
                    </a:lnTo>
                    <a:lnTo>
                      <a:pt x="216" y="291"/>
                    </a:lnTo>
                    <a:lnTo>
                      <a:pt x="243" y="276"/>
                    </a:lnTo>
                    <a:lnTo>
                      <a:pt x="270" y="259"/>
                    </a:lnTo>
                    <a:lnTo>
                      <a:pt x="471" y="135"/>
                    </a:lnTo>
                    <a:lnTo>
                      <a:pt x="502" y="109"/>
                    </a:lnTo>
                    <a:lnTo>
                      <a:pt x="534" y="84"/>
                    </a:lnTo>
                    <a:lnTo>
                      <a:pt x="568" y="55"/>
                    </a:lnTo>
                    <a:lnTo>
                      <a:pt x="600" y="29"/>
                    </a:lnTo>
                    <a:lnTo>
                      <a:pt x="629" y="8"/>
                    </a:lnTo>
                    <a:lnTo>
                      <a:pt x="648" y="0"/>
                    </a:lnTo>
                    <a:lnTo>
                      <a:pt x="614" y="34"/>
                    </a:lnTo>
                    <a:lnTo>
                      <a:pt x="587" y="59"/>
                    </a:lnTo>
                    <a:lnTo>
                      <a:pt x="560" y="84"/>
                    </a:lnTo>
                    <a:lnTo>
                      <a:pt x="511" y="128"/>
                    </a:lnTo>
                    <a:lnTo>
                      <a:pt x="488" y="147"/>
                    </a:lnTo>
                    <a:lnTo>
                      <a:pt x="315" y="266"/>
                    </a:lnTo>
                    <a:lnTo>
                      <a:pt x="121" y="382"/>
                    </a:lnTo>
                    <a:lnTo>
                      <a:pt x="91" y="399"/>
                    </a:lnTo>
                    <a:lnTo>
                      <a:pt x="59" y="428"/>
                    </a:lnTo>
                    <a:lnTo>
                      <a:pt x="57" y="462"/>
                    </a:lnTo>
                    <a:lnTo>
                      <a:pt x="5" y="470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3" name="Freeform 179"/>
              <p:cNvSpPr>
                <a:spLocks/>
              </p:cNvSpPr>
              <p:nvPr/>
            </p:nvSpPr>
            <p:spPr bwMode="auto">
              <a:xfrm>
                <a:off x="2544" y="2500"/>
                <a:ext cx="189" cy="129"/>
              </a:xfrm>
              <a:custGeom>
                <a:avLst/>
                <a:gdLst>
                  <a:gd name="T0" fmla="*/ 0 w 378"/>
                  <a:gd name="T1" fmla="*/ 1 h 258"/>
                  <a:gd name="T2" fmla="*/ 1 w 378"/>
                  <a:gd name="T3" fmla="*/ 1 h 258"/>
                  <a:gd name="T4" fmla="*/ 1 w 378"/>
                  <a:gd name="T5" fmla="*/ 1 h 258"/>
                  <a:gd name="T6" fmla="*/ 1 w 378"/>
                  <a:gd name="T7" fmla="*/ 1 h 258"/>
                  <a:gd name="T8" fmla="*/ 1 w 378"/>
                  <a:gd name="T9" fmla="*/ 1 h 258"/>
                  <a:gd name="T10" fmla="*/ 1 w 378"/>
                  <a:gd name="T11" fmla="*/ 1 h 258"/>
                  <a:gd name="T12" fmla="*/ 1 w 378"/>
                  <a:gd name="T13" fmla="*/ 1 h 258"/>
                  <a:gd name="T14" fmla="*/ 1 w 378"/>
                  <a:gd name="T15" fmla="*/ 1 h 258"/>
                  <a:gd name="T16" fmla="*/ 1 w 378"/>
                  <a:gd name="T17" fmla="*/ 1 h 258"/>
                  <a:gd name="T18" fmla="*/ 1 w 378"/>
                  <a:gd name="T19" fmla="*/ 0 h 258"/>
                  <a:gd name="T20" fmla="*/ 1 w 378"/>
                  <a:gd name="T21" fmla="*/ 1 h 258"/>
                  <a:gd name="T22" fmla="*/ 1 w 378"/>
                  <a:gd name="T23" fmla="*/ 1 h 258"/>
                  <a:gd name="T24" fmla="*/ 1 w 378"/>
                  <a:gd name="T25" fmla="*/ 1 h 258"/>
                  <a:gd name="T26" fmla="*/ 1 w 378"/>
                  <a:gd name="T27" fmla="*/ 1 h 258"/>
                  <a:gd name="T28" fmla="*/ 1 w 378"/>
                  <a:gd name="T29" fmla="*/ 1 h 258"/>
                  <a:gd name="T30" fmla="*/ 1 w 378"/>
                  <a:gd name="T31" fmla="*/ 1 h 258"/>
                  <a:gd name="T32" fmla="*/ 1 w 378"/>
                  <a:gd name="T33" fmla="*/ 1 h 258"/>
                  <a:gd name="T34" fmla="*/ 1 w 378"/>
                  <a:gd name="T35" fmla="*/ 1 h 258"/>
                  <a:gd name="T36" fmla="*/ 1 w 378"/>
                  <a:gd name="T37" fmla="*/ 1 h 258"/>
                  <a:gd name="T38" fmla="*/ 0 w 378"/>
                  <a:gd name="T39" fmla="*/ 1 h 258"/>
                  <a:gd name="T40" fmla="*/ 0 w 378"/>
                  <a:gd name="T41" fmla="*/ 1 h 2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8"/>
                  <a:gd name="T64" fmla="*/ 0 h 258"/>
                  <a:gd name="T65" fmla="*/ 378 w 378"/>
                  <a:gd name="T66" fmla="*/ 258 h 2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8" h="258">
                    <a:moveTo>
                      <a:pt x="0" y="258"/>
                    </a:moveTo>
                    <a:lnTo>
                      <a:pt x="17" y="211"/>
                    </a:lnTo>
                    <a:lnTo>
                      <a:pt x="36" y="175"/>
                    </a:lnTo>
                    <a:lnTo>
                      <a:pt x="55" y="150"/>
                    </a:lnTo>
                    <a:lnTo>
                      <a:pt x="81" y="133"/>
                    </a:lnTo>
                    <a:lnTo>
                      <a:pt x="112" y="112"/>
                    </a:lnTo>
                    <a:lnTo>
                      <a:pt x="138" y="97"/>
                    </a:lnTo>
                    <a:lnTo>
                      <a:pt x="148" y="89"/>
                    </a:lnTo>
                    <a:lnTo>
                      <a:pt x="252" y="53"/>
                    </a:lnTo>
                    <a:lnTo>
                      <a:pt x="378" y="0"/>
                    </a:lnTo>
                    <a:lnTo>
                      <a:pt x="325" y="42"/>
                    </a:lnTo>
                    <a:lnTo>
                      <a:pt x="231" y="87"/>
                    </a:lnTo>
                    <a:lnTo>
                      <a:pt x="186" y="97"/>
                    </a:lnTo>
                    <a:lnTo>
                      <a:pt x="129" y="116"/>
                    </a:lnTo>
                    <a:lnTo>
                      <a:pt x="87" y="169"/>
                    </a:lnTo>
                    <a:lnTo>
                      <a:pt x="91" y="178"/>
                    </a:lnTo>
                    <a:lnTo>
                      <a:pt x="102" y="180"/>
                    </a:lnTo>
                    <a:lnTo>
                      <a:pt x="119" y="177"/>
                    </a:lnTo>
                    <a:lnTo>
                      <a:pt x="38" y="234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4" name="Freeform 180"/>
              <p:cNvSpPr>
                <a:spLocks/>
              </p:cNvSpPr>
              <p:nvPr/>
            </p:nvSpPr>
            <p:spPr bwMode="auto">
              <a:xfrm>
                <a:off x="2494" y="2623"/>
                <a:ext cx="247" cy="98"/>
              </a:xfrm>
              <a:custGeom>
                <a:avLst/>
                <a:gdLst>
                  <a:gd name="T0" fmla="*/ 1 w 494"/>
                  <a:gd name="T1" fmla="*/ 1 h 196"/>
                  <a:gd name="T2" fmla="*/ 1 w 494"/>
                  <a:gd name="T3" fmla="*/ 1 h 196"/>
                  <a:gd name="T4" fmla="*/ 1 w 494"/>
                  <a:gd name="T5" fmla="*/ 1 h 196"/>
                  <a:gd name="T6" fmla="*/ 1 w 494"/>
                  <a:gd name="T7" fmla="*/ 1 h 196"/>
                  <a:gd name="T8" fmla="*/ 1 w 494"/>
                  <a:gd name="T9" fmla="*/ 1 h 196"/>
                  <a:gd name="T10" fmla="*/ 1 w 494"/>
                  <a:gd name="T11" fmla="*/ 1 h 196"/>
                  <a:gd name="T12" fmla="*/ 1 w 494"/>
                  <a:gd name="T13" fmla="*/ 0 h 196"/>
                  <a:gd name="T14" fmla="*/ 1 w 494"/>
                  <a:gd name="T15" fmla="*/ 1 h 196"/>
                  <a:gd name="T16" fmla="*/ 1 w 494"/>
                  <a:gd name="T17" fmla="*/ 1 h 196"/>
                  <a:gd name="T18" fmla="*/ 1 w 494"/>
                  <a:gd name="T19" fmla="*/ 1 h 196"/>
                  <a:gd name="T20" fmla="*/ 1 w 494"/>
                  <a:gd name="T21" fmla="*/ 1 h 196"/>
                  <a:gd name="T22" fmla="*/ 1 w 494"/>
                  <a:gd name="T23" fmla="*/ 1 h 196"/>
                  <a:gd name="T24" fmla="*/ 1 w 494"/>
                  <a:gd name="T25" fmla="*/ 1 h 196"/>
                  <a:gd name="T26" fmla="*/ 1 w 494"/>
                  <a:gd name="T27" fmla="*/ 1 h 196"/>
                  <a:gd name="T28" fmla="*/ 1 w 494"/>
                  <a:gd name="T29" fmla="*/ 1 h 196"/>
                  <a:gd name="T30" fmla="*/ 0 w 494"/>
                  <a:gd name="T31" fmla="*/ 1 h 196"/>
                  <a:gd name="T32" fmla="*/ 1 w 494"/>
                  <a:gd name="T33" fmla="*/ 1 h 196"/>
                  <a:gd name="T34" fmla="*/ 1 w 494"/>
                  <a:gd name="T35" fmla="*/ 1 h 1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4"/>
                  <a:gd name="T55" fmla="*/ 0 h 196"/>
                  <a:gd name="T56" fmla="*/ 494 w 494"/>
                  <a:gd name="T57" fmla="*/ 196 h 1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4" h="196">
                    <a:moveTo>
                      <a:pt x="15" y="196"/>
                    </a:moveTo>
                    <a:lnTo>
                      <a:pt x="310" y="129"/>
                    </a:lnTo>
                    <a:lnTo>
                      <a:pt x="367" y="106"/>
                    </a:lnTo>
                    <a:lnTo>
                      <a:pt x="410" y="85"/>
                    </a:lnTo>
                    <a:lnTo>
                      <a:pt x="443" y="66"/>
                    </a:lnTo>
                    <a:lnTo>
                      <a:pt x="477" y="23"/>
                    </a:lnTo>
                    <a:lnTo>
                      <a:pt x="494" y="0"/>
                    </a:lnTo>
                    <a:lnTo>
                      <a:pt x="482" y="7"/>
                    </a:lnTo>
                    <a:lnTo>
                      <a:pt x="456" y="26"/>
                    </a:lnTo>
                    <a:lnTo>
                      <a:pt x="422" y="51"/>
                    </a:lnTo>
                    <a:lnTo>
                      <a:pt x="391" y="74"/>
                    </a:lnTo>
                    <a:lnTo>
                      <a:pt x="357" y="93"/>
                    </a:lnTo>
                    <a:lnTo>
                      <a:pt x="311" y="110"/>
                    </a:lnTo>
                    <a:lnTo>
                      <a:pt x="254" y="129"/>
                    </a:lnTo>
                    <a:lnTo>
                      <a:pt x="64" y="165"/>
                    </a:lnTo>
                    <a:lnTo>
                      <a:pt x="0" y="167"/>
                    </a:lnTo>
                    <a:lnTo>
                      <a:pt x="15" y="1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5" name="Freeform 181"/>
              <p:cNvSpPr>
                <a:spLocks/>
              </p:cNvSpPr>
              <p:nvPr/>
            </p:nvSpPr>
            <p:spPr bwMode="auto">
              <a:xfrm>
                <a:off x="2280" y="3430"/>
                <a:ext cx="105" cy="45"/>
              </a:xfrm>
              <a:custGeom>
                <a:avLst/>
                <a:gdLst>
                  <a:gd name="T0" fmla="*/ 0 w 211"/>
                  <a:gd name="T1" fmla="*/ 1 h 89"/>
                  <a:gd name="T2" fmla="*/ 0 w 211"/>
                  <a:gd name="T3" fmla="*/ 1 h 89"/>
                  <a:gd name="T4" fmla="*/ 0 w 211"/>
                  <a:gd name="T5" fmla="*/ 1 h 89"/>
                  <a:gd name="T6" fmla="*/ 0 w 211"/>
                  <a:gd name="T7" fmla="*/ 1 h 89"/>
                  <a:gd name="T8" fmla="*/ 0 w 211"/>
                  <a:gd name="T9" fmla="*/ 1 h 89"/>
                  <a:gd name="T10" fmla="*/ 0 w 211"/>
                  <a:gd name="T11" fmla="*/ 1 h 89"/>
                  <a:gd name="T12" fmla="*/ 0 w 211"/>
                  <a:gd name="T13" fmla="*/ 1 h 89"/>
                  <a:gd name="T14" fmla="*/ 0 w 211"/>
                  <a:gd name="T15" fmla="*/ 1 h 89"/>
                  <a:gd name="T16" fmla="*/ 0 w 211"/>
                  <a:gd name="T17" fmla="*/ 1 h 89"/>
                  <a:gd name="T18" fmla="*/ 0 w 211"/>
                  <a:gd name="T19" fmla="*/ 1 h 89"/>
                  <a:gd name="T20" fmla="*/ 0 w 211"/>
                  <a:gd name="T21" fmla="*/ 1 h 89"/>
                  <a:gd name="T22" fmla="*/ 0 w 211"/>
                  <a:gd name="T23" fmla="*/ 0 h 89"/>
                  <a:gd name="T24" fmla="*/ 0 w 211"/>
                  <a:gd name="T25" fmla="*/ 1 h 89"/>
                  <a:gd name="T26" fmla="*/ 0 w 211"/>
                  <a:gd name="T27" fmla="*/ 1 h 89"/>
                  <a:gd name="T28" fmla="*/ 0 w 211"/>
                  <a:gd name="T29" fmla="*/ 1 h 89"/>
                  <a:gd name="T30" fmla="*/ 0 w 211"/>
                  <a:gd name="T31" fmla="*/ 1 h 8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1"/>
                  <a:gd name="T49" fmla="*/ 0 h 89"/>
                  <a:gd name="T50" fmla="*/ 211 w 211"/>
                  <a:gd name="T51" fmla="*/ 89 h 8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1" h="89">
                    <a:moveTo>
                      <a:pt x="0" y="43"/>
                    </a:moveTo>
                    <a:lnTo>
                      <a:pt x="32" y="28"/>
                    </a:lnTo>
                    <a:lnTo>
                      <a:pt x="84" y="13"/>
                    </a:lnTo>
                    <a:lnTo>
                      <a:pt x="141" y="28"/>
                    </a:lnTo>
                    <a:lnTo>
                      <a:pt x="177" y="43"/>
                    </a:lnTo>
                    <a:lnTo>
                      <a:pt x="211" y="89"/>
                    </a:lnTo>
                    <a:lnTo>
                      <a:pt x="209" y="62"/>
                    </a:lnTo>
                    <a:lnTo>
                      <a:pt x="192" y="45"/>
                    </a:lnTo>
                    <a:lnTo>
                      <a:pt x="177" y="32"/>
                    </a:lnTo>
                    <a:lnTo>
                      <a:pt x="160" y="22"/>
                    </a:lnTo>
                    <a:lnTo>
                      <a:pt x="118" y="7"/>
                    </a:lnTo>
                    <a:lnTo>
                      <a:pt x="84" y="0"/>
                    </a:lnTo>
                    <a:lnTo>
                      <a:pt x="32" y="2"/>
                    </a:lnTo>
                    <a:lnTo>
                      <a:pt x="8" y="1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6" name="Freeform 182"/>
              <p:cNvSpPr>
                <a:spLocks/>
              </p:cNvSpPr>
              <p:nvPr/>
            </p:nvSpPr>
            <p:spPr bwMode="auto">
              <a:xfrm>
                <a:off x="2387" y="3453"/>
                <a:ext cx="9" cy="32"/>
              </a:xfrm>
              <a:custGeom>
                <a:avLst/>
                <a:gdLst>
                  <a:gd name="T0" fmla="*/ 1 w 17"/>
                  <a:gd name="T1" fmla="*/ 0 h 65"/>
                  <a:gd name="T2" fmla="*/ 1 w 17"/>
                  <a:gd name="T3" fmla="*/ 0 h 65"/>
                  <a:gd name="T4" fmla="*/ 1 w 17"/>
                  <a:gd name="T5" fmla="*/ 0 h 65"/>
                  <a:gd name="T6" fmla="*/ 0 w 17"/>
                  <a:gd name="T7" fmla="*/ 0 h 65"/>
                  <a:gd name="T8" fmla="*/ 1 w 17"/>
                  <a:gd name="T9" fmla="*/ 0 h 65"/>
                  <a:gd name="T10" fmla="*/ 1 w 17"/>
                  <a:gd name="T11" fmla="*/ 0 h 65"/>
                  <a:gd name="T12" fmla="*/ 1 w 17"/>
                  <a:gd name="T13" fmla="*/ 0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65"/>
                  <a:gd name="T23" fmla="*/ 17 w 17"/>
                  <a:gd name="T24" fmla="*/ 65 h 6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65">
                    <a:moveTo>
                      <a:pt x="15" y="8"/>
                    </a:moveTo>
                    <a:lnTo>
                      <a:pt x="17" y="57"/>
                    </a:lnTo>
                    <a:lnTo>
                      <a:pt x="4" y="65"/>
                    </a:lnTo>
                    <a:lnTo>
                      <a:pt x="0" y="44"/>
                    </a:lnTo>
                    <a:lnTo>
                      <a:pt x="2" y="0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7" name="Freeform 183"/>
              <p:cNvSpPr>
                <a:spLocks/>
              </p:cNvSpPr>
              <p:nvPr/>
            </p:nvSpPr>
            <p:spPr bwMode="auto">
              <a:xfrm>
                <a:off x="2268" y="3457"/>
                <a:ext cx="61" cy="93"/>
              </a:xfrm>
              <a:custGeom>
                <a:avLst/>
                <a:gdLst>
                  <a:gd name="T0" fmla="*/ 1 w 122"/>
                  <a:gd name="T1" fmla="*/ 0 h 186"/>
                  <a:gd name="T2" fmla="*/ 1 w 122"/>
                  <a:gd name="T3" fmla="*/ 1 h 186"/>
                  <a:gd name="T4" fmla="*/ 1 w 122"/>
                  <a:gd name="T5" fmla="*/ 1 h 186"/>
                  <a:gd name="T6" fmla="*/ 1 w 122"/>
                  <a:gd name="T7" fmla="*/ 1 h 186"/>
                  <a:gd name="T8" fmla="*/ 1 w 122"/>
                  <a:gd name="T9" fmla="*/ 1 h 186"/>
                  <a:gd name="T10" fmla="*/ 1 w 122"/>
                  <a:gd name="T11" fmla="*/ 1 h 186"/>
                  <a:gd name="T12" fmla="*/ 0 w 122"/>
                  <a:gd name="T13" fmla="*/ 1 h 186"/>
                  <a:gd name="T14" fmla="*/ 1 w 122"/>
                  <a:gd name="T15" fmla="*/ 0 h 186"/>
                  <a:gd name="T16" fmla="*/ 1 w 122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2"/>
                  <a:gd name="T28" fmla="*/ 0 h 186"/>
                  <a:gd name="T29" fmla="*/ 122 w 122"/>
                  <a:gd name="T30" fmla="*/ 186 h 1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2" h="186">
                    <a:moveTo>
                      <a:pt x="17" y="0"/>
                    </a:moveTo>
                    <a:lnTo>
                      <a:pt x="29" y="154"/>
                    </a:lnTo>
                    <a:lnTo>
                      <a:pt x="50" y="169"/>
                    </a:lnTo>
                    <a:lnTo>
                      <a:pt x="122" y="177"/>
                    </a:lnTo>
                    <a:lnTo>
                      <a:pt x="31" y="186"/>
                    </a:lnTo>
                    <a:lnTo>
                      <a:pt x="10" y="158"/>
                    </a:lnTo>
                    <a:lnTo>
                      <a:pt x="0" y="2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8" name="Freeform 184"/>
              <p:cNvSpPr>
                <a:spLocks/>
              </p:cNvSpPr>
              <p:nvPr/>
            </p:nvSpPr>
            <p:spPr bwMode="auto">
              <a:xfrm>
                <a:off x="2393" y="3576"/>
                <a:ext cx="138" cy="20"/>
              </a:xfrm>
              <a:custGeom>
                <a:avLst/>
                <a:gdLst>
                  <a:gd name="T0" fmla="*/ 0 w 278"/>
                  <a:gd name="T1" fmla="*/ 0 h 39"/>
                  <a:gd name="T2" fmla="*/ 0 w 278"/>
                  <a:gd name="T3" fmla="*/ 1 h 39"/>
                  <a:gd name="T4" fmla="*/ 0 w 278"/>
                  <a:gd name="T5" fmla="*/ 1 h 39"/>
                  <a:gd name="T6" fmla="*/ 0 w 278"/>
                  <a:gd name="T7" fmla="*/ 1 h 39"/>
                  <a:gd name="T8" fmla="*/ 0 w 278"/>
                  <a:gd name="T9" fmla="*/ 1 h 39"/>
                  <a:gd name="T10" fmla="*/ 0 w 278"/>
                  <a:gd name="T11" fmla="*/ 1 h 39"/>
                  <a:gd name="T12" fmla="*/ 0 w 278"/>
                  <a:gd name="T13" fmla="*/ 1 h 39"/>
                  <a:gd name="T14" fmla="*/ 0 w 278"/>
                  <a:gd name="T15" fmla="*/ 1 h 39"/>
                  <a:gd name="T16" fmla="*/ 0 w 278"/>
                  <a:gd name="T17" fmla="*/ 1 h 39"/>
                  <a:gd name="T18" fmla="*/ 0 w 278"/>
                  <a:gd name="T19" fmla="*/ 0 h 39"/>
                  <a:gd name="T20" fmla="*/ 0 w 278"/>
                  <a:gd name="T21" fmla="*/ 0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8"/>
                  <a:gd name="T34" fmla="*/ 0 h 39"/>
                  <a:gd name="T35" fmla="*/ 278 w 278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8" h="39">
                    <a:moveTo>
                      <a:pt x="0" y="0"/>
                    </a:moveTo>
                    <a:lnTo>
                      <a:pt x="90" y="5"/>
                    </a:lnTo>
                    <a:lnTo>
                      <a:pt x="158" y="3"/>
                    </a:lnTo>
                    <a:lnTo>
                      <a:pt x="200" y="26"/>
                    </a:lnTo>
                    <a:lnTo>
                      <a:pt x="246" y="28"/>
                    </a:lnTo>
                    <a:lnTo>
                      <a:pt x="278" y="30"/>
                    </a:lnTo>
                    <a:lnTo>
                      <a:pt x="240" y="38"/>
                    </a:lnTo>
                    <a:lnTo>
                      <a:pt x="173" y="39"/>
                    </a:lnTo>
                    <a:lnTo>
                      <a:pt x="12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69" name="Freeform 185"/>
              <p:cNvSpPr>
                <a:spLocks/>
              </p:cNvSpPr>
              <p:nvPr/>
            </p:nvSpPr>
            <p:spPr bwMode="auto">
              <a:xfrm>
                <a:off x="2390" y="3479"/>
                <a:ext cx="185" cy="121"/>
              </a:xfrm>
              <a:custGeom>
                <a:avLst/>
                <a:gdLst>
                  <a:gd name="T0" fmla="*/ 0 w 370"/>
                  <a:gd name="T1" fmla="*/ 1 h 241"/>
                  <a:gd name="T2" fmla="*/ 1 w 370"/>
                  <a:gd name="T3" fmla="*/ 1 h 241"/>
                  <a:gd name="T4" fmla="*/ 1 w 370"/>
                  <a:gd name="T5" fmla="*/ 1 h 241"/>
                  <a:gd name="T6" fmla="*/ 1 w 370"/>
                  <a:gd name="T7" fmla="*/ 1 h 241"/>
                  <a:gd name="T8" fmla="*/ 1 w 370"/>
                  <a:gd name="T9" fmla="*/ 1 h 241"/>
                  <a:gd name="T10" fmla="*/ 1 w 370"/>
                  <a:gd name="T11" fmla="*/ 1 h 241"/>
                  <a:gd name="T12" fmla="*/ 1 w 370"/>
                  <a:gd name="T13" fmla="*/ 1 h 241"/>
                  <a:gd name="T14" fmla="*/ 1 w 370"/>
                  <a:gd name="T15" fmla="*/ 1 h 241"/>
                  <a:gd name="T16" fmla="*/ 1 w 370"/>
                  <a:gd name="T17" fmla="*/ 1 h 241"/>
                  <a:gd name="T18" fmla="*/ 1 w 370"/>
                  <a:gd name="T19" fmla="*/ 1 h 241"/>
                  <a:gd name="T20" fmla="*/ 1 w 370"/>
                  <a:gd name="T21" fmla="*/ 1 h 241"/>
                  <a:gd name="T22" fmla="*/ 1 w 370"/>
                  <a:gd name="T23" fmla="*/ 1 h 241"/>
                  <a:gd name="T24" fmla="*/ 1 w 370"/>
                  <a:gd name="T25" fmla="*/ 1 h 241"/>
                  <a:gd name="T26" fmla="*/ 1 w 370"/>
                  <a:gd name="T27" fmla="*/ 1 h 241"/>
                  <a:gd name="T28" fmla="*/ 1 w 370"/>
                  <a:gd name="T29" fmla="*/ 1 h 241"/>
                  <a:gd name="T30" fmla="*/ 1 w 370"/>
                  <a:gd name="T31" fmla="*/ 1 h 241"/>
                  <a:gd name="T32" fmla="*/ 1 w 370"/>
                  <a:gd name="T33" fmla="*/ 1 h 241"/>
                  <a:gd name="T34" fmla="*/ 1 w 370"/>
                  <a:gd name="T35" fmla="*/ 1 h 241"/>
                  <a:gd name="T36" fmla="*/ 1 w 370"/>
                  <a:gd name="T37" fmla="*/ 1 h 241"/>
                  <a:gd name="T38" fmla="*/ 1 w 370"/>
                  <a:gd name="T39" fmla="*/ 1 h 241"/>
                  <a:gd name="T40" fmla="*/ 1 w 370"/>
                  <a:gd name="T41" fmla="*/ 1 h 241"/>
                  <a:gd name="T42" fmla="*/ 1 w 370"/>
                  <a:gd name="T43" fmla="*/ 1 h 241"/>
                  <a:gd name="T44" fmla="*/ 1 w 370"/>
                  <a:gd name="T45" fmla="*/ 1 h 241"/>
                  <a:gd name="T46" fmla="*/ 1 w 370"/>
                  <a:gd name="T47" fmla="*/ 1 h 241"/>
                  <a:gd name="T48" fmla="*/ 1 w 370"/>
                  <a:gd name="T49" fmla="*/ 1 h 241"/>
                  <a:gd name="T50" fmla="*/ 1 w 370"/>
                  <a:gd name="T51" fmla="*/ 0 h 241"/>
                  <a:gd name="T52" fmla="*/ 0 w 370"/>
                  <a:gd name="T53" fmla="*/ 1 h 241"/>
                  <a:gd name="T54" fmla="*/ 0 w 370"/>
                  <a:gd name="T55" fmla="*/ 1 h 2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70"/>
                  <a:gd name="T85" fmla="*/ 0 h 241"/>
                  <a:gd name="T86" fmla="*/ 370 w 370"/>
                  <a:gd name="T87" fmla="*/ 241 h 2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70" h="241">
                    <a:moveTo>
                      <a:pt x="0" y="15"/>
                    </a:moveTo>
                    <a:lnTo>
                      <a:pt x="24" y="32"/>
                    </a:lnTo>
                    <a:lnTo>
                      <a:pt x="49" y="45"/>
                    </a:lnTo>
                    <a:lnTo>
                      <a:pt x="78" y="55"/>
                    </a:lnTo>
                    <a:lnTo>
                      <a:pt x="125" y="76"/>
                    </a:lnTo>
                    <a:lnTo>
                      <a:pt x="148" y="93"/>
                    </a:lnTo>
                    <a:lnTo>
                      <a:pt x="173" y="108"/>
                    </a:lnTo>
                    <a:lnTo>
                      <a:pt x="226" y="125"/>
                    </a:lnTo>
                    <a:lnTo>
                      <a:pt x="266" y="135"/>
                    </a:lnTo>
                    <a:lnTo>
                      <a:pt x="300" y="155"/>
                    </a:lnTo>
                    <a:lnTo>
                      <a:pt x="321" y="174"/>
                    </a:lnTo>
                    <a:lnTo>
                      <a:pt x="336" y="186"/>
                    </a:lnTo>
                    <a:lnTo>
                      <a:pt x="353" y="211"/>
                    </a:lnTo>
                    <a:lnTo>
                      <a:pt x="349" y="232"/>
                    </a:lnTo>
                    <a:lnTo>
                      <a:pt x="342" y="237"/>
                    </a:lnTo>
                    <a:lnTo>
                      <a:pt x="370" y="241"/>
                    </a:lnTo>
                    <a:lnTo>
                      <a:pt x="361" y="199"/>
                    </a:lnTo>
                    <a:lnTo>
                      <a:pt x="340" y="174"/>
                    </a:lnTo>
                    <a:lnTo>
                      <a:pt x="321" y="154"/>
                    </a:lnTo>
                    <a:lnTo>
                      <a:pt x="300" y="135"/>
                    </a:lnTo>
                    <a:lnTo>
                      <a:pt x="266" y="119"/>
                    </a:lnTo>
                    <a:lnTo>
                      <a:pt x="197" y="104"/>
                    </a:lnTo>
                    <a:lnTo>
                      <a:pt x="117" y="53"/>
                    </a:lnTo>
                    <a:lnTo>
                      <a:pt x="66" y="38"/>
                    </a:lnTo>
                    <a:lnTo>
                      <a:pt x="40" y="24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0" name="Freeform 186"/>
              <p:cNvSpPr>
                <a:spLocks/>
              </p:cNvSpPr>
              <p:nvPr/>
            </p:nvSpPr>
            <p:spPr bwMode="auto">
              <a:xfrm>
                <a:off x="2045" y="3325"/>
                <a:ext cx="96" cy="363"/>
              </a:xfrm>
              <a:custGeom>
                <a:avLst/>
                <a:gdLst>
                  <a:gd name="T0" fmla="*/ 0 w 192"/>
                  <a:gd name="T1" fmla="*/ 1 h 726"/>
                  <a:gd name="T2" fmla="*/ 1 w 192"/>
                  <a:gd name="T3" fmla="*/ 1 h 726"/>
                  <a:gd name="T4" fmla="*/ 1 w 192"/>
                  <a:gd name="T5" fmla="*/ 1 h 726"/>
                  <a:gd name="T6" fmla="*/ 1 w 192"/>
                  <a:gd name="T7" fmla="*/ 1 h 726"/>
                  <a:gd name="T8" fmla="*/ 1 w 192"/>
                  <a:gd name="T9" fmla="*/ 1 h 726"/>
                  <a:gd name="T10" fmla="*/ 1 w 192"/>
                  <a:gd name="T11" fmla="*/ 1 h 726"/>
                  <a:gd name="T12" fmla="*/ 1 w 192"/>
                  <a:gd name="T13" fmla="*/ 1 h 726"/>
                  <a:gd name="T14" fmla="*/ 1 w 192"/>
                  <a:gd name="T15" fmla="*/ 1 h 726"/>
                  <a:gd name="T16" fmla="*/ 1 w 192"/>
                  <a:gd name="T17" fmla="*/ 1 h 726"/>
                  <a:gd name="T18" fmla="*/ 1 w 192"/>
                  <a:gd name="T19" fmla="*/ 1 h 726"/>
                  <a:gd name="T20" fmla="*/ 1 w 192"/>
                  <a:gd name="T21" fmla="*/ 1 h 726"/>
                  <a:gd name="T22" fmla="*/ 1 w 192"/>
                  <a:gd name="T23" fmla="*/ 0 h 726"/>
                  <a:gd name="T24" fmla="*/ 1 w 192"/>
                  <a:gd name="T25" fmla="*/ 1 h 726"/>
                  <a:gd name="T26" fmla="*/ 0 w 192"/>
                  <a:gd name="T27" fmla="*/ 1 h 726"/>
                  <a:gd name="T28" fmla="*/ 0 w 192"/>
                  <a:gd name="T29" fmla="*/ 1 h 7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2"/>
                  <a:gd name="T46" fmla="*/ 0 h 726"/>
                  <a:gd name="T47" fmla="*/ 192 w 192"/>
                  <a:gd name="T48" fmla="*/ 726 h 7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2" h="726">
                    <a:moveTo>
                      <a:pt x="0" y="30"/>
                    </a:moveTo>
                    <a:lnTo>
                      <a:pt x="125" y="661"/>
                    </a:lnTo>
                    <a:lnTo>
                      <a:pt x="157" y="726"/>
                    </a:lnTo>
                    <a:lnTo>
                      <a:pt x="150" y="676"/>
                    </a:lnTo>
                    <a:lnTo>
                      <a:pt x="19" y="36"/>
                    </a:lnTo>
                    <a:lnTo>
                      <a:pt x="41" y="22"/>
                    </a:lnTo>
                    <a:lnTo>
                      <a:pt x="57" y="21"/>
                    </a:lnTo>
                    <a:lnTo>
                      <a:pt x="178" y="642"/>
                    </a:lnTo>
                    <a:lnTo>
                      <a:pt x="175" y="720"/>
                    </a:lnTo>
                    <a:lnTo>
                      <a:pt x="192" y="652"/>
                    </a:lnTo>
                    <a:lnTo>
                      <a:pt x="74" y="34"/>
                    </a:lnTo>
                    <a:lnTo>
                      <a:pt x="64" y="0"/>
                    </a:lnTo>
                    <a:lnTo>
                      <a:pt x="28" y="7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1" name="Freeform 187"/>
              <p:cNvSpPr>
                <a:spLocks/>
              </p:cNvSpPr>
              <p:nvPr/>
            </p:nvSpPr>
            <p:spPr bwMode="auto">
              <a:xfrm>
                <a:off x="1988" y="3170"/>
                <a:ext cx="82" cy="27"/>
              </a:xfrm>
              <a:custGeom>
                <a:avLst/>
                <a:gdLst>
                  <a:gd name="T0" fmla="*/ 0 w 165"/>
                  <a:gd name="T1" fmla="*/ 0 h 53"/>
                  <a:gd name="T2" fmla="*/ 0 w 165"/>
                  <a:gd name="T3" fmla="*/ 1 h 53"/>
                  <a:gd name="T4" fmla="*/ 0 w 165"/>
                  <a:gd name="T5" fmla="*/ 1 h 53"/>
                  <a:gd name="T6" fmla="*/ 0 w 165"/>
                  <a:gd name="T7" fmla="*/ 1 h 53"/>
                  <a:gd name="T8" fmla="*/ 0 w 165"/>
                  <a:gd name="T9" fmla="*/ 1 h 53"/>
                  <a:gd name="T10" fmla="*/ 0 w 165"/>
                  <a:gd name="T11" fmla="*/ 1 h 53"/>
                  <a:gd name="T12" fmla="*/ 0 w 165"/>
                  <a:gd name="T13" fmla="*/ 0 h 53"/>
                  <a:gd name="T14" fmla="*/ 0 w 165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5"/>
                  <a:gd name="T25" fmla="*/ 0 h 53"/>
                  <a:gd name="T26" fmla="*/ 165 w 165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5" h="53">
                    <a:moveTo>
                      <a:pt x="165" y="0"/>
                    </a:moveTo>
                    <a:lnTo>
                      <a:pt x="133" y="23"/>
                    </a:lnTo>
                    <a:lnTo>
                      <a:pt x="87" y="42"/>
                    </a:lnTo>
                    <a:lnTo>
                      <a:pt x="7" y="53"/>
                    </a:lnTo>
                    <a:lnTo>
                      <a:pt x="0" y="36"/>
                    </a:lnTo>
                    <a:lnTo>
                      <a:pt x="74" y="3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2" name="Freeform 188"/>
              <p:cNvSpPr>
                <a:spLocks/>
              </p:cNvSpPr>
              <p:nvPr/>
            </p:nvSpPr>
            <p:spPr bwMode="auto">
              <a:xfrm>
                <a:off x="1981" y="3182"/>
                <a:ext cx="186" cy="200"/>
              </a:xfrm>
              <a:custGeom>
                <a:avLst/>
                <a:gdLst>
                  <a:gd name="T0" fmla="*/ 0 w 373"/>
                  <a:gd name="T1" fmla="*/ 1 h 399"/>
                  <a:gd name="T2" fmla="*/ 0 w 373"/>
                  <a:gd name="T3" fmla="*/ 1 h 399"/>
                  <a:gd name="T4" fmla="*/ 0 w 373"/>
                  <a:gd name="T5" fmla="*/ 1 h 399"/>
                  <a:gd name="T6" fmla="*/ 0 w 373"/>
                  <a:gd name="T7" fmla="*/ 1 h 399"/>
                  <a:gd name="T8" fmla="*/ 0 w 373"/>
                  <a:gd name="T9" fmla="*/ 1 h 399"/>
                  <a:gd name="T10" fmla="*/ 0 w 373"/>
                  <a:gd name="T11" fmla="*/ 1 h 399"/>
                  <a:gd name="T12" fmla="*/ 0 w 373"/>
                  <a:gd name="T13" fmla="*/ 1 h 399"/>
                  <a:gd name="T14" fmla="*/ 0 w 373"/>
                  <a:gd name="T15" fmla="*/ 1 h 399"/>
                  <a:gd name="T16" fmla="*/ 0 w 373"/>
                  <a:gd name="T17" fmla="*/ 1 h 399"/>
                  <a:gd name="T18" fmla="*/ 0 w 373"/>
                  <a:gd name="T19" fmla="*/ 1 h 399"/>
                  <a:gd name="T20" fmla="*/ 0 w 373"/>
                  <a:gd name="T21" fmla="*/ 1 h 399"/>
                  <a:gd name="T22" fmla="*/ 0 w 373"/>
                  <a:gd name="T23" fmla="*/ 1 h 399"/>
                  <a:gd name="T24" fmla="*/ 0 w 373"/>
                  <a:gd name="T25" fmla="*/ 1 h 399"/>
                  <a:gd name="T26" fmla="*/ 0 w 373"/>
                  <a:gd name="T27" fmla="*/ 1 h 399"/>
                  <a:gd name="T28" fmla="*/ 0 w 373"/>
                  <a:gd name="T29" fmla="*/ 1 h 399"/>
                  <a:gd name="T30" fmla="*/ 0 w 373"/>
                  <a:gd name="T31" fmla="*/ 1 h 399"/>
                  <a:gd name="T32" fmla="*/ 0 w 373"/>
                  <a:gd name="T33" fmla="*/ 1 h 399"/>
                  <a:gd name="T34" fmla="*/ 0 w 373"/>
                  <a:gd name="T35" fmla="*/ 1 h 399"/>
                  <a:gd name="T36" fmla="*/ 0 w 373"/>
                  <a:gd name="T37" fmla="*/ 1 h 399"/>
                  <a:gd name="T38" fmla="*/ 0 w 373"/>
                  <a:gd name="T39" fmla="*/ 1 h 399"/>
                  <a:gd name="T40" fmla="*/ 0 w 373"/>
                  <a:gd name="T41" fmla="*/ 1 h 399"/>
                  <a:gd name="T42" fmla="*/ 0 w 373"/>
                  <a:gd name="T43" fmla="*/ 1 h 399"/>
                  <a:gd name="T44" fmla="*/ 0 w 373"/>
                  <a:gd name="T45" fmla="*/ 1 h 399"/>
                  <a:gd name="T46" fmla="*/ 0 w 373"/>
                  <a:gd name="T47" fmla="*/ 1 h 399"/>
                  <a:gd name="T48" fmla="*/ 0 w 373"/>
                  <a:gd name="T49" fmla="*/ 1 h 399"/>
                  <a:gd name="T50" fmla="*/ 0 w 373"/>
                  <a:gd name="T51" fmla="*/ 1 h 399"/>
                  <a:gd name="T52" fmla="*/ 0 w 373"/>
                  <a:gd name="T53" fmla="*/ 1 h 399"/>
                  <a:gd name="T54" fmla="*/ 0 w 373"/>
                  <a:gd name="T55" fmla="*/ 1 h 399"/>
                  <a:gd name="T56" fmla="*/ 0 w 373"/>
                  <a:gd name="T57" fmla="*/ 1 h 399"/>
                  <a:gd name="T58" fmla="*/ 0 w 373"/>
                  <a:gd name="T59" fmla="*/ 1 h 399"/>
                  <a:gd name="T60" fmla="*/ 0 w 373"/>
                  <a:gd name="T61" fmla="*/ 1 h 399"/>
                  <a:gd name="T62" fmla="*/ 0 w 373"/>
                  <a:gd name="T63" fmla="*/ 1 h 399"/>
                  <a:gd name="T64" fmla="*/ 0 w 373"/>
                  <a:gd name="T65" fmla="*/ 1 h 399"/>
                  <a:gd name="T66" fmla="*/ 0 w 373"/>
                  <a:gd name="T67" fmla="*/ 1 h 399"/>
                  <a:gd name="T68" fmla="*/ 0 w 373"/>
                  <a:gd name="T69" fmla="*/ 1 h 399"/>
                  <a:gd name="T70" fmla="*/ 0 w 373"/>
                  <a:gd name="T71" fmla="*/ 1 h 399"/>
                  <a:gd name="T72" fmla="*/ 0 w 373"/>
                  <a:gd name="T73" fmla="*/ 1 h 399"/>
                  <a:gd name="T74" fmla="*/ 0 w 373"/>
                  <a:gd name="T75" fmla="*/ 1 h 399"/>
                  <a:gd name="T76" fmla="*/ 0 w 373"/>
                  <a:gd name="T77" fmla="*/ 1 h 399"/>
                  <a:gd name="T78" fmla="*/ 0 w 373"/>
                  <a:gd name="T79" fmla="*/ 0 h 399"/>
                  <a:gd name="T80" fmla="*/ 0 w 373"/>
                  <a:gd name="T81" fmla="*/ 1 h 399"/>
                  <a:gd name="T82" fmla="*/ 0 w 373"/>
                  <a:gd name="T83" fmla="*/ 1 h 3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73"/>
                  <a:gd name="T127" fmla="*/ 0 h 399"/>
                  <a:gd name="T128" fmla="*/ 373 w 373"/>
                  <a:gd name="T129" fmla="*/ 399 h 39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73" h="399">
                    <a:moveTo>
                      <a:pt x="373" y="32"/>
                    </a:moveTo>
                    <a:lnTo>
                      <a:pt x="363" y="57"/>
                    </a:lnTo>
                    <a:lnTo>
                      <a:pt x="346" y="93"/>
                    </a:lnTo>
                    <a:lnTo>
                      <a:pt x="331" y="108"/>
                    </a:lnTo>
                    <a:lnTo>
                      <a:pt x="306" y="135"/>
                    </a:lnTo>
                    <a:lnTo>
                      <a:pt x="280" y="159"/>
                    </a:lnTo>
                    <a:lnTo>
                      <a:pt x="257" y="178"/>
                    </a:lnTo>
                    <a:lnTo>
                      <a:pt x="215" y="226"/>
                    </a:lnTo>
                    <a:lnTo>
                      <a:pt x="192" y="260"/>
                    </a:lnTo>
                    <a:lnTo>
                      <a:pt x="139" y="271"/>
                    </a:lnTo>
                    <a:lnTo>
                      <a:pt x="133" y="319"/>
                    </a:lnTo>
                    <a:lnTo>
                      <a:pt x="124" y="349"/>
                    </a:lnTo>
                    <a:lnTo>
                      <a:pt x="74" y="399"/>
                    </a:lnTo>
                    <a:lnTo>
                      <a:pt x="57" y="382"/>
                    </a:lnTo>
                    <a:lnTo>
                      <a:pt x="71" y="340"/>
                    </a:lnTo>
                    <a:lnTo>
                      <a:pt x="92" y="309"/>
                    </a:lnTo>
                    <a:lnTo>
                      <a:pt x="103" y="292"/>
                    </a:lnTo>
                    <a:lnTo>
                      <a:pt x="122" y="250"/>
                    </a:lnTo>
                    <a:lnTo>
                      <a:pt x="126" y="228"/>
                    </a:lnTo>
                    <a:lnTo>
                      <a:pt x="114" y="220"/>
                    </a:lnTo>
                    <a:lnTo>
                      <a:pt x="105" y="235"/>
                    </a:lnTo>
                    <a:lnTo>
                      <a:pt x="93" y="266"/>
                    </a:lnTo>
                    <a:lnTo>
                      <a:pt x="71" y="306"/>
                    </a:lnTo>
                    <a:lnTo>
                      <a:pt x="52" y="328"/>
                    </a:lnTo>
                    <a:lnTo>
                      <a:pt x="38" y="317"/>
                    </a:lnTo>
                    <a:lnTo>
                      <a:pt x="44" y="239"/>
                    </a:lnTo>
                    <a:lnTo>
                      <a:pt x="23" y="245"/>
                    </a:lnTo>
                    <a:lnTo>
                      <a:pt x="0" y="275"/>
                    </a:lnTo>
                    <a:lnTo>
                      <a:pt x="2" y="188"/>
                    </a:lnTo>
                    <a:lnTo>
                      <a:pt x="42" y="193"/>
                    </a:lnTo>
                    <a:lnTo>
                      <a:pt x="114" y="195"/>
                    </a:lnTo>
                    <a:lnTo>
                      <a:pt x="171" y="174"/>
                    </a:lnTo>
                    <a:lnTo>
                      <a:pt x="204" y="154"/>
                    </a:lnTo>
                    <a:lnTo>
                      <a:pt x="226" y="131"/>
                    </a:lnTo>
                    <a:lnTo>
                      <a:pt x="240" y="112"/>
                    </a:lnTo>
                    <a:lnTo>
                      <a:pt x="249" y="70"/>
                    </a:lnTo>
                    <a:lnTo>
                      <a:pt x="238" y="57"/>
                    </a:lnTo>
                    <a:lnTo>
                      <a:pt x="228" y="55"/>
                    </a:lnTo>
                    <a:lnTo>
                      <a:pt x="204" y="49"/>
                    </a:lnTo>
                    <a:lnTo>
                      <a:pt x="230" y="0"/>
                    </a:lnTo>
                    <a:lnTo>
                      <a:pt x="373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3" name="Freeform 189"/>
              <p:cNvSpPr>
                <a:spLocks/>
              </p:cNvSpPr>
              <p:nvPr/>
            </p:nvSpPr>
            <p:spPr bwMode="auto">
              <a:xfrm>
                <a:off x="2527" y="3594"/>
                <a:ext cx="563" cy="188"/>
              </a:xfrm>
              <a:custGeom>
                <a:avLst/>
                <a:gdLst>
                  <a:gd name="T0" fmla="*/ 0 w 1127"/>
                  <a:gd name="T1" fmla="*/ 0 h 376"/>
                  <a:gd name="T2" fmla="*/ 0 w 1127"/>
                  <a:gd name="T3" fmla="*/ 1 h 376"/>
                  <a:gd name="T4" fmla="*/ 0 w 1127"/>
                  <a:gd name="T5" fmla="*/ 1 h 376"/>
                  <a:gd name="T6" fmla="*/ 0 w 1127"/>
                  <a:gd name="T7" fmla="*/ 1 h 376"/>
                  <a:gd name="T8" fmla="*/ 0 w 1127"/>
                  <a:gd name="T9" fmla="*/ 1 h 376"/>
                  <a:gd name="T10" fmla="*/ 0 w 1127"/>
                  <a:gd name="T11" fmla="*/ 1 h 376"/>
                  <a:gd name="T12" fmla="*/ 0 w 1127"/>
                  <a:gd name="T13" fmla="*/ 1 h 376"/>
                  <a:gd name="T14" fmla="*/ 0 w 1127"/>
                  <a:gd name="T15" fmla="*/ 1 h 376"/>
                  <a:gd name="T16" fmla="*/ 0 w 1127"/>
                  <a:gd name="T17" fmla="*/ 1 h 376"/>
                  <a:gd name="T18" fmla="*/ 0 w 1127"/>
                  <a:gd name="T19" fmla="*/ 1 h 376"/>
                  <a:gd name="T20" fmla="*/ 0 w 1127"/>
                  <a:gd name="T21" fmla="*/ 1 h 376"/>
                  <a:gd name="T22" fmla="*/ 0 w 1127"/>
                  <a:gd name="T23" fmla="*/ 1 h 376"/>
                  <a:gd name="T24" fmla="*/ 0 w 1127"/>
                  <a:gd name="T25" fmla="*/ 1 h 376"/>
                  <a:gd name="T26" fmla="*/ 0 w 1127"/>
                  <a:gd name="T27" fmla="*/ 1 h 376"/>
                  <a:gd name="T28" fmla="*/ 0 w 1127"/>
                  <a:gd name="T29" fmla="*/ 1 h 376"/>
                  <a:gd name="T30" fmla="*/ 0 w 1127"/>
                  <a:gd name="T31" fmla="*/ 1 h 376"/>
                  <a:gd name="T32" fmla="*/ 0 w 1127"/>
                  <a:gd name="T33" fmla="*/ 1 h 376"/>
                  <a:gd name="T34" fmla="*/ 0 w 1127"/>
                  <a:gd name="T35" fmla="*/ 1 h 376"/>
                  <a:gd name="T36" fmla="*/ 0 w 1127"/>
                  <a:gd name="T37" fmla="*/ 1 h 376"/>
                  <a:gd name="T38" fmla="*/ 0 w 1127"/>
                  <a:gd name="T39" fmla="*/ 1 h 376"/>
                  <a:gd name="T40" fmla="*/ 0 w 1127"/>
                  <a:gd name="T41" fmla="*/ 1 h 376"/>
                  <a:gd name="T42" fmla="*/ 0 w 1127"/>
                  <a:gd name="T43" fmla="*/ 1 h 376"/>
                  <a:gd name="T44" fmla="*/ 0 w 1127"/>
                  <a:gd name="T45" fmla="*/ 1 h 376"/>
                  <a:gd name="T46" fmla="*/ 0 w 1127"/>
                  <a:gd name="T47" fmla="*/ 1 h 376"/>
                  <a:gd name="T48" fmla="*/ 0 w 1127"/>
                  <a:gd name="T49" fmla="*/ 1 h 376"/>
                  <a:gd name="T50" fmla="*/ 0 w 1127"/>
                  <a:gd name="T51" fmla="*/ 1 h 376"/>
                  <a:gd name="T52" fmla="*/ 0 w 1127"/>
                  <a:gd name="T53" fmla="*/ 1 h 376"/>
                  <a:gd name="T54" fmla="*/ 0 w 1127"/>
                  <a:gd name="T55" fmla="*/ 1 h 376"/>
                  <a:gd name="T56" fmla="*/ 0 w 1127"/>
                  <a:gd name="T57" fmla="*/ 1 h 376"/>
                  <a:gd name="T58" fmla="*/ 0 w 1127"/>
                  <a:gd name="T59" fmla="*/ 1 h 376"/>
                  <a:gd name="T60" fmla="*/ 0 w 1127"/>
                  <a:gd name="T61" fmla="*/ 1 h 376"/>
                  <a:gd name="T62" fmla="*/ 0 w 1127"/>
                  <a:gd name="T63" fmla="*/ 1 h 376"/>
                  <a:gd name="T64" fmla="*/ 0 w 1127"/>
                  <a:gd name="T65" fmla="*/ 1 h 376"/>
                  <a:gd name="T66" fmla="*/ 0 w 1127"/>
                  <a:gd name="T67" fmla="*/ 1 h 376"/>
                  <a:gd name="T68" fmla="*/ 0 w 1127"/>
                  <a:gd name="T69" fmla="*/ 1 h 376"/>
                  <a:gd name="T70" fmla="*/ 0 w 1127"/>
                  <a:gd name="T71" fmla="*/ 1 h 376"/>
                  <a:gd name="T72" fmla="*/ 0 w 1127"/>
                  <a:gd name="T73" fmla="*/ 1 h 376"/>
                  <a:gd name="T74" fmla="*/ 0 w 1127"/>
                  <a:gd name="T75" fmla="*/ 0 h 376"/>
                  <a:gd name="T76" fmla="*/ 0 w 1127"/>
                  <a:gd name="T77" fmla="*/ 0 h 37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27"/>
                  <a:gd name="T118" fmla="*/ 0 h 376"/>
                  <a:gd name="T119" fmla="*/ 1127 w 1127"/>
                  <a:gd name="T120" fmla="*/ 376 h 37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27" h="376">
                    <a:moveTo>
                      <a:pt x="0" y="0"/>
                    </a:moveTo>
                    <a:lnTo>
                      <a:pt x="93" y="24"/>
                    </a:lnTo>
                    <a:lnTo>
                      <a:pt x="190" y="51"/>
                    </a:lnTo>
                    <a:lnTo>
                      <a:pt x="249" y="68"/>
                    </a:lnTo>
                    <a:lnTo>
                      <a:pt x="310" y="85"/>
                    </a:lnTo>
                    <a:lnTo>
                      <a:pt x="373" y="102"/>
                    </a:lnTo>
                    <a:lnTo>
                      <a:pt x="438" y="121"/>
                    </a:lnTo>
                    <a:lnTo>
                      <a:pt x="500" y="140"/>
                    </a:lnTo>
                    <a:lnTo>
                      <a:pt x="563" y="157"/>
                    </a:lnTo>
                    <a:lnTo>
                      <a:pt x="622" y="174"/>
                    </a:lnTo>
                    <a:lnTo>
                      <a:pt x="675" y="192"/>
                    </a:lnTo>
                    <a:lnTo>
                      <a:pt x="761" y="218"/>
                    </a:lnTo>
                    <a:lnTo>
                      <a:pt x="831" y="245"/>
                    </a:lnTo>
                    <a:lnTo>
                      <a:pt x="897" y="271"/>
                    </a:lnTo>
                    <a:lnTo>
                      <a:pt x="960" y="296"/>
                    </a:lnTo>
                    <a:lnTo>
                      <a:pt x="1015" y="321"/>
                    </a:lnTo>
                    <a:lnTo>
                      <a:pt x="1061" y="344"/>
                    </a:lnTo>
                    <a:lnTo>
                      <a:pt x="1097" y="361"/>
                    </a:lnTo>
                    <a:lnTo>
                      <a:pt x="1127" y="376"/>
                    </a:lnTo>
                    <a:lnTo>
                      <a:pt x="1118" y="338"/>
                    </a:lnTo>
                    <a:lnTo>
                      <a:pt x="1065" y="317"/>
                    </a:lnTo>
                    <a:lnTo>
                      <a:pt x="1004" y="292"/>
                    </a:lnTo>
                    <a:lnTo>
                      <a:pt x="932" y="264"/>
                    </a:lnTo>
                    <a:lnTo>
                      <a:pt x="892" y="249"/>
                    </a:lnTo>
                    <a:lnTo>
                      <a:pt x="852" y="233"/>
                    </a:lnTo>
                    <a:lnTo>
                      <a:pt x="810" y="218"/>
                    </a:lnTo>
                    <a:lnTo>
                      <a:pt x="768" y="203"/>
                    </a:lnTo>
                    <a:lnTo>
                      <a:pt x="690" y="176"/>
                    </a:lnTo>
                    <a:lnTo>
                      <a:pt x="624" y="155"/>
                    </a:lnTo>
                    <a:lnTo>
                      <a:pt x="557" y="136"/>
                    </a:lnTo>
                    <a:lnTo>
                      <a:pt x="481" y="116"/>
                    </a:lnTo>
                    <a:lnTo>
                      <a:pt x="403" y="93"/>
                    </a:lnTo>
                    <a:lnTo>
                      <a:pt x="327" y="72"/>
                    </a:lnTo>
                    <a:lnTo>
                      <a:pt x="259" y="51"/>
                    </a:lnTo>
                    <a:lnTo>
                      <a:pt x="202" y="36"/>
                    </a:lnTo>
                    <a:lnTo>
                      <a:pt x="150" y="22"/>
                    </a:lnTo>
                    <a:lnTo>
                      <a:pt x="7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4" name="Freeform 190"/>
              <p:cNvSpPr>
                <a:spLocks/>
              </p:cNvSpPr>
              <p:nvPr/>
            </p:nvSpPr>
            <p:spPr bwMode="auto">
              <a:xfrm>
                <a:off x="720" y="3506"/>
                <a:ext cx="73" cy="21"/>
              </a:xfrm>
              <a:custGeom>
                <a:avLst/>
                <a:gdLst>
                  <a:gd name="T0" fmla="*/ 1 w 146"/>
                  <a:gd name="T1" fmla="*/ 1 h 42"/>
                  <a:gd name="T2" fmla="*/ 1 w 146"/>
                  <a:gd name="T3" fmla="*/ 1 h 42"/>
                  <a:gd name="T4" fmla="*/ 0 w 146"/>
                  <a:gd name="T5" fmla="*/ 1 h 42"/>
                  <a:gd name="T6" fmla="*/ 1 w 146"/>
                  <a:gd name="T7" fmla="*/ 0 h 42"/>
                  <a:gd name="T8" fmla="*/ 1 w 146"/>
                  <a:gd name="T9" fmla="*/ 1 h 42"/>
                  <a:gd name="T10" fmla="*/ 1 w 146"/>
                  <a:gd name="T11" fmla="*/ 1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6"/>
                  <a:gd name="T19" fmla="*/ 0 h 42"/>
                  <a:gd name="T20" fmla="*/ 146 w 146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6" h="42">
                    <a:moveTo>
                      <a:pt x="146" y="32"/>
                    </a:moveTo>
                    <a:lnTo>
                      <a:pt x="10" y="42"/>
                    </a:lnTo>
                    <a:lnTo>
                      <a:pt x="0" y="13"/>
                    </a:lnTo>
                    <a:lnTo>
                      <a:pt x="133" y="0"/>
                    </a:lnTo>
                    <a:lnTo>
                      <a:pt x="14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5" name="Freeform 191"/>
              <p:cNvSpPr>
                <a:spLocks/>
              </p:cNvSpPr>
              <p:nvPr/>
            </p:nvSpPr>
            <p:spPr bwMode="auto">
              <a:xfrm>
                <a:off x="1249" y="3535"/>
                <a:ext cx="190" cy="90"/>
              </a:xfrm>
              <a:custGeom>
                <a:avLst/>
                <a:gdLst>
                  <a:gd name="T0" fmla="*/ 0 w 380"/>
                  <a:gd name="T1" fmla="*/ 1 h 180"/>
                  <a:gd name="T2" fmla="*/ 1 w 380"/>
                  <a:gd name="T3" fmla="*/ 1 h 180"/>
                  <a:gd name="T4" fmla="*/ 1 w 380"/>
                  <a:gd name="T5" fmla="*/ 1 h 180"/>
                  <a:gd name="T6" fmla="*/ 1 w 380"/>
                  <a:gd name="T7" fmla="*/ 1 h 180"/>
                  <a:gd name="T8" fmla="*/ 1 w 380"/>
                  <a:gd name="T9" fmla="*/ 1 h 180"/>
                  <a:gd name="T10" fmla="*/ 1 w 380"/>
                  <a:gd name="T11" fmla="*/ 0 h 180"/>
                  <a:gd name="T12" fmla="*/ 0 w 380"/>
                  <a:gd name="T13" fmla="*/ 1 h 180"/>
                  <a:gd name="T14" fmla="*/ 0 w 380"/>
                  <a:gd name="T15" fmla="*/ 1 h 1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0"/>
                  <a:gd name="T25" fmla="*/ 0 h 180"/>
                  <a:gd name="T26" fmla="*/ 380 w 380"/>
                  <a:gd name="T27" fmla="*/ 180 h 1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0" h="180">
                    <a:moveTo>
                      <a:pt x="0" y="7"/>
                    </a:moveTo>
                    <a:lnTo>
                      <a:pt x="285" y="161"/>
                    </a:lnTo>
                    <a:lnTo>
                      <a:pt x="380" y="180"/>
                    </a:lnTo>
                    <a:lnTo>
                      <a:pt x="365" y="169"/>
                    </a:lnTo>
                    <a:lnTo>
                      <a:pt x="281" y="146"/>
                    </a:lnTo>
                    <a:lnTo>
                      <a:pt x="1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6" name="Freeform 192"/>
              <p:cNvSpPr>
                <a:spLocks/>
              </p:cNvSpPr>
              <p:nvPr/>
            </p:nvSpPr>
            <p:spPr bwMode="auto">
              <a:xfrm>
                <a:off x="1316" y="3539"/>
                <a:ext cx="122" cy="83"/>
              </a:xfrm>
              <a:custGeom>
                <a:avLst/>
                <a:gdLst>
                  <a:gd name="T0" fmla="*/ 0 w 243"/>
                  <a:gd name="T1" fmla="*/ 0 h 168"/>
                  <a:gd name="T2" fmla="*/ 1 w 243"/>
                  <a:gd name="T3" fmla="*/ 0 h 168"/>
                  <a:gd name="T4" fmla="*/ 1 w 243"/>
                  <a:gd name="T5" fmla="*/ 0 h 168"/>
                  <a:gd name="T6" fmla="*/ 1 w 243"/>
                  <a:gd name="T7" fmla="*/ 0 h 168"/>
                  <a:gd name="T8" fmla="*/ 1 w 243"/>
                  <a:gd name="T9" fmla="*/ 0 h 168"/>
                  <a:gd name="T10" fmla="*/ 0 w 243"/>
                  <a:gd name="T11" fmla="*/ 0 h 168"/>
                  <a:gd name="T12" fmla="*/ 0 w 243"/>
                  <a:gd name="T13" fmla="*/ 0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3"/>
                  <a:gd name="T22" fmla="*/ 0 h 168"/>
                  <a:gd name="T23" fmla="*/ 243 w 243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3" h="168">
                    <a:moveTo>
                      <a:pt x="0" y="8"/>
                    </a:moveTo>
                    <a:lnTo>
                      <a:pt x="169" y="95"/>
                    </a:lnTo>
                    <a:lnTo>
                      <a:pt x="243" y="168"/>
                    </a:lnTo>
                    <a:lnTo>
                      <a:pt x="182" y="86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7" name="Freeform 193"/>
              <p:cNvSpPr>
                <a:spLocks/>
              </p:cNvSpPr>
              <p:nvPr/>
            </p:nvSpPr>
            <p:spPr bwMode="auto">
              <a:xfrm>
                <a:off x="1014" y="3600"/>
                <a:ext cx="86" cy="69"/>
              </a:xfrm>
              <a:custGeom>
                <a:avLst/>
                <a:gdLst>
                  <a:gd name="T0" fmla="*/ 0 w 173"/>
                  <a:gd name="T1" fmla="*/ 0 h 139"/>
                  <a:gd name="T2" fmla="*/ 0 w 173"/>
                  <a:gd name="T3" fmla="*/ 0 h 139"/>
                  <a:gd name="T4" fmla="*/ 0 w 173"/>
                  <a:gd name="T5" fmla="*/ 0 h 139"/>
                  <a:gd name="T6" fmla="*/ 0 w 173"/>
                  <a:gd name="T7" fmla="*/ 0 h 139"/>
                  <a:gd name="T8" fmla="*/ 0 w 173"/>
                  <a:gd name="T9" fmla="*/ 0 h 139"/>
                  <a:gd name="T10" fmla="*/ 0 w 173"/>
                  <a:gd name="T11" fmla="*/ 0 h 139"/>
                  <a:gd name="T12" fmla="*/ 0 w 173"/>
                  <a:gd name="T13" fmla="*/ 0 h 139"/>
                  <a:gd name="T14" fmla="*/ 0 w 173"/>
                  <a:gd name="T15" fmla="*/ 0 h 139"/>
                  <a:gd name="T16" fmla="*/ 0 w 173"/>
                  <a:gd name="T17" fmla="*/ 0 h 139"/>
                  <a:gd name="T18" fmla="*/ 0 w 173"/>
                  <a:gd name="T19" fmla="*/ 0 h 139"/>
                  <a:gd name="T20" fmla="*/ 0 w 173"/>
                  <a:gd name="T21" fmla="*/ 0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139"/>
                  <a:gd name="T35" fmla="*/ 173 w 173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139">
                    <a:moveTo>
                      <a:pt x="23" y="4"/>
                    </a:moveTo>
                    <a:lnTo>
                      <a:pt x="103" y="97"/>
                    </a:lnTo>
                    <a:lnTo>
                      <a:pt x="130" y="91"/>
                    </a:lnTo>
                    <a:lnTo>
                      <a:pt x="166" y="97"/>
                    </a:lnTo>
                    <a:lnTo>
                      <a:pt x="173" y="139"/>
                    </a:lnTo>
                    <a:lnTo>
                      <a:pt x="154" y="131"/>
                    </a:lnTo>
                    <a:lnTo>
                      <a:pt x="141" y="120"/>
                    </a:lnTo>
                    <a:lnTo>
                      <a:pt x="101" y="110"/>
                    </a:lnTo>
                    <a:lnTo>
                      <a:pt x="0" y="0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8" name="Freeform 194"/>
              <p:cNvSpPr>
                <a:spLocks/>
              </p:cNvSpPr>
              <p:nvPr/>
            </p:nvSpPr>
            <p:spPr bwMode="auto">
              <a:xfrm>
                <a:off x="1061" y="3513"/>
                <a:ext cx="882" cy="178"/>
              </a:xfrm>
              <a:custGeom>
                <a:avLst/>
                <a:gdLst>
                  <a:gd name="T0" fmla="*/ 1 w 1764"/>
                  <a:gd name="T1" fmla="*/ 1 h 356"/>
                  <a:gd name="T2" fmla="*/ 1 w 1764"/>
                  <a:gd name="T3" fmla="*/ 1 h 356"/>
                  <a:gd name="T4" fmla="*/ 1 w 1764"/>
                  <a:gd name="T5" fmla="*/ 1 h 356"/>
                  <a:gd name="T6" fmla="*/ 1 w 1764"/>
                  <a:gd name="T7" fmla="*/ 1 h 356"/>
                  <a:gd name="T8" fmla="*/ 1 w 1764"/>
                  <a:gd name="T9" fmla="*/ 1 h 356"/>
                  <a:gd name="T10" fmla="*/ 1 w 1764"/>
                  <a:gd name="T11" fmla="*/ 1 h 356"/>
                  <a:gd name="T12" fmla="*/ 1 w 1764"/>
                  <a:gd name="T13" fmla="*/ 1 h 356"/>
                  <a:gd name="T14" fmla="*/ 1 w 1764"/>
                  <a:gd name="T15" fmla="*/ 1 h 356"/>
                  <a:gd name="T16" fmla="*/ 1 w 1764"/>
                  <a:gd name="T17" fmla="*/ 1 h 356"/>
                  <a:gd name="T18" fmla="*/ 1 w 1764"/>
                  <a:gd name="T19" fmla="*/ 1 h 356"/>
                  <a:gd name="T20" fmla="*/ 1 w 1764"/>
                  <a:gd name="T21" fmla="*/ 0 h 356"/>
                  <a:gd name="T22" fmla="*/ 1 w 1764"/>
                  <a:gd name="T23" fmla="*/ 1 h 356"/>
                  <a:gd name="T24" fmla="*/ 1 w 1764"/>
                  <a:gd name="T25" fmla="*/ 1 h 356"/>
                  <a:gd name="T26" fmla="*/ 1 w 1764"/>
                  <a:gd name="T27" fmla="*/ 1 h 356"/>
                  <a:gd name="T28" fmla="*/ 1 w 1764"/>
                  <a:gd name="T29" fmla="*/ 1 h 356"/>
                  <a:gd name="T30" fmla="*/ 1 w 1764"/>
                  <a:gd name="T31" fmla="*/ 1 h 356"/>
                  <a:gd name="T32" fmla="*/ 1 w 1764"/>
                  <a:gd name="T33" fmla="*/ 1 h 356"/>
                  <a:gd name="T34" fmla="*/ 1 w 1764"/>
                  <a:gd name="T35" fmla="*/ 1 h 356"/>
                  <a:gd name="T36" fmla="*/ 1 w 1764"/>
                  <a:gd name="T37" fmla="*/ 1 h 356"/>
                  <a:gd name="T38" fmla="*/ 1 w 1764"/>
                  <a:gd name="T39" fmla="*/ 1 h 356"/>
                  <a:gd name="T40" fmla="*/ 1 w 1764"/>
                  <a:gd name="T41" fmla="*/ 1 h 356"/>
                  <a:gd name="T42" fmla="*/ 1 w 1764"/>
                  <a:gd name="T43" fmla="*/ 1 h 356"/>
                  <a:gd name="T44" fmla="*/ 0 w 1764"/>
                  <a:gd name="T45" fmla="*/ 1 h 356"/>
                  <a:gd name="T46" fmla="*/ 1 w 1764"/>
                  <a:gd name="T47" fmla="*/ 1 h 356"/>
                  <a:gd name="T48" fmla="*/ 1 w 1764"/>
                  <a:gd name="T49" fmla="*/ 1 h 3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64"/>
                  <a:gd name="T76" fmla="*/ 0 h 356"/>
                  <a:gd name="T77" fmla="*/ 1764 w 1764"/>
                  <a:gd name="T78" fmla="*/ 356 h 3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64" h="356">
                    <a:moveTo>
                      <a:pt x="21" y="289"/>
                    </a:moveTo>
                    <a:lnTo>
                      <a:pt x="42" y="325"/>
                    </a:lnTo>
                    <a:lnTo>
                      <a:pt x="52" y="336"/>
                    </a:lnTo>
                    <a:lnTo>
                      <a:pt x="67" y="340"/>
                    </a:lnTo>
                    <a:lnTo>
                      <a:pt x="476" y="325"/>
                    </a:lnTo>
                    <a:lnTo>
                      <a:pt x="867" y="308"/>
                    </a:lnTo>
                    <a:lnTo>
                      <a:pt x="1578" y="262"/>
                    </a:lnTo>
                    <a:lnTo>
                      <a:pt x="1741" y="259"/>
                    </a:lnTo>
                    <a:lnTo>
                      <a:pt x="1743" y="240"/>
                    </a:lnTo>
                    <a:lnTo>
                      <a:pt x="1405" y="29"/>
                    </a:lnTo>
                    <a:lnTo>
                      <a:pt x="1359" y="0"/>
                    </a:lnTo>
                    <a:lnTo>
                      <a:pt x="1435" y="29"/>
                    </a:lnTo>
                    <a:lnTo>
                      <a:pt x="1759" y="232"/>
                    </a:lnTo>
                    <a:lnTo>
                      <a:pt x="1764" y="262"/>
                    </a:lnTo>
                    <a:lnTo>
                      <a:pt x="1728" y="289"/>
                    </a:lnTo>
                    <a:lnTo>
                      <a:pt x="1671" y="274"/>
                    </a:lnTo>
                    <a:lnTo>
                      <a:pt x="918" y="319"/>
                    </a:lnTo>
                    <a:lnTo>
                      <a:pt x="664" y="329"/>
                    </a:lnTo>
                    <a:lnTo>
                      <a:pt x="304" y="342"/>
                    </a:lnTo>
                    <a:lnTo>
                      <a:pt x="130" y="348"/>
                    </a:lnTo>
                    <a:lnTo>
                      <a:pt x="57" y="356"/>
                    </a:lnTo>
                    <a:lnTo>
                      <a:pt x="27" y="333"/>
                    </a:lnTo>
                    <a:lnTo>
                      <a:pt x="0" y="278"/>
                    </a:lnTo>
                    <a:lnTo>
                      <a:pt x="21" y="2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79" name="Freeform 195"/>
              <p:cNvSpPr>
                <a:spLocks/>
              </p:cNvSpPr>
              <p:nvPr/>
            </p:nvSpPr>
            <p:spPr bwMode="auto">
              <a:xfrm>
                <a:off x="1345" y="3528"/>
                <a:ext cx="296" cy="30"/>
              </a:xfrm>
              <a:custGeom>
                <a:avLst/>
                <a:gdLst>
                  <a:gd name="T0" fmla="*/ 1 w 591"/>
                  <a:gd name="T1" fmla="*/ 1 h 59"/>
                  <a:gd name="T2" fmla="*/ 1 w 591"/>
                  <a:gd name="T3" fmla="*/ 1 h 59"/>
                  <a:gd name="T4" fmla="*/ 1 w 591"/>
                  <a:gd name="T5" fmla="*/ 1 h 59"/>
                  <a:gd name="T6" fmla="*/ 1 w 591"/>
                  <a:gd name="T7" fmla="*/ 1 h 59"/>
                  <a:gd name="T8" fmla="*/ 1 w 591"/>
                  <a:gd name="T9" fmla="*/ 1 h 59"/>
                  <a:gd name="T10" fmla="*/ 1 w 591"/>
                  <a:gd name="T11" fmla="*/ 1 h 59"/>
                  <a:gd name="T12" fmla="*/ 0 w 591"/>
                  <a:gd name="T13" fmla="*/ 1 h 59"/>
                  <a:gd name="T14" fmla="*/ 1 w 591"/>
                  <a:gd name="T15" fmla="*/ 1 h 59"/>
                  <a:gd name="T16" fmla="*/ 1 w 591"/>
                  <a:gd name="T17" fmla="*/ 1 h 59"/>
                  <a:gd name="T18" fmla="*/ 1 w 591"/>
                  <a:gd name="T19" fmla="*/ 0 h 59"/>
                  <a:gd name="T20" fmla="*/ 1 w 591"/>
                  <a:gd name="T21" fmla="*/ 1 h 59"/>
                  <a:gd name="T22" fmla="*/ 1 w 591"/>
                  <a:gd name="T23" fmla="*/ 1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1"/>
                  <a:gd name="T37" fmla="*/ 0 h 59"/>
                  <a:gd name="T38" fmla="*/ 591 w 591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1" h="59">
                    <a:moveTo>
                      <a:pt x="591" y="12"/>
                    </a:moveTo>
                    <a:lnTo>
                      <a:pt x="536" y="25"/>
                    </a:lnTo>
                    <a:lnTo>
                      <a:pt x="477" y="37"/>
                    </a:lnTo>
                    <a:lnTo>
                      <a:pt x="410" y="44"/>
                    </a:lnTo>
                    <a:lnTo>
                      <a:pt x="180" y="57"/>
                    </a:lnTo>
                    <a:lnTo>
                      <a:pt x="15" y="59"/>
                    </a:lnTo>
                    <a:lnTo>
                      <a:pt x="0" y="44"/>
                    </a:lnTo>
                    <a:lnTo>
                      <a:pt x="291" y="42"/>
                    </a:lnTo>
                    <a:lnTo>
                      <a:pt x="454" y="27"/>
                    </a:lnTo>
                    <a:lnTo>
                      <a:pt x="570" y="0"/>
                    </a:lnTo>
                    <a:lnTo>
                      <a:pt x="59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0" name="Freeform 196"/>
              <p:cNvSpPr>
                <a:spLocks/>
              </p:cNvSpPr>
              <p:nvPr/>
            </p:nvSpPr>
            <p:spPr bwMode="auto">
              <a:xfrm>
                <a:off x="723" y="3652"/>
                <a:ext cx="1232" cy="127"/>
              </a:xfrm>
              <a:custGeom>
                <a:avLst/>
                <a:gdLst>
                  <a:gd name="T0" fmla="*/ 1 w 2463"/>
                  <a:gd name="T1" fmla="*/ 0 h 254"/>
                  <a:gd name="T2" fmla="*/ 1 w 2463"/>
                  <a:gd name="T3" fmla="*/ 1 h 254"/>
                  <a:gd name="T4" fmla="*/ 1 w 2463"/>
                  <a:gd name="T5" fmla="*/ 1 h 254"/>
                  <a:gd name="T6" fmla="*/ 1 w 2463"/>
                  <a:gd name="T7" fmla="*/ 1 h 254"/>
                  <a:gd name="T8" fmla="*/ 0 w 2463"/>
                  <a:gd name="T9" fmla="*/ 1 h 254"/>
                  <a:gd name="T10" fmla="*/ 0 w 2463"/>
                  <a:gd name="T11" fmla="*/ 1 h 254"/>
                  <a:gd name="T12" fmla="*/ 1 w 2463"/>
                  <a:gd name="T13" fmla="*/ 1 h 254"/>
                  <a:gd name="T14" fmla="*/ 1 w 2463"/>
                  <a:gd name="T15" fmla="*/ 1 h 254"/>
                  <a:gd name="T16" fmla="*/ 1 w 2463"/>
                  <a:gd name="T17" fmla="*/ 1 h 254"/>
                  <a:gd name="T18" fmla="*/ 1 w 2463"/>
                  <a:gd name="T19" fmla="*/ 1 h 254"/>
                  <a:gd name="T20" fmla="*/ 1 w 2463"/>
                  <a:gd name="T21" fmla="*/ 0 h 254"/>
                  <a:gd name="T22" fmla="*/ 1 w 2463"/>
                  <a:gd name="T23" fmla="*/ 0 h 2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63"/>
                  <a:gd name="T37" fmla="*/ 0 h 254"/>
                  <a:gd name="T38" fmla="*/ 2463 w 2463"/>
                  <a:gd name="T39" fmla="*/ 254 h 2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63" h="254">
                    <a:moveTo>
                      <a:pt x="2374" y="0"/>
                    </a:moveTo>
                    <a:lnTo>
                      <a:pt x="2406" y="19"/>
                    </a:lnTo>
                    <a:lnTo>
                      <a:pt x="2442" y="51"/>
                    </a:lnTo>
                    <a:lnTo>
                      <a:pt x="2446" y="116"/>
                    </a:lnTo>
                    <a:lnTo>
                      <a:pt x="0" y="203"/>
                    </a:lnTo>
                    <a:lnTo>
                      <a:pt x="0" y="254"/>
                    </a:lnTo>
                    <a:lnTo>
                      <a:pt x="2461" y="138"/>
                    </a:lnTo>
                    <a:lnTo>
                      <a:pt x="2463" y="74"/>
                    </a:lnTo>
                    <a:lnTo>
                      <a:pt x="2457" y="47"/>
                    </a:lnTo>
                    <a:lnTo>
                      <a:pt x="2404" y="5"/>
                    </a:lnTo>
                    <a:lnTo>
                      <a:pt x="23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1" name="Freeform 197"/>
              <p:cNvSpPr>
                <a:spLocks/>
              </p:cNvSpPr>
              <p:nvPr/>
            </p:nvSpPr>
            <p:spPr bwMode="auto">
              <a:xfrm>
                <a:off x="720" y="3558"/>
                <a:ext cx="232" cy="16"/>
              </a:xfrm>
              <a:custGeom>
                <a:avLst/>
                <a:gdLst>
                  <a:gd name="T0" fmla="*/ 0 w 464"/>
                  <a:gd name="T1" fmla="*/ 0 h 33"/>
                  <a:gd name="T2" fmla="*/ 1 w 464"/>
                  <a:gd name="T3" fmla="*/ 0 h 33"/>
                  <a:gd name="T4" fmla="*/ 1 w 464"/>
                  <a:gd name="T5" fmla="*/ 0 h 33"/>
                  <a:gd name="T6" fmla="*/ 1 w 464"/>
                  <a:gd name="T7" fmla="*/ 0 h 33"/>
                  <a:gd name="T8" fmla="*/ 0 w 464"/>
                  <a:gd name="T9" fmla="*/ 0 h 33"/>
                  <a:gd name="T10" fmla="*/ 0 w 464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4"/>
                  <a:gd name="T19" fmla="*/ 0 h 33"/>
                  <a:gd name="T20" fmla="*/ 464 w 464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4" h="33">
                    <a:moveTo>
                      <a:pt x="0" y="33"/>
                    </a:moveTo>
                    <a:lnTo>
                      <a:pt x="464" y="14"/>
                    </a:lnTo>
                    <a:lnTo>
                      <a:pt x="443" y="0"/>
                    </a:lnTo>
                    <a:lnTo>
                      <a:pt x="10" y="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2" name="Freeform 198"/>
              <p:cNvSpPr>
                <a:spLocks/>
              </p:cNvSpPr>
              <p:nvPr/>
            </p:nvSpPr>
            <p:spPr bwMode="auto">
              <a:xfrm>
                <a:off x="2147" y="3539"/>
                <a:ext cx="269" cy="147"/>
              </a:xfrm>
              <a:custGeom>
                <a:avLst/>
                <a:gdLst>
                  <a:gd name="T0" fmla="*/ 1 w 538"/>
                  <a:gd name="T1" fmla="*/ 0 h 295"/>
                  <a:gd name="T2" fmla="*/ 1 w 538"/>
                  <a:gd name="T3" fmla="*/ 0 h 295"/>
                  <a:gd name="T4" fmla="*/ 1 w 538"/>
                  <a:gd name="T5" fmla="*/ 0 h 295"/>
                  <a:gd name="T6" fmla="*/ 1 w 538"/>
                  <a:gd name="T7" fmla="*/ 0 h 295"/>
                  <a:gd name="T8" fmla="*/ 1 w 538"/>
                  <a:gd name="T9" fmla="*/ 0 h 295"/>
                  <a:gd name="T10" fmla="*/ 1 w 538"/>
                  <a:gd name="T11" fmla="*/ 0 h 295"/>
                  <a:gd name="T12" fmla="*/ 0 w 538"/>
                  <a:gd name="T13" fmla="*/ 0 h 295"/>
                  <a:gd name="T14" fmla="*/ 1 w 538"/>
                  <a:gd name="T15" fmla="*/ 0 h 295"/>
                  <a:gd name="T16" fmla="*/ 1 w 538"/>
                  <a:gd name="T17" fmla="*/ 0 h 295"/>
                  <a:gd name="T18" fmla="*/ 1 w 538"/>
                  <a:gd name="T19" fmla="*/ 0 h 2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8"/>
                  <a:gd name="T31" fmla="*/ 0 h 295"/>
                  <a:gd name="T32" fmla="*/ 538 w 538"/>
                  <a:gd name="T33" fmla="*/ 295 h 2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8" h="295">
                    <a:moveTo>
                      <a:pt x="61" y="295"/>
                    </a:moveTo>
                    <a:lnTo>
                      <a:pt x="15" y="48"/>
                    </a:lnTo>
                    <a:lnTo>
                      <a:pt x="479" y="19"/>
                    </a:lnTo>
                    <a:lnTo>
                      <a:pt x="519" y="253"/>
                    </a:lnTo>
                    <a:lnTo>
                      <a:pt x="538" y="249"/>
                    </a:lnTo>
                    <a:lnTo>
                      <a:pt x="487" y="0"/>
                    </a:lnTo>
                    <a:lnTo>
                      <a:pt x="0" y="36"/>
                    </a:lnTo>
                    <a:lnTo>
                      <a:pt x="49" y="284"/>
                    </a:lnTo>
                    <a:lnTo>
                      <a:pt x="61" y="2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3" name="Freeform 199"/>
              <p:cNvSpPr>
                <a:spLocks/>
              </p:cNvSpPr>
              <p:nvPr/>
            </p:nvSpPr>
            <p:spPr bwMode="auto">
              <a:xfrm>
                <a:off x="2024" y="3657"/>
                <a:ext cx="471" cy="115"/>
              </a:xfrm>
              <a:custGeom>
                <a:avLst/>
                <a:gdLst>
                  <a:gd name="T0" fmla="*/ 0 w 943"/>
                  <a:gd name="T1" fmla="*/ 1 h 228"/>
                  <a:gd name="T2" fmla="*/ 0 w 943"/>
                  <a:gd name="T3" fmla="*/ 1 h 228"/>
                  <a:gd name="T4" fmla="*/ 0 w 943"/>
                  <a:gd name="T5" fmla="*/ 1 h 228"/>
                  <a:gd name="T6" fmla="*/ 0 w 943"/>
                  <a:gd name="T7" fmla="*/ 1 h 228"/>
                  <a:gd name="T8" fmla="*/ 0 w 943"/>
                  <a:gd name="T9" fmla="*/ 1 h 228"/>
                  <a:gd name="T10" fmla="*/ 0 w 943"/>
                  <a:gd name="T11" fmla="*/ 1 h 228"/>
                  <a:gd name="T12" fmla="*/ 0 w 943"/>
                  <a:gd name="T13" fmla="*/ 1 h 228"/>
                  <a:gd name="T14" fmla="*/ 0 w 943"/>
                  <a:gd name="T15" fmla="*/ 1 h 228"/>
                  <a:gd name="T16" fmla="*/ 0 w 943"/>
                  <a:gd name="T17" fmla="*/ 1 h 228"/>
                  <a:gd name="T18" fmla="*/ 0 w 943"/>
                  <a:gd name="T19" fmla="*/ 1 h 228"/>
                  <a:gd name="T20" fmla="*/ 0 w 943"/>
                  <a:gd name="T21" fmla="*/ 1 h 228"/>
                  <a:gd name="T22" fmla="*/ 0 w 943"/>
                  <a:gd name="T23" fmla="*/ 0 h 228"/>
                  <a:gd name="T24" fmla="*/ 0 w 943"/>
                  <a:gd name="T25" fmla="*/ 1 h 228"/>
                  <a:gd name="T26" fmla="*/ 0 w 943"/>
                  <a:gd name="T27" fmla="*/ 1 h 228"/>
                  <a:gd name="T28" fmla="*/ 0 w 943"/>
                  <a:gd name="T29" fmla="*/ 1 h 228"/>
                  <a:gd name="T30" fmla="*/ 0 w 943"/>
                  <a:gd name="T31" fmla="*/ 1 h 228"/>
                  <a:gd name="T32" fmla="*/ 0 w 943"/>
                  <a:gd name="T33" fmla="*/ 1 h 228"/>
                  <a:gd name="T34" fmla="*/ 0 w 943"/>
                  <a:gd name="T35" fmla="*/ 1 h 228"/>
                  <a:gd name="T36" fmla="*/ 0 w 943"/>
                  <a:gd name="T37" fmla="*/ 1 h 228"/>
                  <a:gd name="T38" fmla="*/ 0 w 943"/>
                  <a:gd name="T39" fmla="*/ 1 h 228"/>
                  <a:gd name="T40" fmla="*/ 0 w 943"/>
                  <a:gd name="T41" fmla="*/ 1 h 228"/>
                  <a:gd name="T42" fmla="*/ 0 w 943"/>
                  <a:gd name="T43" fmla="*/ 1 h 228"/>
                  <a:gd name="T44" fmla="*/ 0 w 943"/>
                  <a:gd name="T45" fmla="*/ 1 h 228"/>
                  <a:gd name="T46" fmla="*/ 0 w 943"/>
                  <a:gd name="T47" fmla="*/ 1 h 228"/>
                  <a:gd name="T48" fmla="*/ 0 w 943"/>
                  <a:gd name="T49" fmla="*/ 1 h 228"/>
                  <a:gd name="T50" fmla="*/ 0 w 943"/>
                  <a:gd name="T51" fmla="*/ 1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43"/>
                  <a:gd name="T79" fmla="*/ 0 h 228"/>
                  <a:gd name="T80" fmla="*/ 943 w 943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43" h="228">
                    <a:moveTo>
                      <a:pt x="198" y="47"/>
                    </a:moveTo>
                    <a:lnTo>
                      <a:pt x="23" y="68"/>
                    </a:lnTo>
                    <a:lnTo>
                      <a:pt x="21" y="127"/>
                    </a:lnTo>
                    <a:lnTo>
                      <a:pt x="121" y="198"/>
                    </a:lnTo>
                    <a:lnTo>
                      <a:pt x="198" y="207"/>
                    </a:lnTo>
                    <a:lnTo>
                      <a:pt x="887" y="144"/>
                    </a:lnTo>
                    <a:lnTo>
                      <a:pt x="927" y="116"/>
                    </a:lnTo>
                    <a:lnTo>
                      <a:pt x="933" y="59"/>
                    </a:lnTo>
                    <a:lnTo>
                      <a:pt x="931" y="11"/>
                    </a:lnTo>
                    <a:lnTo>
                      <a:pt x="781" y="17"/>
                    </a:lnTo>
                    <a:lnTo>
                      <a:pt x="802" y="2"/>
                    </a:lnTo>
                    <a:lnTo>
                      <a:pt x="939" y="0"/>
                    </a:lnTo>
                    <a:lnTo>
                      <a:pt x="943" y="44"/>
                    </a:lnTo>
                    <a:lnTo>
                      <a:pt x="943" y="97"/>
                    </a:lnTo>
                    <a:lnTo>
                      <a:pt x="933" y="133"/>
                    </a:lnTo>
                    <a:lnTo>
                      <a:pt x="912" y="144"/>
                    </a:lnTo>
                    <a:lnTo>
                      <a:pt x="927" y="169"/>
                    </a:lnTo>
                    <a:lnTo>
                      <a:pt x="475" y="207"/>
                    </a:lnTo>
                    <a:lnTo>
                      <a:pt x="169" y="228"/>
                    </a:lnTo>
                    <a:lnTo>
                      <a:pt x="80" y="211"/>
                    </a:lnTo>
                    <a:lnTo>
                      <a:pt x="0" y="162"/>
                    </a:lnTo>
                    <a:lnTo>
                      <a:pt x="7" y="124"/>
                    </a:lnTo>
                    <a:lnTo>
                      <a:pt x="6" y="63"/>
                    </a:lnTo>
                    <a:lnTo>
                      <a:pt x="87" y="51"/>
                    </a:lnTo>
                    <a:lnTo>
                      <a:pt x="198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4" name="Freeform 200"/>
              <p:cNvSpPr>
                <a:spLocks/>
              </p:cNvSpPr>
              <p:nvPr/>
            </p:nvSpPr>
            <p:spPr bwMode="auto">
              <a:xfrm>
                <a:off x="2130" y="3676"/>
                <a:ext cx="43" cy="7"/>
              </a:xfrm>
              <a:custGeom>
                <a:avLst/>
                <a:gdLst>
                  <a:gd name="T0" fmla="*/ 1 w 85"/>
                  <a:gd name="T1" fmla="*/ 0 h 15"/>
                  <a:gd name="T2" fmla="*/ 1 w 85"/>
                  <a:gd name="T3" fmla="*/ 0 h 15"/>
                  <a:gd name="T4" fmla="*/ 1 w 85"/>
                  <a:gd name="T5" fmla="*/ 0 h 15"/>
                  <a:gd name="T6" fmla="*/ 0 w 85"/>
                  <a:gd name="T7" fmla="*/ 0 h 15"/>
                  <a:gd name="T8" fmla="*/ 1 w 85"/>
                  <a:gd name="T9" fmla="*/ 0 h 15"/>
                  <a:gd name="T10" fmla="*/ 1 w 8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5"/>
                  <a:gd name="T19" fmla="*/ 0 h 15"/>
                  <a:gd name="T20" fmla="*/ 85 w 8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5" h="15">
                    <a:moveTo>
                      <a:pt x="7" y="11"/>
                    </a:moveTo>
                    <a:lnTo>
                      <a:pt x="85" y="15"/>
                    </a:lnTo>
                    <a:lnTo>
                      <a:pt x="85" y="2"/>
                    </a:lnTo>
                    <a:lnTo>
                      <a:pt x="0" y="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5" name="Freeform 201"/>
              <p:cNvSpPr>
                <a:spLocks/>
              </p:cNvSpPr>
              <p:nvPr/>
            </p:nvSpPr>
            <p:spPr bwMode="auto">
              <a:xfrm>
                <a:off x="2170" y="3662"/>
                <a:ext cx="243" cy="24"/>
              </a:xfrm>
              <a:custGeom>
                <a:avLst/>
                <a:gdLst>
                  <a:gd name="T0" fmla="*/ 1 w 484"/>
                  <a:gd name="T1" fmla="*/ 1 h 48"/>
                  <a:gd name="T2" fmla="*/ 1 w 484"/>
                  <a:gd name="T3" fmla="*/ 1 h 48"/>
                  <a:gd name="T4" fmla="*/ 1 w 484"/>
                  <a:gd name="T5" fmla="*/ 0 h 48"/>
                  <a:gd name="T6" fmla="*/ 1 w 484"/>
                  <a:gd name="T7" fmla="*/ 1 h 48"/>
                  <a:gd name="T8" fmla="*/ 0 w 484"/>
                  <a:gd name="T9" fmla="*/ 1 h 48"/>
                  <a:gd name="T10" fmla="*/ 1 w 484"/>
                  <a:gd name="T11" fmla="*/ 1 h 48"/>
                  <a:gd name="T12" fmla="*/ 1 w 484"/>
                  <a:gd name="T13" fmla="*/ 1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4"/>
                  <a:gd name="T22" fmla="*/ 0 h 48"/>
                  <a:gd name="T23" fmla="*/ 484 w 484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4" h="48">
                    <a:moveTo>
                      <a:pt x="13" y="48"/>
                    </a:moveTo>
                    <a:lnTo>
                      <a:pt x="484" y="14"/>
                    </a:lnTo>
                    <a:lnTo>
                      <a:pt x="465" y="0"/>
                    </a:lnTo>
                    <a:lnTo>
                      <a:pt x="36" y="38"/>
                    </a:lnTo>
                    <a:lnTo>
                      <a:pt x="0" y="38"/>
                    </a:lnTo>
                    <a:lnTo>
                      <a:pt x="13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6" name="Freeform 202"/>
              <p:cNvSpPr>
                <a:spLocks/>
              </p:cNvSpPr>
              <p:nvPr/>
            </p:nvSpPr>
            <p:spPr bwMode="auto">
              <a:xfrm>
                <a:off x="1889" y="3513"/>
                <a:ext cx="197" cy="22"/>
              </a:xfrm>
              <a:custGeom>
                <a:avLst/>
                <a:gdLst>
                  <a:gd name="T0" fmla="*/ 0 w 393"/>
                  <a:gd name="T1" fmla="*/ 1 h 44"/>
                  <a:gd name="T2" fmla="*/ 1 w 393"/>
                  <a:gd name="T3" fmla="*/ 1 h 44"/>
                  <a:gd name="T4" fmla="*/ 1 w 393"/>
                  <a:gd name="T5" fmla="*/ 1 h 44"/>
                  <a:gd name="T6" fmla="*/ 1 w 393"/>
                  <a:gd name="T7" fmla="*/ 1 h 44"/>
                  <a:gd name="T8" fmla="*/ 1 w 393"/>
                  <a:gd name="T9" fmla="*/ 1 h 44"/>
                  <a:gd name="T10" fmla="*/ 1 w 393"/>
                  <a:gd name="T11" fmla="*/ 1 h 44"/>
                  <a:gd name="T12" fmla="*/ 1 w 393"/>
                  <a:gd name="T13" fmla="*/ 1 h 44"/>
                  <a:gd name="T14" fmla="*/ 1 w 393"/>
                  <a:gd name="T15" fmla="*/ 1 h 44"/>
                  <a:gd name="T16" fmla="*/ 1 w 393"/>
                  <a:gd name="T17" fmla="*/ 0 h 44"/>
                  <a:gd name="T18" fmla="*/ 0 w 393"/>
                  <a:gd name="T19" fmla="*/ 1 h 44"/>
                  <a:gd name="T20" fmla="*/ 0 w 393"/>
                  <a:gd name="T21" fmla="*/ 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3"/>
                  <a:gd name="T34" fmla="*/ 0 h 44"/>
                  <a:gd name="T35" fmla="*/ 393 w 393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3" h="44">
                    <a:moveTo>
                      <a:pt x="0" y="13"/>
                    </a:moveTo>
                    <a:lnTo>
                      <a:pt x="120" y="19"/>
                    </a:lnTo>
                    <a:lnTo>
                      <a:pt x="264" y="29"/>
                    </a:lnTo>
                    <a:lnTo>
                      <a:pt x="342" y="38"/>
                    </a:lnTo>
                    <a:lnTo>
                      <a:pt x="393" y="44"/>
                    </a:lnTo>
                    <a:lnTo>
                      <a:pt x="391" y="23"/>
                    </a:lnTo>
                    <a:lnTo>
                      <a:pt x="293" y="17"/>
                    </a:lnTo>
                    <a:lnTo>
                      <a:pt x="165" y="8"/>
                    </a:lnTo>
                    <a:lnTo>
                      <a:pt x="1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7" name="Freeform 203"/>
              <p:cNvSpPr>
                <a:spLocks/>
              </p:cNvSpPr>
              <p:nvPr/>
            </p:nvSpPr>
            <p:spPr bwMode="auto">
              <a:xfrm>
                <a:off x="2114" y="3527"/>
                <a:ext cx="157" cy="25"/>
              </a:xfrm>
              <a:custGeom>
                <a:avLst/>
                <a:gdLst>
                  <a:gd name="T0" fmla="*/ 0 w 314"/>
                  <a:gd name="T1" fmla="*/ 1 h 49"/>
                  <a:gd name="T2" fmla="*/ 1 w 314"/>
                  <a:gd name="T3" fmla="*/ 1 h 49"/>
                  <a:gd name="T4" fmla="*/ 1 w 314"/>
                  <a:gd name="T5" fmla="*/ 1 h 49"/>
                  <a:gd name="T6" fmla="*/ 1 w 314"/>
                  <a:gd name="T7" fmla="*/ 1 h 49"/>
                  <a:gd name="T8" fmla="*/ 1 w 314"/>
                  <a:gd name="T9" fmla="*/ 1 h 49"/>
                  <a:gd name="T10" fmla="*/ 1 w 314"/>
                  <a:gd name="T11" fmla="*/ 1 h 49"/>
                  <a:gd name="T12" fmla="*/ 1 w 314"/>
                  <a:gd name="T13" fmla="*/ 1 h 49"/>
                  <a:gd name="T14" fmla="*/ 1 w 314"/>
                  <a:gd name="T15" fmla="*/ 0 h 49"/>
                  <a:gd name="T16" fmla="*/ 0 w 314"/>
                  <a:gd name="T17" fmla="*/ 1 h 49"/>
                  <a:gd name="T18" fmla="*/ 0 w 314"/>
                  <a:gd name="T19" fmla="*/ 1 h 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4"/>
                  <a:gd name="T31" fmla="*/ 0 h 49"/>
                  <a:gd name="T32" fmla="*/ 314 w 314"/>
                  <a:gd name="T33" fmla="*/ 49 h 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4" h="49">
                    <a:moveTo>
                      <a:pt x="0" y="17"/>
                    </a:moveTo>
                    <a:lnTo>
                      <a:pt x="50" y="24"/>
                    </a:lnTo>
                    <a:lnTo>
                      <a:pt x="156" y="36"/>
                    </a:lnTo>
                    <a:lnTo>
                      <a:pt x="295" y="49"/>
                    </a:lnTo>
                    <a:lnTo>
                      <a:pt x="314" y="41"/>
                    </a:lnTo>
                    <a:lnTo>
                      <a:pt x="211" y="24"/>
                    </a:lnTo>
                    <a:lnTo>
                      <a:pt x="38" y="5"/>
                    </a:lnTo>
                    <a:lnTo>
                      <a:pt x="2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8" name="Freeform 204"/>
              <p:cNvSpPr>
                <a:spLocks/>
              </p:cNvSpPr>
              <p:nvPr/>
            </p:nvSpPr>
            <p:spPr bwMode="auto">
              <a:xfrm>
                <a:off x="1677" y="2478"/>
                <a:ext cx="52" cy="139"/>
              </a:xfrm>
              <a:custGeom>
                <a:avLst/>
                <a:gdLst>
                  <a:gd name="T0" fmla="*/ 0 w 105"/>
                  <a:gd name="T1" fmla="*/ 0 h 278"/>
                  <a:gd name="T2" fmla="*/ 0 w 105"/>
                  <a:gd name="T3" fmla="*/ 1 h 278"/>
                  <a:gd name="T4" fmla="*/ 0 w 105"/>
                  <a:gd name="T5" fmla="*/ 1 h 278"/>
                  <a:gd name="T6" fmla="*/ 0 w 105"/>
                  <a:gd name="T7" fmla="*/ 1 h 278"/>
                  <a:gd name="T8" fmla="*/ 0 w 105"/>
                  <a:gd name="T9" fmla="*/ 1 h 278"/>
                  <a:gd name="T10" fmla="*/ 0 w 105"/>
                  <a:gd name="T11" fmla="*/ 1 h 278"/>
                  <a:gd name="T12" fmla="*/ 0 w 105"/>
                  <a:gd name="T13" fmla="*/ 1 h 278"/>
                  <a:gd name="T14" fmla="*/ 0 w 105"/>
                  <a:gd name="T15" fmla="*/ 1 h 278"/>
                  <a:gd name="T16" fmla="*/ 0 w 105"/>
                  <a:gd name="T17" fmla="*/ 1 h 278"/>
                  <a:gd name="T18" fmla="*/ 0 w 105"/>
                  <a:gd name="T19" fmla="*/ 1 h 278"/>
                  <a:gd name="T20" fmla="*/ 0 w 105"/>
                  <a:gd name="T21" fmla="*/ 1 h 278"/>
                  <a:gd name="T22" fmla="*/ 0 w 105"/>
                  <a:gd name="T23" fmla="*/ 1 h 278"/>
                  <a:gd name="T24" fmla="*/ 0 w 105"/>
                  <a:gd name="T25" fmla="*/ 0 h 278"/>
                  <a:gd name="T26" fmla="*/ 0 w 105"/>
                  <a:gd name="T27" fmla="*/ 0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278"/>
                  <a:gd name="T44" fmla="*/ 105 w 105"/>
                  <a:gd name="T45" fmla="*/ 278 h 2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278">
                    <a:moveTo>
                      <a:pt x="53" y="0"/>
                    </a:moveTo>
                    <a:lnTo>
                      <a:pt x="78" y="27"/>
                    </a:lnTo>
                    <a:lnTo>
                      <a:pt x="68" y="160"/>
                    </a:lnTo>
                    <a:lnTo>
                      <a:pt x="105" y="209"/>
                    </a:lnTo>
                    <a:lnTo>
                      <a:pt x="97" y="257"/>
                    </a:lnTo>
                    <a:lnTo>
                      <a:pt x="89" y="268"/>
                    </a:lnTo>
                    <a:lnTo>
                      <a:pt x="55" y="278"/>
                    </a:lnTo>
                    <a:lnTo>
                      <a:pt x="55" y="222"/>
                    </a:lnTo>
                    <a:lnTo>
                      <a:pt x="30" y="205"/>
                    </a:lnTo>
                    <a:lnTo>
                      <a:pt x="0" y="219"/>
                    </a:lnTo>
                    <a:lnTo>
                      <a:pt x="30" y="145"/>
                    </a:lnTo>
                    <a:lnTo>
                      <a:pt x="40" y="5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89" name="Freeform 205"/>
              <p:cNvSpPr>
                <a:spLocks/>
              </p:cNvSpPr>
              <p:nvPr/>
            </p:nvSpPr>
            <p:spPr bwMode="auto">
              <a:xfrm>
                <a:off x="1743" y="2314"/>
                <a:ext cx="29" cy="212"/>
              </a:xfrm>
              <a:custGeom>
                <a:avLst/>
                <a:gdLst>
                  <a:gd name="T0" fmla="*/ 0 w 59"/>
                  <a:gd name="T1" fmla="*/ 0 h 424"/>
                  <a:gd name="T2" fmla="*/ 0 w 59"/>
                  <a:gd name="T3" fmla="*/ 1 h 424"/>
                  <a:gd name="T4" fmla="*/ 0 w 59"/>
                  <a:gd name="T5" fmla="*/ 1 h 424"/>
                  <a:gd name="T6" fmla="*/ 0 w 59"/>
                  <a:gd name="T7" fmla="*/ 1 h 424"/>
                  <a:gd name="T8" fmla="*/ 0 w 59"/>
                  <a:gd name="T9" fmla="*/ 1 h 424"/>
                  <a:gd name="T10" fmla="*/ 0 w 59"/>
                  <a:gd name="T11" fmla="*/ 1 h 424"/>
                  <a:gd name="T12" fmla="*/ 0 w 59"/>
                  <a:gd name="T13" fmla="*/ 1 h 424"/>
                  <a:gd name="T14" fmla="*/ 0 w 59"/>
                  <a:gd name="T15" fmla="*/ 1 h 424"/>
                  <a:gd name="T16" fmla="*/ 0 w 59"/>
                  <a:gd name="T17" fmla="*/ 1 h 424"/>
                  <a:gd name="T18" fmla="*/ 0 w 59"/>
                  <a:gd name="T19" fmla="*/ 1 h 424"/>
                  <a:gd name="T20" fmla="*/ 0 w 59"/>
                  <a:gd name="T21" fmla="*/ 1 h 424"/>
                  <a:gd name="T22" fmla="*/ 0 w 59"/>
                  <a:gd name="T23" fmla="*/ 1 h 424"/>
                  <a:gd name="T24" fmla="*/ 0 w 59"/>
                  <a:gd name="T25" fmla="*/ 1 h 424"/>
                  <a:gd name="T26" fmla="*/ 0 w 59"/>
                  <a:gd name="T27" fmla="*/ 0 h 424"/>
                  <a:gd name="T28" fmla="*/ 0 w 59"/>
                  <a:gd name="T29" fmla="*/ 0 h 4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"/>
                  <a:gd name="T46" fmla="*/ 0 h 424"/>
                  <a:gd name="T47" fmla="*/ 59 w 59"/>
                  <a:gd name="T48" fmla="*/ 424 h 4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" h="424">
                    <a:moveTo>
                      <a:pt x="6" y="0"/>
                    </a:moveTo>
                    <a:lnTo>
                      <a:pt x="29" y="55"/>
                    </a:lnTo>
                    <a:lnTo>
                      <a:pt x="52" y="124"/>
                    </a:lnTo>
                    <a:lnTo>
                      <a:pt x="52" y="287"/>
                    </a:lnTo>
                    <a:lnTo>
                      <a:pt x="59" y="378"/>
                    </a:lnTo>
                    <a:lnTo>
                      <a:pt x="33" y="359"/>
                    </a:lnTo>
                    <a:lnTo>
                      <a:pt x="42" y="424"/>
                    </a:lnTo>
                    <a:lnTo>
                      <a:pt x="29" y="401"/>
                    </a:lnTo>
                    <a:lnTo>
                      <a:pt x="14" y="361"/>
                    </a:lnTo>
                    <a:lnTo>
                      <a:pt x="14" y="228"/>
                    </a:lnTo>
                    <a:lnTo>
                      <a:pt x="0" y="175"/>
                    </a:lnTo>
                    <a:lnTo>
                      <a:pt x="6" y="110"/>
                    </a:lnTo>
                    <a:lnTo>
                      <a:pt x="0" y="2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0" name="Freeform 206"/>
              <p:cNvSpPr>
                <a:spLocks/>
              </p:cNvSpPr>
              <p:nvPr/>
            </p:nvSpPr>
            <p:spPr bwMode="auto">
              <a:xfrm>
                <a:off x="1345" y="2521"/>
                <a:ext cx="13" cy="30"/>
              </a:xfrm>
              <a:custGeom>
                <a:avLst/>
                <a:gdLst>
                  <a:gd name="T0" fmla="*/ 1 w 24"/>
                  <a:gd name="T1" fmla="*/ 1 h 60"/>
                  <a:gd name="T2" fmla="*/ 1 w 24"/>
                  <a:gd name="T3" fmla="*/ 1 h 60"/>
                  <a:gd name="T4" fmla="*/ 1 w 24"/>
                  <a:gd name="T5" fmla="*/ 1 h 60"/>
                  <a:gd name="T6" fmla="*/ 1 w 24"/>
                  <a:gd name="T7" fmla="*/ 1 h 60"/>
                  <a:gd name="T8" fmla="*/ 1 w 24"/>
                  <a:gd name="T9" fmla="*/ 1 h 60"/>
                  <a:gd name="T10" fmla="*/ 0 w 24"/>
                  <a:gd name="T11" fmla="*/ 1 h 60"/>
                  <a:gd name="T12" fmla="*/ 0 w 24"/>
                  <a:gd name="T13" fmla="*/ 1 h 60"/>
                  <a:gd name="T14" fmla="*/ 1 w 24"/>
                  <a:gd name="T15" fmla="*/ 0 h 60"/>
                  <a:gd name="T16" fmla="*/ 1 w 24"/>
                  <a:gd name="T17" fmla="*/ 1 h 60"/>
                  <a:gd name="T18" fmla="*/ 1 w 24"/>
                  <a:gd name="T19" fmla="*/ 1 h 60"/>
                  <a:gd name="T20" fmla="*/ 1 w 24"/>
                  <a:gd name="T21" fmla="*/ 1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60"/>
                  <a:gd name="T35" fmla="*/ 24 w 24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60">
                    <a:moveTo>
                      <a:pt x="24" y="26"/>
                    </a:moveTo>
                    <a:lnTo>
                      <a:pt x="17" y="32"/>
                    </a:lnTo>
                    <a:lnTo>
                      <a:pt x="19" y="55"/>
                    </a:lnTo>
                    <a:lnTo>
                      <a:pt x="15" y="60"/>
                    </a:lnTo>
                    <a:lnTo>
                      <a:pt x="7" y="59"/>
                    </a:lnTo>
                    <a:lnTo>
                      <a:pt x="0" y="34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3" y="22"/>
                    </a:lnTo>
                    <a:lnTo>
                      <a:pt x="24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1" name="Freeform 207"/>
              <p:cNvSpPr>
                <a:spLocks/>
              </p:cNvSpPr>
              <p:nvPr/>
            </p:nvSpPr>
            <p:spPr bwMode="auto">
              <a:xfrm>
                <a:off x="1333" y="2494"/>
                <a:ext cx="28" cy="42"/>
              </a:xfrm>
              <a:custGeom>
                <a:avLst/>
                <a:gdLst>
                  <a:gd name="T0" fmla="*/ 1 w 55"/>
                  <a:gd name="T1" fmla="*/ 1 h 84"/>
                  <a:gd name="T2" fmla="*/ 1 w 55"/>
                  <a:gd name="T3" fmla="*/ 1 h 84"/>
                  <a:gd name="T4" fmla="*/ 1 w 55"/>
                  <a:gd name="T5" fmla="*/ 1 h 84"/>
                  <a:gd name="T6" fmla="*/ 1 w 55"/>
                  <a:gd name="T7" fmla="*/ 1 h 84"/>
                  <a:gd name="T8" fmla="*/ 1 w 55"/>
                  <a:gd name="T9" fmla="*/ 1 h 84"/>
                  <a:gd name="T10" fmla="*/ 1 w 55"/>
                  <a:gd name="T11" fmla="*/ 0 h 84"/>
                  <a:gd name="T12" fmla="*/ 1 w 55"/>
                  <a:gd name="T13" fmla="*/ 1 h 84"/>
                  <a:gd name="T14" fmla="*/ 1 w 55"/>
                  <a:gd name="T15" fmla="*/ 1 h 84"/>
                  <a:gd name="T16" fmla="*/ 1 w 55"/>
                  <a:gd name="T17" fmla="*/ 1 h 84"/>
                  <a:gd name="T18" fmla="*/ 0 w 55"/>
                  <a:gd name="T19" fmla="*/ 1 h 84"/>
                  <a:gd name="T20" fmla="*/ 1 w 55"/>
                  <a:gd name="T21" fmla="*/ 1 h 84"/>
                  <a:gd name="T22" fmla="*/ 1 w 55"/>
                  <a:gd name="T23" fmla="*/ 1 h 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84"/>
                  <a:gd name="T38" fmla="*/ 55 w 55"/>
                  <a:gd name="T39" fmla="*/ 84 h 8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84">
                    <a:moveTo>
                      <a:pt x="2" y="84"/>
                    </a:moveTo>
                    <a:lnTo>
                      <a:pt x="8" y="61"/>
                    </a:lnTo>
                    <a:lnTo>
                      <a:pt x="17" y="52"/>
                    </a:lnTo>
                    <a:lnTo>
                      <a:pt x="42" y="52"/>
                    </a:lnTo>
                    <a:lnTo>
                      <a:pt x="55" y="25"/>
                    </a:lnTo>
                    <a:lnTo>
                      <a:pt x="55" y="0"/>
                    </a:lnTo>
                    <a:lnTo>
                      <a:pt x="38" y="16"/>
                    </a:lnTo>
                    <a:lnTo>
                      <a:pt x="30" y="36"/>
                    </a:lnTo>
                    <a:lnTo>
                      <a:pt x="13" y="44"/>
                    </a:lnTo>
                    <a:lnTo>
                      <a:pt x="0" y="55"/>
                    </a:lnTo>
                    <a:lnTo>
                      <a:pt x="2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92" name="Freeform 208"/>
              <p:cNvSpPr>
                <a:spLocks/>
              </p:cNvSpPr>
              <p:nvPr/>
            </p:nvSpPr>
            <p:spPr bwMode="auto">
              <a:xfrm>
                <a:off x="1323" y="2360"/>
                <a:ext cx="91" cy="66"/>
              </a:xfrm>
              <a:custGeom>
                <a:avLst/>
                <a:gdLst>
                  <a:gd name="T0" fmla="*/ 0 w 183"/>
                  <a:gd name="T1" fmla="*/ 1 h 132"/>
                  <a:gd name="T2" fmla="*/ 0 w 183"/>
                  <a:gd name="T3" fmla="*/ 1 h 132"/>
                  <a:gd name="T4" fmla="*/ 0 w 183"/>
                  <a:gd name="T5" fmla="*/ 1 h 132"/>
                  <a:gd name="T6" fmla="*/ 0 w 183"/>
                  <a:gd name="T7" fmla="*/ 1 h 132"/>
                  <a:gd name="T8" fmla="*/ 0 w 183"/>
                  <a:gd name="T9" fmla="*/ 1 h 132"/>
                  <a:gd name="T10" fmla="*/ 0 w 183"/>
                  <a:gd name="T11" fmla="*/ 1 h 132"/>
                  <a:gd name="T12" fmla="*/ 0 w 183"/>
                  <a:gd name="T13" fmla="*/ 1 h 132"/>
                  <a:gd name="T14" fmla="*/ 0 w 183"/>
                  <a:gd name="T15" fmla="*/ 1 h 132"/>
                  <a:gd name="T16" fmla="*/ 0 w 183"/>
                  <a:gd name="T17" fmla="*/ 1 h 132"/>
                  <a:gd name="T18" fmla="*/ 0 w 183"/>
                  <a:gd name="T19" fmla="*/ 0 h 132"/>
                  <a:gd name="T20" fmla="*/ 0 w 183"/>
                  <a:gd name="T21" fmla="*/ 1 h 132"/>
                  <a:gd name="T22" fmla="*/ 0 w 183"/>
                  <a:gd name="T23" fmla="*/ 1 h 1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32"/>
                  <a:gd name="T38" fmla="*/ 183 w 183"/>
                  <a:gd name="T39" fmla="*/ 132 h 1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32">
                    <a:moveTo>
                      <a:pt x="183" y="14"/>
                    </a:moveTo>
                    <a:lnTo>
                      <a:pt x="89" y="25"/>
                    </a:lnTo>
                    <a:lnTo>
                      <a:pt x="40" y="120"/>
                    </a:lnTo>
                    <a:lnTo>
                      <a:pt x="0" y="132"/>
                    </a:lnTo>
                    <a:lnTo>
                      <a:pt x="17" y="112"/>
                    </a:lnTo>
                    <a:lnTo>
                      <a:pt x="36" y="80"/>
                    </a:lnTo>
                    <a:lnTo>
                      <a:pt x="21" y="55"/>
                    </a:lnTo>
                    <a:lnTo>
                      <a:pt x="51" y="27"/>
                    </a:lnTo>
                    <a:lnTo>
                      <a:pt x="74" y="8"/>
                    </a:lnTo>
                    <a:lnTo>
                      <a:pt x="114" y="0"/>
                    </a:lnTo>
                    <a:lnTo>
                      <a:pt x="183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283" name="Freeform 209"/>
            <p:cNvSpPr>
              <a:spLocks/>
            </p:cNvSpPr>
            <p:nvPr/>
          </p:nvSpPr>
          <p:spPr bwMode="auto">
            <a:xfrm>
              <a:off x="2354" y="2091"/>
              <a:ext cx="61" cy="61"/>
            </a:xfrm>
            <a:custGeom>
              <a:avLst/>
              <a:gdLst>
                <a:gd name="T0" fmla="*/ 1 w 122"/>
                <a:gd name="T1" fmla="*/ 0 h 122"/>
                <a:gd name="T2" fmla="*/ 1 w 122"/>
                <a:gd name="T3" fmla="*/ 1 h 122"/>
                <a:gd name="T4" fmla="*/ 0 w 122"/>
                <a:gd name="T5" fmla="*/ 1 h 122"/>
                <a:gd name="T6" fmla="*/ 1 w 122"/>
                <a:gd name="T7" fmla="*/ 1 h 122"/>
                <a:gd name="T8" fmla="*/ 1 w 122"/>
                <a:gd name="T9" fmla="*/ 1 h 122"/>
                <a:gd name="T10" fmla="*/ 1 w 122"/>
                <a:gd name="T11" fmla="*/ 1 h 122"/>
                <a:gd name="T12" fmla="*/ 1 w 122"/>
                <a:gd name="T13" fmla="*/ 1 h 122"/>
                <a:gd name="T14" fmla="*/ 1 w 122"/>
                <a:gd name="T15" fmla="*/ 1 h 122"/>
                <a:gd name="T16" fmla="*/ 1 w 122"/>
                <a:gd name="T17" fmla="*/ 1 h 122"/>
                <a:gd name="T18" fmla="*/ 1 w 122"/>
                <a:gd name="T19" fmla="*/ 1 h 122"/>
                <a:gd name="T20" fmla="*/ 1 w 122"/>
                <a:gd name="T21" fmla="*/ 1 h 122"/>
                <a:gd name="T22" fmla="*/ 1 w 122"/>
                <a:gd name="T23" fmla="*/ 1 h 122"/>
                <a:gd name="T24" fmla="*/ 1 w 122"/>
                <a:gd name="T25" fmla="*/ 0 h 122"/>
                <a:gd name="T26" fmla="*/ 1 w 122"/>
                <a:gd name="T27" fmla="*/ 0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"/>
                <a:gd name="T43" fmla="*/ 0 h 122"/>
                <a:gd name="T44" fmla="*/ 122 w 122"/>
                <a:gd name="T45" fmla="*/ 122 h 1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" h="122">
                  <a:moveTo>
                    <a:pt x="2" y="0"/>
                  </a:moveTo>
                  <a:lnTo>
                    <a:pt x="10" y="19"/>
                  </a:lnTo>
                  <a:lnTo>
                    <a:pt x="0" y="42"/>
                  </a:lnTo>
                  <a:lnTo>
                    <a:pt x="19" y="44"/>
                  </a:lnTo>
                  <a:lnTo>
                    <a:pt x="50" y="73"/>
                  </a:lnTo>
                  <a:lnTo>
                    <a:pt x="94" y="97"/>
                  </a:lnTo>
                  <a:lnTo>
                    <a:pt x="122" y="122"/>
                  </a:lnTo>
                  <a:lnTo>
                    <a:pt x="118" y="105"/>
                  </a:lnTo>
                  <a:lnTo>
                    <a:pt x="86" y="80"/>
                  </a:lnTo>
                  <a:lnTo>
                    <a:pt x="59" y="61"/>
                  </a:lnTo>
                  <a:lnTo>
                    <a:pt x="27" y="31"/>
                  </a:lnTo>
                  <a:lnTo>
                    <a:pt x="21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4" name="Freeform 210"/>
            <p:cNvSpPr>
              <a:spLocks/>
            </p:cNvSpPr>
            <p:nvPr/>
          </p:nvSpPr>
          <p:spPr bwMode="auto">
            <a:xfrm>
              <a:off x="2269" y="2091"/>
              <a:ext cx="13" cy="27"/>
            </a:xfrm>
            <a:custGeom>
              <a:avLst/>
              <a:gdLst>
                <a:gd name="T0" fmla="*/ 0 w 27"/>
                <a:gd name="T1" fmla="*/ 1 h 54"/>
                <a:gd name="T2" fmla="*/ 0 w 27"/>
                <a:gd name="T3" fmla="*/ 1 h 54"/>
                <a:gd name="T4" fmla="*/ 0 w 27"/>
                <a:gd name="T5" fmla="*/ 1 h 54"/>
                <a:gd name="T6" fmla="*/ 0 w 27"/>
                <a:gd name="T7" fmla="*/ 1 h 54"/>
                <a:gd name="T8" fmla="*/ 0 w 27"/>
                <a:gd name="T9" fmla="*/ 0 h 54"/>
                <a:gd name="T10" fmla="*/ 0 w 27"/>
                <a:gd name="T11" fmla="*/ 1 h 54"/>
                <a:gd name="T12" fmla="*/ 0 w 27"/>
                <a:gd name="T13" fmla="*/ 1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54"/>
                <a:gd name="T23" fmla="*/ 27 w 27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54">
                  <a:moveTo>
                    <a:pt x="21" y="21"/>
                  </a:moveTo>
                  <a:lnTo>
                    <a:pt x="4" y="37"/>
                  </a:lnTo>
                  <a:lnTo>
                    <a:pt x="0" y="54"/>
                  </a:lnTo>
                  <a:lnTo>
                    <a:pt x="4" y="23"/>
                  </a:lnTo>
                  <a:lnTo>
                    <a:pt x="27" y="0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5" name="Freeform 211"/>
            <p:cNvSpPr>
              <a:spLocks/>
            </p:cNvSpPr>
            <p:nvPr/>
          </p:nvSpPr>
          <p:spPr bwMode="auto">
            <a:xfrm>
              <a:off x="2333" y="1981"/>
              <a:ext cx="116" cy="62"/>
            </a:xfrm>
            <a:custGeom>
              <a:avLst/>
              <a:gdLst>
                <a:gd name="T0" fmla="*/ 1 w 231"/>
                <a:gd name="T1" fmla="*/ 1 h 123"/>
                <a:gd name="T2" fmla="*/ 1 w 231"/>
                <a:gd name="T3" fmla="*/ 1 h 123"/>
                <a:gd name="T4" fmla="*/ 1 w 231"/>
                <a:gd name="T5" fmla="*/ 1 h 123"/>
                <a:gd name="T6" fmla="*/ 1 w 231"/>
                <a:gd name="T7" fmla="*/ 1 h 123"/>
                <a:gd name="T8" fmla="*/ 1 w 231"/>
                <a:gd name="T9" fmla="*/ 1 h 123"/>
                <a:gd name="T10" fmla="*/ 1 w 231"/>
                <a:gd name="T11" fmla="*/ 1 h 123"/>
                <a:gd name="T12" fmla="*/ 1 w 231"/>
                <a:gd name="T13" fmla="*/ 1 h 123"/>
                <a:gd name="T14" fmla="*/ 1 w 231"/>
                <a:gd name="T15" fmla="*/ 1 h 123"/>
                <a:gd name="T16" fmla="*/ 1 w 231"/>
                <a:gd name="T17" fmla="*/ 1 h 123"/>
                <a:gd name="T18" fmla="*/ 1 w 231"/>
                <a:gd name="T19" fmla="*/ 1 h 123"/>
                <a:gd name="T20" fmla="*/ 1 w 231"/>
                <a:gd name="T21" fmla="*/ 1 h 123"/>
                <a:gd name="T22" fmla="*/ 1 w 231"/>
                <a:gd name="T23" fmla="*/ 1 h 123"/>
                <a:gd name="T24" fmla="*/ 1 w 231"/>
                <a:gd name="T25" fmla="*/ 1 h 123"/>
                <a:gd name="T26" fmla="*/ 1 w 231"/>
                <a:gd name="T27" fmla="*/ 1 h 123"/>
                <a:gd name="T28" fmla="*/ 1 w 231"/>
                <a:gd name="T29" fmla="*/ 1 h 123"/>
                <a:gd name="T30" fmla="*/ 1 w 231"/>
                <a:gd name="T31" fmla="*/ 1 h 123"/>
                <a:gd name="T32" fmla="*/ 1 w 231"/>
                <a:gd name="T33" fmla="*/ 1 h 123"/>
                <a:gd name="T34" fmla="*/ 1 w 231"/>
                <a:gd name="T35" fmla="*/ 1 h 123"/>
                <a:gd name="T36" fmla="*/ 1 w 231"/>
                <a:gd name="T37" fmla="*/ 1 h 123"/>
                <a:gd name="T38" fmla="*/ 0 w 231"/>
                <a:gd name="T39" fmla="*/ 1 h 123"/>
                <a:gd name="T40" fmla="*/ 1 w 231"/>
                <a:gd name="T41" fmla="*/ 1 h 123"/>
                <a:gd name="T42" fmla="*/ 1 w 231"/>
                <a:gd name="T43" fmla="*/ 1 h 123"/>
                <a:gd name="T44" fmla="*/ 1 w 231"/>
                <a:gd name="T45" fmla="*/ 0 h 123"/>
                <a:gd name="T46" fmla="*/ 1 w 231"/>
                <a:gd name="T47" fmla="*/ 0 h 123"/>
                <a:gd name="T48" fmla="*/ 1 w 231"/>
                <a:gd name="T49" fmla="*/ 1 h 123"/>
                <a:gd name="T50" fmla="*/ 1 w 231"/>
                <a:gd name="T51" fmla="*/ 1 h 123"/>
                <a:gd name="T52" fmla="*/ 1 w 231"/>
                <a:gd name="T53" fmla="*/ 1 h 123"/>
                <a:gd name="T54" fmla="*/ 1 w 231"/>
                <a:gd name="T55" fmla="*/ 1 h 123"/>
                <a:gd name="T56" fmla="*/ 1 w 231"/>
                <a:gd name="T57" fmla="*/ 1 h 123"/>
                <a:gd name="T58" fmla="*/ 1 w 231"/>
                <a:gd name="T59" fmla="*/ 1 h 123"/>
                <a:gd name="T60" fmla="*/ 1 w 231"/>
                <a:gd name="T61" fmla="*/ 1 h 123"/>
                <a:gd name="T62" fmla="*/ 1 w 231"/>
                <a:gd name="T63" fmla="*/ 1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1"/>
                <a:gd name="T97" fmla="*/ 0 h 123"/>
                <a:gd name="T98" fmla="*/ 231 w 231"/>
                <a:gd name="T99" fmla="*/ 123 h 1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1" h="123">
                  <a:moveTo>
                    <a:pt x="214" y="51"/>
                  </a:moveTo>
                  <a:lnTo>
                    <a:pt x="180" y="49"/>
                  </a:lnTo>
                  <a:lnTo>
                    <a:pt x="135" y="42"/>
                  </a:lnTo>
                  <a:lnTo>
                    <a:pt x="91" y="53"/>
                  </a:lnTo>
                  <a:lnTo>
                    <a:pt x="83" y="74"/>
                  </a:lnTo>
                  <a:lnTo>
                    <a:pt x="114" y="91"/>
                  </a:lnTo>
                  <a:lnTo>
                    <a:pt x="167" y="87"/>
                  </a:lnTo>
                  <a:lnTo>
                    <a:pt x="182" y="82"/>
                  </a:lnTo>
                  <a:lnTo>
                    <a:pt x="195" y="78"/>
                  </a:lnTo>
                  <a:lnTo>
                    <a:pt x="184" y="95"/>
                  </a:lnTo>
                  <a:lnTo>
                    <a:pt x="176" y="106"/>
                  </a:lnTo>
                  <a:lnTo>
                    <a:pt x="165" y="120"/>
                  </a:lnTo>
                  <a:lnTo>
                    <a:pt x="127" y="123"/>
                  </a:lnTo>
                  <a:lnTo>
                    <a:pt x="108" y="114"/>
                  </a:lnTo>
                  <a:lnTo>
                    <a:pt x="85" y="99"/>
                  </a:lnTo>
                  <a:lnTo>
                    <a:pt x="57" y="110"/>
                  </a:lnTo>
                  <a:lnTo>
                    <a:pt x="51" y="114"/>
                  </a:lnTo>
                  <a:lnTo>
                    <a:pt x="39" y="116"/>
                  </a:lnTo>
                  <a:lnTo>
                    <a:pt x="1" y="85"/>
                  </a:lnTo>
                  <a:lnTo>
                    <a:pt x="0" y="44"/>
                  </a:lnTo>
                  <a:lnTo>
                    <a:pt x="28" y="30"/>
                  </a:lnTo>
                  <a:lnTo>
                    <a:pt x="55" y="21"/>
                  </a:lnTo>
                  <a:lnTo>
                    <a:pt x="102" y="0"/>
                  </a:lnTo>
                  <a:lnTo>
                    <a:pt x="176" y="0"/>
                  </a:lnTo>
                  <a:lnTo>
                    <a:pt x="224" y="9"/>
                  </a:lnTo>
                  <a:lnTo>
                    <a:pt x="169" y="13"/>
                  </a:lnTo>
                  <a:lnTo>
                    <a:pt x="148" y="25"/>
                  </a:lnTo>
                  <a:lnTo>
                    <a:pt x="176" y="36"/>
                  </a:lnTo>
                  <a:lnTo>
                    <a:pt x="216" y="42"/>
                  </a:lnTo>
                  <a:lnTo>
                    <a:pt x="231" y="46"/>
                  </a:lnTo>
                  <a:lnTo>
                    <a:pt x="21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6" name="Freeform 212"/>
            <p:cNvSpPr>
              <a:spLocks/>
            </p:cNvSpPr>
            <p:nvPr/>
          </p:nvSpPr>
          <p:spPr bwMode="auto">
            <a:xfrm>
              <a:off x="2230" y="1995"/>
              <a:ext cx="56" cy="30"/>
            </a:xfrm>
            <a:custGeom>
              <a:avLst/>
              <a:gdLst>
                <a:gd name="T0" fmla="*/ 1 w 112"/>
                <a:gd name="T1" fmla="*/ 1 h 59"/>
                <a:gd name="T2" fmla="*/ 1 w 112"/>
                <a:gd name="T3" fmla="*/ 1 h 59"/>
                <a:gd name="T4" fmla="*/ 1 w 112"/>
                <a:gd name="T5" fmla="*/ 1 h 59"/>
                <a:gd name="T6" fmla="*/ 1 w 112"/>
                <a:gd name="T7" fmla="*/ 1 h 59"/>
                <a:gd name="T8" fmla="*/ 1 w 112"/>
                <a:gd name="T9" fmla="*/ 1 h 59"/>
                <a:gd name="T10" fmla="*/ 1 w 112"/>
                <a:gd name="T11" fmla="*/ 1 h 59"/>
                <a:gd name="T12" fmla="*/ 1 w 112"/>
                <a:gd name="T13" fmla="*/ 1 h 59"/>
                <a:gd name="T14" fmla="*/ 1 w 112"/>
                <a:gd name="T15" fmla="*/ 1 h 59"/>
                <a:gd name="T16" fmla="*/ 1 w 112"/>
                <a:gd name="T17" fmla="*/ 0 h 59"/>
                <a:gd name="T18" fmla="*/ 1 w 112"/>
                <a:gd name="T19" fmla="*/ 1 h 59"/>
                <a:gd name="T20" fmla="*/ 1 w 112"/>
                <a:gd name="T21" fmla="*/ 1 h 59"/>
                <a:gd name="T22" fmla="*/ 1 w 112"/>
                <a:gd name="T23" fmla="*/ 1 h 59"/>
                <a:gd name="T24" fmla="*/ 0 w 112"/>
                <a:gd name="T25" fmla="*/ 1 h 59"/>
                <a:gd name="T26" fmla="*/ 1 w 112"/>
                <a:gd name="T27" fmla="*/ 1 h 59"/>
                <a:gd name="T28" fmla="*/ 1 w 112"/>
                <a:gd name="T29" fmla="*/ 1 h 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59"/>
                <a:gd name="T47" fmla="*/ 112 w 112"/>
                <a:gd name="T48" fmla="*/ 59 h 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59">
                  <a:moveTo>
                    <a:pt x="2" y="27"/>
                  </a:moveTo>
                  <a:lnTo>
                    <a:pt x="4" y="37"/>
                  </a:lnTo>
                  <a:lnTo>
                    <a:pt x="31" y="37"/>
                  </a:lnTo>
                  <a:lnTo>
                    <a:pt x="52" y="59"/>
                  </a:lnTo>
                  <a:lnTo>
                    <a:pt x="84" y="57"/>
                  </a:lnTo>
                  <a:lnTo>
                    <a:pt x="93" y="46"/>
                  </a:lnTo>
                  <a:lnTo>
                    <a:pt x="112" y="46"/>
                  </a:lnTo>
                  <a:lnTo>
                    <a:pt x="111" y="25"/>
                  </a:lnTo>
                  <a:lnTo>
                    <a:pt x="93" y="0"/>
                  </a:lnTo>
                  <a:lnTo>
                    <a:pt x="86" y="23"/>
                  </a:lnTo>
                  <a:lnTo>
                    <a:pt x="65" y="21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7" name="Freeform 213"/>
            <p:cNvSpPr>
              <a:spLocks/>
            </p:cNvSpPr>
            <p:nvPr/>
          </p:nvSpPr>
          <p:spPr bwMode="auto">
            <a:xfrm>
              <a:off x="2237" y="1984"/>
              <a:ext cx="42" cy="16"/>
            </a:xfrm>
            <a:custGeom>
              <a:avLst/>
              <a:gdLst>
                <a:gd name="T0" fmla="*/ 1 w 83"/>
                <a:gd name="T1" fmla="*/ 1 h 32"/>
                <a:gd name="T2" fmla="*/ 1 w 83"/>
                <a:gd name="T3" fmla="*/ 1 h 32"/>
                <a:gd name="T4" fmla="*/ 1 w 83"/>
                <a:gd name="T5" fmla="*/ 1 h 32"/>
                <a:gd name="T6" fmla="*/ 0 w 83"/>
                <a:gd name="T7" fmla="*/ 1 h 32"/>
                <a:gd name="T8" fmla="*/ 1 w 83"/>
                <a:gd name="T9" fmla="*/ 1 h 32"/>
                <a:gd name="T10" fmla="*/ 1 w 83"/>
                <a:gd name="T11" fmla="*/ 0 h 32"/>
                <a:gd name="T12" fmla="*/ 1 w 83"/>
                <a:gd name="T13" fmla="*/ 1 h 32"/>
                <a:gd name="T14" fmla="*/ 1 w 83"/>
                <a:gd name="T15" fmla="*/ 1 h 32"/>
                <a:gd name="T16" fmla="*/ 1 w 83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32"/>
                <a:gd name="T29" fmla="*/ 83 w 83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32">
                  <a:moveTo>
                    <a:pt x="83" y="32"/>
                  </a:moveTo>
                  <a:lnTo>
                    <a:pt x="74" y="24"/>
                  </a:lnTo>
                  <a:lnTo>
                    <a:pt x="51" y="13"/>
                  </a:lnTo>
                  <a:lnTo>
                    <a:pt x="0" y="21"/>
                  </a:lnTo>
                  <a:lnTo>
                    <a:pt x="9" y="7"/>
                  </a:lnTo>
                  <a:lnTo>
                    <a:pt x="36" y="0"/>
                  </a:lnTo>
                  <a:lnTo>
                    <a:pt x="57" y="7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8" name="Freeform 214"/>
            <p:cNvSpPr>
              <a:spLocks/>
            </p:cNvSpPr>
            <p:nvPr/>
          </p:nvSpPr>
          <p:spPr bwMode="auto">
            <a:xfrm>
              <a:off x="2031" y="3694"/>
              <a:ext cx="454" cy="40"/>
            </a:xfrm>
            <a:custGeom>
              <a:avLst/>
              <a:gdLst>
                <a:gd name="T0" fmla="*/ 0 w 909"/>
                <a:gd name="T1" fmla="*/ 0 h 82"/>
                <a:gd name="T2" fmla="*/ 0 w 909"/>
                <a:gd name="T3" fmla="*/ 0 h 82"/>
                <a:gd name="T4" fmla="*/ 0 w 909"/>
                <a:gd name="T5" fmla="*/ 0 h 82"/>
                <a:gd name="T6" fmla="*/ 0 w 909"/>
                <a:gd name="T7" fmla="*/ 0 h 82"/>
                <a:gd name="T8" fmla="*/ 0 w 909"/>
                <a:gd name="T9" fmla="*/ 0 h 82"/>
                <a:gd name="T10" fmla="*/ 0 w 909"/>
                <a:gd name="T11" fmla="*/ 0 h 82"/>
                <a:gd name="T12" fmla="*/ 0 w 909"/>
                <a:gd name="T13" fmla="*/ 0 h 82"/>
                <a:gd name="T14" fmla="*/ 0 w 909"/>
                <a:gd name="T15" fmla="*/ 0 h 82"/>
                <a:gd name="T16" fmla="*/ 0 w 909"/>
                <a:gd name="T17" fmla="*/ 0 h 82"/>
                <a:gd name="T18" fmla="*/ 0 w 909"/>
                <a:gd name="T19" fmla="*/ 0 h 82"/>
                <a:gd name="T20" fmla="*/ 0 w 909"/>
                <a:gd name="T21" fmla="*/ 0 h 82"/>
                <a:gd name="T22" fmla="*/ 0 w 909"/>
                <a:gd name="T23" fmla="*/ 0 h 82"/>
                <a:gd name="T24" fmla="*/ 0 w 909"/>
                <a:gd name="T25" fmla="*/ 0 h 82"/>
                <a:gd name="T26" fmla="*/ 0 w 909"/>
                <a:gd name="T27" fmla="*/ 0 h 82"/>
                <a:gd name="T28" fmla="*/ 0 w 909"/>
                <a:gd name="T29" fmla="*/ 0 h 82"/>
                <a:gd name="T30" fmla="*/ 0 w 909"/>
                <a:gd name="T31" fmla="*/ 0 h 82"/>
                <a:gd name="T32" fmla="*/ 0 w 909"/>
                <a:gd name="T33" fmla="*/ 0 h 82"/>
                <a:gd name="T34" fmla="*/ 0 w 909"/>
                <a:gd name="T35" fmla="*/ 0 h 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9"/>
                <a:gd name="T55" fmla="*/ 0 h 82"/>
                <a:gd name="T56" fmla="*/ 909 w 909"/>
                <a:gd name="T57" fmla="*/ 82 h 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9" h="82">
                  <a:moveTo>
                    <a:pt x="6" y="36"/>
                  </a:moveTo>
                  <a:lnTo>
                    <a:pt x="51" y="50"/>
                  </a:lnTo>
                  <a:lnTo>
                    <a:pt x="108" y="63"/>
                  </a:lnTo>
                  <a:lnTo>
                    <a:pt x="228" y="55"/>
                  </a:lnTo>
                  <a:lnTo>
                    <a:pt x="475" y="34"/>
                  </a:lnTo>
                  <a:lnTo>
                    <a:pt x="722" y="12"/>
                  </a:lnTo>
                  <a:lnTo>
                    <a:pt x="833" y="2"/>
                  </a:lnTo>
                  <a:lnTo>
                    <a:pt x="909" y="0"/>
                  </a:lnTo>
                  <a:lnTo>
                    <a:pt x="909" y="15"/>
                  </a:lnTo>
                  <a:lnTo>
                    <a:pt x="823" y="17"/>
                  </a:lnTo>
                  <a:lnTo>
                    <a:pt x="787" y="19"/>
                  </a:lnTo>
                  <a:lnTo>
                    <a:pt x="253" y="71"/>
                  </a:lnTo>
                  <a:lnTo>
                    <a:pt x="238" y="61"/>
                  </a:lnTo>
                  <a:lnTo>
                    <a:pt x="219" y="74"/>
                  </a:lnTo>
                  <a:lnTo>
                    <a:pt x="107" y="82"/>
                  </a:lnTo>
                  <a:lnTo>
                    <a:pt x="0" y="55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Freeform 215"/>
            <p:cNvSpPr>
              <a:spLocks/>
            </p:cNvSpPr>
            <p:nvPr/>
          </p:nvSpPr>
          <p:spPr bwMode="auto">
            <a:xfrm>
              <a:off x="2693" y="3479"/>
              <a:ext cx="281" cy="224"/>
            </a:xfrm>
            <a:custGeom>
              <a:avLst/>
              <a:gdLst>
                <a:gd name="T0" fmla="*/ 0 w 563"/>
                <a:gd name="T1" fmla="*/ 0 h 448"/>
                <a:gd name="T2" fmla="*/ 0 w 563"/>
                <a:gd name="T3" fmla="*/ 1 h 448"/>
                <a:gd name="T4" fmla="*/ 0 w 563"/>
                <a:gd name="T5" fmla="*/ 1 h 448"/>
                <a:gd name="T6" fmla="*/ 0 w 563"/>
                <a:gd name="T7" fmla="*/ 1 h 448"/>
                <a:gd name="T8" fmla="*/ 0 w 563"/>
                <a:gd name="T9" fmla="*/ 1 h 448"/>
                <a:gd name="T10" fmla="*/ 0 w 563"/>
                <a:gd name="T11" fmla="*/ 1 h 448"/>
                <a:gd name="T12" fmla="*/ 0 w 563"/>
                <a:gd name="T13" fmla="*/ 1 h 448"/>
                <a:gd name="T14" fmla="*/ 0 w 563"/>
                <a:gd name="T15" fmla="*/ 0 h 448"/>
                <a:gd name="T16" fmla="*/ 0 w 563"/>
                <a:gd name="T17" fmla="*/ 0 h 4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3"/>
                <a:gd name="T28" fmla="*/ 0 h 448"/>
                <a:gd name="T29" fmla="*/ 563 w 563"/>
                <a:gd name="T30" fmla="*/ 448 h 4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3" h="448">
                  <a:moveTo>
                    <a:pt x="563" y="0"/>
                  </a:moveTo>
                  <a:lnTo>
                    <a:pt x="456" y="448"/>
                  </a:lnTo>
                  <a:lnTo>
                    <a:pt x="165" y="355"/>
                  </a:lnTo>
                  <a:lnTo>
                    <a:pt x="0" y="309"/>
                  </a:lnTo>
                  <a:lnTo>
                    <a:pt x="129" y="287"/>
                  </a:lnTo>
                  <a:lnTo>
                    <a:pt x="327" y="163"/>
                  </a:lnTo>
                  <a:lnTo>
                    <a:pt x="507" y="32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Freeform 216"/>
            <p:cNvSpPr>
              <a:spLocks/>
            </p:cNvSpPr>
            <p:nvPr/>
          </p:nvSpPr>
          <p:spPr bwMode="auto">
            <a:xfrm>
              <a:off x="1727" y="2484"/>
              <a:ext cx="41" cy="117"/>
            </a:xfrm>
            <a:custGeom>
              <a:avLst/>
              <a:gdLst>
                <a:gd name="T0" fmla="*/ 1 w 82"/>
                <a:gd name="T1" fmla="*/ 1 h 234"/>
                <a:gd name="T2" fmla="*/ 1 w 82"/>
                <a:gd name="T3" fmla="*/ 1 h 234"/>
                <a:gd name="T4" fmla="*/ 1 w 82"/>
                <a:gd name="T5" fmla="*/ 1 h 234"/>
                <a:gd name="T6" fmla="*/ 1 w 82"/>
                <a:gd name="T7" fmla="*/ 1 h 234"/>
                <a:gd name="T8" fmla="*/ 0 w 82"/>
                <a:gd name="T9" fmla="*/ 1 h 234"/>
                <a:gd name="T10" fmla="*/ 1 w 82"/>
                <a:gd name="T11" fmla="*/ 1 h 234"/>
                <a:gd name="T12" fmla="*/ 1 w 82"/>
                <a:gd name="T13" fmla="*/ 1 h 234"/>
                <a:gd name="T14" fmla="*/ 1 w 82"/>
                <a:gd name="T15" fmla="*/ 1 h 234"/>
                <a:gd name="T16" fmla="*/ 1 w 82"/>
                <a:gd name="T17" fmla="*/ 1 h 234"/>
                <a:gd name="T18" fmla="*/ 1 w 82"/>
                <a:gd name="T19" fmla="*/ 1 h 234"/>
                <a:gd name="T20" fmla="*/ 1 w 82"/>
                <a:gd name="T21" fmla="*/ 1 h 234"/>
                <a:gd name="T22" fmla="*/ 1 w 82"/>
                <a:gd name="T23" fmla="*/ 0 h 234"/>
                <a:gd name="T24" fmla="*/ 1 w 82"/>
                <a:gd name="T25" fmla="*/ 1 h 234"/>
                <a:gd name="T26" fmla="*/ 1 w 82"/>
                <a:gd name="T27" fmla="*/ 1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234"/>
                <a:gd name="T44" fmla="*/ 82 w 82"/>
                <a:gd name="T45" fmla="*/ 234 h 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234">
                  <a:moveTo>
                    <a:pt x="55" y="37"/>
                  </a:moveTo>
                  <a:lnTo>
                    <a:pt x="59" y="116"/>
                  </a:lnTo>
                  <a:lnTo>
                    <a:pt x="26" y="154"/>
                  </a:lnTo>
                  <a:lnTo>
                    <a:pt x="25" y="175"/>
                  </a:lnTo>
                  <a:lnTo>
                    <a:pt x="0" y="234"/>
                  </a:lnTo>
                  <a:lnTo>
                    <a:pt x="15" y="219"/>
                  </a:lnTo>
                  <a:lnTo>
                    <a:pt x="38" y="192"/>
                  </a:lnTo>
                  <a:lnTo>
                    <a:pt x="49" y="149"/>
                  </a:lnTo>
                  <a:lnTo>
                    <a:pt x="72" y="120"/>
                  </a:lnTo>
                  <a:lnTo>
                    <a:pt x="82" y="61"/>
                  </a:lnTo>
                  <a:lnTo>
                    <a:pt x="80" y="14"/>
                  </a:lnTo>
                  <a:lnTo>
                    <a:pt x="63" y="0"/>
                  </a:lnTo>
                  <a:lnTo>
                    <a:pt x="55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Freeform 217"/>
            <p:cNvSpPr>
              <a:spLocks/>
            </p:cNvSpPr>
            <p:nvPr/>
          </p:nvSpPr>
          <p:spPr bwMode="auto">
            <a:xfrm>
              <a:off x="2249" y="2220"/>
              <a:ext cx="82" cy="185"/>
            </a:xfrm>
            <a:custGeom>
              <a:avLst/>
              <a:gdLst>
                <a:gd name="T0" fmla="*/ 1 w 164"/>
                <a:gd name="T1" fmla="*/ 1 h 369"/>
                <a:gd name="T2" fmla="*/ 1 w 164"/>
                <a:gd name="T3" fmla="*/ 1 h 369"/>
                <a:gd name="T4" fmla="*/ 1 w 164"/>
                <a:gd name="T5" fmla="*/ 1 h 369"/>
                <a:gd name="T6" fmla="*/ 1 w 164"/>
                <a:gd name="T7" fmla="*/ 1 h 369"/>
                <a:gd name="T8" fmla="*/ 0 w 164"/>
                <a:gd name="T9" fmla="*/ 1 h 369"/>
                <a:gd name="T10" fmla="*/ 1 w 164"/>
                <a:gd name="T11" fmla="*/ 1 h 369"/>
                <a:gd name="T12" fmla="*/ 1 w 164"/>
                <a:gd name="T13" fmla="*/ 0 h 369"/>
                <a:gd name="T14" fmla="*/ 1 w 164"/>
                <a:gd name="T15" fmla="*/ 1 h 369"/>
                <a:gd name="T16" fmla="*/ 1 w 164"/>
                <a:gd name="T17" fmla="*/ 1 h 3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369"/>
                <a:gd name="T29" fmla="*/ 164 w 164"/>
                <a:gd name="T30" fmla="*/ 369 h 3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369">
                  <a:moveTo>
                    <a:pt x="164" y="8"/>
                  </a:moveTo>
                  <a:lnTo>
                    <a:pt x="65" y="291"/>
                  </a:lnTo>
                  <a:lnTo>
                    <a:pt x="154" y="369"/>
                  </a:lnTo>
                  <a:lnTo>
                    <a:pt x="52" y="300"/>
                  </a:lnTo>
                  <a:lnTo>
                    <a:pt x="0" y="285"/>
                  </a:lnTo>
                  <a:lnTo>
                    <a:pt x="48" y="274"/>
                  </a:lnTo>
                  <a:lnTo>
                    <a:pt x="149" y="0"/>
                  </a:lnTo>
                  <a:lnTo>
                    <a:pt x="164" y="8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Freeform 218"/>
            <p:cNvSpPr>
              <a:spLocks/>
            </p:cNvSpPr>
            <p:nvPr/>
          </p:nvSpPr>
          <p:spPr bwMode="auto">
            <a:xfrm>
              <a:off x="1360" y="2926"/>
              <a:ext cx="78" cy="223"/>
            </a:xfrm>
            <a:custGeom>
              <a:avLst/>
              <a:gdLst>
                <a:gd name="T0" fmla="*/ 1 w 156"/>
                <a:gd name="T1" fmla="*/ 0 h 447"/>
                <a:gd name="T2" fmla="*/ 1 w 156"/>
                <a:gd name="T3" fmla="*/ 0 h 447"/>
                <a:gd name="T4" fmla="*/ 1 w 156"/>
                <a:gd name="T5" fmla="*/ 0 h 447"/>
                <a:gd name="T6" fmla="*/ 0 w 156"/>
                <a:gd name="T7" fmla="*/ 0 h 447"/>
                <a:gd name="T8" fmla="*/ 1 w 156"/>
                <a:gd name="T9" fmla="*/ 0 h 447"/>
                <a:gd name="T10" fmla="*/ 1 w 156"/>
                <a:gd name="T11" fmla="*/ 0 h 447"/>
                <a:gd name="T12" fmla="*/ 1 w 156"/>
                <a:gd name="T13" fmla="*/ 0 h 447"/>
                <a:gd name="T14" fmla="*/ 1 w 156"/>
                <a:gd name="T15" fmla="*/ 0 h 447"/>
                <a:gd name="T16" fmla="*/ 1 w 156"/>
                <a:gd name="T17" fmla="*/ 0 h 447"/>
                <a:gd name="T18" fmla="*/ 1 w 156"/>
                <a:gd name="T19" fmla="*/ 0 h 447"/>
                <a:gd name="T20" fmla="*/ 1 w 156"/>
                <a:gd name="T21" fmla="*/ 0 h 447"/>
                <a:gd name="T22" fmla="*/ 1 w 156"/>
                <a:gd name="T23" fmla="*/ 0 h 447"/>
                <a:gd name="T24" fmla="*/ 1 w 156"/>
                <a:gd name="T25" fmla="*/ 0 h 447"/>
                <a:gd name="T26" fmla="*/ 1 w 156"/>
                <a:gd name="T27" fmla="*/ 0 h 447"/>
                <a:gd name="T28" fmla="*/ 1 w 156"/>
                <a:gd name="T29" fmla="*/ 0 h 447"/>
                <a:gd name="T30" fmla="*/ 1 w 156"/>
                <a:gd name="T31" fmla="*/ 0 h 4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447"/>
                <a:gd name="T50" fmla="*/ 156 w 156"/>
                <a:gd name="T51" fmla="*/ 447 h 4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447">
                  <a:moveTo>
                    <a:pt x="59" y="2"/>
                  </a:moveTo>
                  <a:lnTo>
                    <a:pt x="71" y="92"/>
                  </a:lnTo>
                  <a:lnTo>
                    <a:pt x="17" y="236"/>
                  </a:lnTo>
                  <a:lnTo>
                    <a:pt x="0" y="447"/>
                  </a:lnTo>
                  <a:lnTo>
                    <a:pt x="53" y="348"/>
                  </a:lnTo>
                  <a:lnTo>
                    <a:pt x="40" y="304"/>
                  </a:lnTo>
                  <a:lnTo>
                    <a:pt x="34" y="270"/>
                  </a:lnTo>
                  <a:lnTo>
                    <a:pt x="40" y="244"/>
                  </a:lnTo>
                  <a:lnTo>
                    <a:pt x="71" y="162"/>
                  </a:lnTo>
                  <a:lnTo>
                    <a:pt x="86" y="95"/>
                  </a:lnTo>
                  <a:lnTo>
                    <a:pt x="139" y="105"/>
                  </a:lnTo>
                  <a:lnTo>
                    <a:pt x="156" y="82"/>
                  </a:lnTo>
                  <a:lnTo>
                    <a:pt x="80" y="65"/>
                  </a:lnTo>
                  <a:lnTo>
                    <a:pt x="74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6934200" y="4978074"/>
            <a:ext cx="1828800" cy="762000"/>
            <a:chOff x="6934200" y="5105399"/>
            <a:chExt cx="1828800" cy="762000"/>
          </a:xfrm>
        </p:grpSpPr>
        <p:sp>
          <p:nvSpPr>
            <p:cNvPr id="221" name="AutoShape 4"/>
            <p:cNvSpPr>
              <a:spLocks noChangeArrowheads="1"/>
            </p:cNvSpPr>
            <p:nvPr/>
          </p:nvSpPr>
          <p:spPr bwMode="auto">
            <a:xfrm rot="10800000">
              <a:off x="6934200" y="5105399"/>
              <a:ext cx="1828800" cy="762000"/>
            </a:xfrm>
            <a:prstGeom prst="wedgeRoundRectCallout">
              <a:avLst>
                <a:gd name="adj1" fmla="val 18093"/>
                <a:gd name="adj2" fmla="val 91042"/>
                <a:gd name="adj3" fmla="val 16667"/>
              </a:avLst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987250" y="5181600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/>
                <a:t>And here is an</a:t>
              </a:r>
            </a:p>
            <a:p>
              <a:r>
                <a:rPr lang="en-US" sz="1800" b="1" dirty="0" smtClean="0"/>
                <a:t>    </a:t>
              </a:r>
              <a:r>
                <a:rPr lang="en-US" sz="1800" b="1" dirty="0" smtClean="0">
                  <a:solidFill>
                    <a:srgbClr val="0033CC"/>
                  </a:solidFill>
                </a:rPr>
                <a:t>allegation</a:t>
              </a:r>
              <a:r>
                <a:rPr lang="en-US" sz="1800" b="1" dirty="0" smtClean="0"/>
                <a:t>!</a:t>
              </a:r>
              <a:endParaRPr lang="en-US" sz="18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0F56961A-BDDA-407F-A9E9-9006192665C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3251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00" y="244475"/>
            <a:ext cx="7620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2: Conduct IG PA </a:t>
            </a:r>
            <a:br>
              <a:rPr lang="en-US" sz="4000" dirty="0" smtClean="0"/>
            </a:br>
            <a:r>
              <a:rPr lang="en-US" sz="3600" u="sng" dirty="0" smtClean="0">
                <a:solidFill>
                  <a:srgbClr val="00B050"/>
                </a:solidFill>
              </a:rPr>
              <a:t>I</a:t>
            </a:r>
            <a:r>
              <a:rPr lang="en-US" sz="3600" dirty="0" smtClean="0"/>
              <a:t>dentify Issues / Allegations</a:t>
            </a:r>
          </a:p>
        </p:txBody>
      </p:sp>
      <p:sp>
        <p:nvSpPr>
          <p:cNvPr id="53252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985328"/>
            <a:ext cx="8610600" cy="3581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Assistance Function focuses solely on resolving only the </a:t>
            </a:r>
            <a:r>
              <a:rPr lang="en-US" sz="2800" dirty="0" smtClean="0">
                <a:solidFill>
                  <a:srgbClr val="0000FF"/>
                </a:solidFill>
              </a:rPr>
              <a:t>issues</a:t>
            </a:r>
          </a:p>
          <a:p>
            <a:pPr eaLnBrk="1" hangingPunct="1"/>
            <a:r>
              <a:rPr lang="en-US" sz="2800" dirty="0" smtClean="0"/>
              <a:t>IGs must take the time to correctly identify </a:t>
            </a:r>
            <a:r>
              <a:rPr lang="en-US" sz="2800" u="sng" dirty="0" smtClean="0">
                <a:solidFill>
                  <a:srgbClr val="0000FF"/>
                </a:solidFill>
              </a:rPr>
              <a:t>ALL </a:t>
            </a:r>
            <a:r>
              <a:rPr lang="en-US" sz="2800" dirty="0" smtClean="0"/>
              <a:t>of the issues and / or allegations </a:t>
            </a:r>
          </a:p>
          <a:p>
            <a:pPr marL="0" indent="0" eaLnBrk="1" hangingPunct="1"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rgbClr val="0000FF"/>
                </a:solidFill>
              </a:rPr>
              <a:t>(explicitly or implicitly)</a:t>
            </a:r>
          </a:p>
          <a:p>
            <a:pPr eaLnBrk="1" hangingPunct="1"/>
            <a:r>
              <a:rPr lang="en-US" sz="2800" dirty="0"/>
              <a:t>IGs should always look for:</a:t>
            </a:r>
          </a:p>
          <a:p>
            <a:pPr lvl="1" eaLnBrk="1" hangingPunct="1"/>
            <a:r>
              <a:rPr lang="en-US" sz="2400" dirty="0"/>
              <a:t>Larger issues</a:t>
            </a:r>
          </a:p>
          <a:p>
            <a:pPr lvl="1" eaLnBrk="1" hangingPunct="1"/>
            <a:r>
              <a:rPr lang="en-US" sz="2400" dirty="0">
                <a:solidFill>
                  <a:srgbClr val="0000FF"/>
                </a:solidFill>
              </a:rPr>
              <a:t>Implied </a:t>
            </a:r>
            <a:r>
              <a:rPr lang="en-US" sz="2400" dirty="0" smtClean="0">
                <a:solidFill>
                  <a:srgbClr val="0000FF"/>
                </a:solidFill>
              </a:rPr>
              <a:t>allegations (even if specifically not mentioned)</a:t>
            </a:r>
            <a:endParaRPr lang="en-US" sz="2400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400" dirty="0"/>
              <a:t>Systemic </a:t>
            </a:r>
            <a:r>
              <a:rPr lang="en-US" sz="2400" dirty="0" smtClean="0"/>
              <a:t>problems</a:t>
            </a:r>
            <a:endParaRPr lang="en-US" sz="24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53253" name="Rectangle 12"/>
          <p:cNvSpPr>
            <a:spLocks noChangeArrowheads="1"/>
          </p:cNvSpPr>
          <p:nvPr/>
        </p:nvSpPr>
        <p:spPr bwMode="auto">
          <a:xfrm>
            <a:off x="5089685" y="6150114"/>
            <a:ext cx="4054315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</a:t>
            </a:r>
            <a:r>
              <a:rPr lang="en-US" sz="2000" b="1" dirty="0" smtClean="0">
                <a:solidFill>
                  <a:srgbClr val="336600"/>
                </a:solidFill>
              </a:rPr>
              <a:t>6-1d </a:t>
            </a:r>
            <a:r>
              <a:rPr lang="en-US" sz="2000" b="1" dirty="0">
                <a:solidFill>
                  <a:srgbClr val="336600"/>
                </a:solidFill>
              </a:rPr>
              <a:t>(2) (b)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2-3-1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C7B5512-AD73-4246-B85F-8EE0944C3A7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7347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0" y="244475"/>
            <a:ext cx="76962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    STEP 2: Conduct IG PA 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3600" u="sng" dirty="0" smtClean="0">
                <a:solidFill>
                  <a:srgbClr val="00B050"/>
                </a:solidFill>
              </a:rPr>
              <a:t>D</a:t>
            </a:r>
            <a:r>
              <a:rPr lang="en-US" sz="3600" dirty="0" smtClean="0"/>
              <a:t>etermine IG Appropriateness</a:t>
            </a:r>
          </a:p>
        </p:txBody>
      </p:sp>
      <p:sp>
        <p:nvSpPr>
          <p:cNvPr id="5734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794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If the matter is Army related, you decide:</a:t>
            </a:r>
          </a:p>
          <a:p>
            <a:pPr lvl="1" eaLnBrk="1" hangingPunct="1"/>
            <a:r>
              <a:rPr lang="en-US" sz="2400" dirty="0" smtClean="0"/>
              <a:t>What is appropriate for the local IG to work</a:t>
            </a:r>
          </a:p>
          <a:p>
            <a:pPr lvl="1" eaLnBrk="1" hangingPunct="1"/>
            <a:r>
              <a:rPr lang="en-US" sz="2400" dirty="0" smtClean="0"/>
              <a:t>Or refer to:</a:t>
            </a:r>
          </a:p>
          <a:p>
            <a:pPr lvl="2" eaLnBrk="1" hangingPunct="1"/>
            <a:r>
              <a:rPr lang="en-US" dirty="0" smtClean="0"/>
              <a:t>Chain of command</a:t>
            </a:r>
          </a:p>
          <a:p>
            <a:pPr lvl="2" eaLnBrk="1" hangingPunct="1"/>
            <a:r>
              <a:rPr lang="en-US" dirty="0" smtClean="0"/>
              <a:t>Other agencies</a:t>
            </a:r>
          </a:p>
          <a:p>
            <a:pPr lvl="2" eaLnBrk="1" hangingPunct="1"/>
            <a:r>
              <a:rPr lang="en-US" dirty="0" smtClean="0"/>
              <a:t>Other IGs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Many matters raised to an IG may not be appropriate for the IG to work</a:t>
            </a:r>
          </a:p>
        </p:txBody>
      </p:sp>
      <p:sp>
        <p:nvSpPr>
          <p:cNvPr id="57349" name="Rectangle 1028"/>
          <p:cNvSpPr>
            <a:spLocks noChangeArrowheads="1"/>
          </p:cNvSpPr>
          <p:nvPr/>
        </p:nvSpPr>
        <p:spPr bwMode="auto">
          <a:xfrm>
            <a:off x="5089685" y="6150114"/>
            <a:ext cx="4054315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6-3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2-3-2</a:t>
            </a:r>
          </a:p>
        </p:txBody>
      </p:sp>
      <p:pic>
        <p:nvPicPr>
          <p:cNvPr id="57350" name="Picture 1031" descr="MCj023048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95600"/>
            <a:ext cx="2286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D712F650-CFA1-4DDB-A6B7-948A49D28BD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24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2292350"/>
            <a:ext cx="8534400" cy="42608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If issue is </a:t>
            </a:r>
            <a:r>
              <a:rPr lang="en-US" sz="2800" u="sng" dirty="0" smtClean="0">
                <a:solidFill>
                  <a:srgbClr val="A50021"/>
                </a:solidFill>
              </a:rPr>
              <a:t>not</a:t>
            </a:r>
            <a:r>
              <a:rPr lang="en-US" sz="2800" dirty="0" smtClean="0">
                <a:solidFill>
                  <a:srgbClr val="A50021"/>
                </a:solidFill>
              </a:rPr>
              <a:t> IG appropriate</a:t>
            </a:r>
            <a:r>
              <a:rPr lang="en-US" sz="2800" dirty="0" smtClean="0"/>
              <a:t>:</a:t>
            </a:r>
          </a:p>
          <a:p>
            <a:pPr marL="857250" lvl="1" indent="-400050" eaLnBrk="1" hangingPunct="1">
              <a:buFont typeface="Wingdings" pitchFamily="2" charset="2"/>
              <a:buChar char="Ø"/>
            </a:pPr>
            <a:r>
              <a:rPr lang="en-US" sz="2400" dirty="0" smtClean="0"/>
              <a:t>Inform the complainant why not appropriate</a:t>
            </a:r>
          </a:p>
          <a:p>
            <a:pPr marL="857250" lvl="1" indent="-400050" eaLnBrk="1" hangingPunct="1">
              <a:buFont typeface="Wingdings" pitchFamily="2" charset="2"/>
              <a:buChar char="Ø"/>
            </a:pPr>
            <a:r>
              <a:rPr lang="en-US" sz="2400" dirty="0" smtClean="0"/>
              <a:t>Conduct a </a:t>
            </a:r>
            <a:r>
              <a:rPr lang="en-US" sz="2400" dirty="0" smtClean="0">
                <a:solidFill>
                  <a:srgbClr val="0000FF"/>
                </a:solidFill>
              </a:rPr>
              <a:t>Warm Hand-Off</a:t>
            </a:r>
          </a:p>
          <a:p>
            <a:pPr marL="857250" lvl="1" indent="-400050" eaLnBrk="1" hangingPunct="1">
              <a:buFont typeface="Wingdings" pitchFamily="2" charset="2"/>
              <a:buChar char="Ø"/>
            </a:pPr>
            <a:r>
              <a:rPr lang="en-US" sz="2400" dirty="0" smtClean="0"/>
              <a:t>Provide information of appropriate office (contact info, certain formats)</a:t>
            </a:r>
          </a:p>
          <a:p>
            <a:pPr marL="1371600" lvl="3" indent="0" eaLnBrk="1" hangingPunct="1">
              <a:buFontTx/>
              <a:buNone/>
            </a:pPr>
            <a:r>
              <a:rPr lang="en-US" dirty="0" smtClean="0"/>
              <a:t>Example:  Army Board for Correction of Military Records (ABCMR) requires submissions on DD Form 149, </a:t>
            </a:r>
            <a:r>
              <a:rPr lang="en-US" i="1" dirty="0" smtClean="0"/>
              <a:t>Application for Correction of Military Record</a:t>
            </a:r>
            <a:endParaRPr lang="en-US" dirty="0" smtClean="0"/>
          </a:p>
          <a:p>
            <a:pPr marL="857250" lvl="1" indent="-400050" eaLnBrk="1" hangingPunct="1">
              <a:buFont typeface="Wingdings" pitchFamily="2" charset="2"/>
              <a:buChar char="Ø"/>
            </a:pPr>
            <a:r>
              <a:rPr lang="en-US" sz="2400" dirty="0" smtClean="0"/>
              <a:t>Forward to that agency </a:t>
            </a:r>
            <a:r>
              <a:rPr lang="en-US" sz="2400" u="sng" dirty="0" smtClean="0"/>
              <a:t>if possible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    STEP 2: Conduct IG PA 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3600" u="sng" dirty="0" smtClean="0">
                <a:solidFill>
                  <a:srgbClr val="00B050"/>
                </a:solidFill>
              </a:rPr>
              <a:t>D</a:t>
            </a:r>
            <a:r>
              <a:rPr lang="en-US" sz="3600" dirty="0" smtClean="0"/>
              <a:t>etermine IG Appropriateness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02C503D1-CAE7-4B68-8E71-37E783216A3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Inspector General Action Process (IGAP)</a:t>
            </a:r>
          </a:p>
        </p:txBody>
      </p:sp>
      <p:sp>
        <p:nvSpPr>
          <p:cNvPr id="33797" name="Text Box 235"/>
          <p:cNvSpPr txBox="1">
            <a:spLocks noChangeArrowheads="1"/>
          </p:cNvSpPr>
          <p:nvPr/>
        </p:nvSpPr>
        <p:spPr bwMode="auto">
          <a:xfrm>
            <a:off x="6858000" y="5562600"/>
            <a:ext cx="23622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Chapter </a:t>
            </a:r>
            <a:r>
              <a:rPr lang="en-US" sz="2000" b="1" dirty="0" smtClean="0">
                <a:solidFill>
                  <a:srgbClr val="336600"/>
                </a:solidFill>
              </a:rPr>
              <a:t>2</a:t>
            </a:r>
          </a:p>
          <a:p>
            <a:r>
              <a:rPr lang="en-US" sz="2000" b="1" dirty="0" smtClean="0">
                <a:solidFill>
                  <a:srgbClr val="336600"/>
                </a:solidFill>
              </a:rPr>
              <a:t>AR 20-1, </a:t>
            </a:r>
            <a:r>
              <a:rPr lang="en-US" sz="2000" b="1" dirty="0" err="1" smtClean="0">
                <a:solidFill>
                  <a:srgbClr val="336600"/>
                </a:solidFill>
              </a:rPr>
              <a:t>para</a:t>
            </a:r>
            <a:r>
              <a:rPr lang="en-US" sz="2000" b="1" dirty="0" smtClean="0">
                <a:solidFill>
                  <a:srgbClr val="336600"/>
                </a:solidFill>
              </a:rPr>
              <a:t>. 6-1</a:t>
            </a:r>
            <a:endParaRPr lang="en-US" sz="2000" b="1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78" y="1237352"/>
            <a:ext cx="4248622" cy="546824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03343" y="546207"/>
            <a:ext cx="1052513" cy="903288"/>
            <a:chOff x="7543799" y="925512"/>
            <a:chExt cx="1052513" cy="903288"/>
          </a:xfrm>
        </p:grpSpPr>
        <p:sp>
          <p:nvSpPr>
            <p:cNvPr id="11" name="AutoShape 1029"/>
            <p:cNvSpPr>
              <a:spLocks noChangeArrowheads="1"/>
            </p:cNvSpPr>
            <p:nvPr/>
          </p:nvSpPr>
          <p:spPr bwMode="auto">
            <a:xfrm>
              <a:off x="7543799" y="925512"/>
              <a:ext cx="1052513" cy="903288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Text Box 1030"/>
            <p:cNvSpPr txBox="1">
              <a:spLocks noChangeArrowheads="1"/>
            </p:cNvSpPr>
            <p:nvPr/>
          </p:nvSpPr>
          <p:spPr bwMode="auto">
            <a:xfrm>
              <a:off x="7620000" y="1253980"/>
              <a:ext cx="881081" cy="43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cs typeface="Arial" panose="020B0604020202020204" pitchFamily="34" charset="0"/>
                </a:rPr>
                <a:t>ELO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823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2645D1AD-C430-4AD9-85B8-11CCD10FFCB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2: Conduct IG PA </a:t>
            </a:r>
            <a:br>
              <a:rPr lang="en-US" sz="4000" dirty="0" smtClean="0"/>
            </a:br>
            <a:r>
              <a:rPr lang="en-US" sz="3600" u="sng" dirty="0" smtClean="0">
                <a:solidFill>
                  <a:srgbClr val="00B050"/>
                </a:solidFill>
              </a:rPr>
              <a:t>D</a:t>
            </a:r>
            <a:r>
              <a:rPr lang="en-US" sz="3600" dirty="0" smtClean="0"/>
              <a:t>etermine IG Appropriateness</a:t>
            </a:r>
          </a:p>
        </p:txBody>
      </p:sp>
      <p:sp>
        <p:nvSpPr>
          <p:cNvPr id="583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458200" cy="4800600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r>
              <a:rPr lang="en-US" sz="2800" smtClean="0"/>
              <a:t>Do </a:t>
            </a:r>
            <a:r>
              <a:rPr lang="en-US" sz="2800" smtClean="0">
                <a:solidFill>
                  <a:srgbClr val="0033CC"/>
                </a:solidFill>
              </a:rPr>
              <a:t>not </a:t>
            </a:r>
            <a:r>
              <a:rPr lang="en-US" sz="2800" smtClean="0"/>
              <a:t>automatically </a:t>
            </a:r>
            <a:r>
              <a:rPr lang="en-US" sz="2800" smtClean="0">
                <a:solidFill>
                  <a:srgbClr val="0033CC"/>
                </a:solidFill>
              </a:rPr>
              <a:t>categorize the whole IGAR</a:t>
            </a:r>
            <a:r>
              <a:rPr lang="en-US" sz="2800" smtClean="0"/>
              <a:t> as not IG appropriate</a:t>
            </a:r>
          </a:p>
          <a:p>
            <a:pPr marL="228600" indent="-228600"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marL="228600" indent="-228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Example:  “Someone broke the window on my car, took my iPhone and I can’t pay for it because I did not yet receive my travel pay from seven months ago.”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336600"/>
                </a:solidFill>
              </a:rPr>
              <a:t>Refer broken window to Military Police Investigations (MPI) for 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A50021"/>
                </a:solidFill>
              </a:rPr>
              <a:t>IG will work the travel-pay issue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>
              <a:solidFill>
                <a:srgbClr val="A50021"/>
              </a:solidFill>
            </a:endParaRPr>
          </a:p>
          <a:p>
            <a:pPr marL="228600" indent="-228600" eaLnBrk="1" hangingPunct="1">
              <a:lnSpc>
                <a:spcPct val="90000"/>
              </a:lnSpc>
            </a:pPr>
            <a:r>
              <a:rPr lang="en-US" sz="2800" smtClean="0"/>
              <a:t> Remember to look for systemic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F0CD2717-0394-41DD-B56E-6B011501150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939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28914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2: Conduct IG PA</a:t>
            </a:r>
            <a:br>
              <a:rPr lang="en-US" sz="4000" dirty="0" smtClean="0"/>
            </a:br>
            <a:r>
              <a:rPr lang="en-US" sz="3600" u="sng" dirty="0" smtClean="0">
                <a:solidFill>
                  <a:srgbClr val="00B050"/>
                </a:solidFill>
              </a:rPr>
              <a:t>O</a:t>
            </a:r>
            <a:r>
              <a:rPr lang="en-US" sz="3600" dirty="0" smtClean="0"/>
              <a:t>pen the Case in IGARS</a:t>
            </a:r>
          </a:p>
        </p:txBody>
      </p:sp>
      <p:sp>
        <p:nvSpPr>
          <p:cNvPr id="59398" name="Text Box 2062"/>
          <p:cNvSpPr txBox="1">
            <a:spLocks noChangeArrowheads="1"/>
          </p:cNvSpPr>
          <p:nvPr/>
        </p:nvSpPr>
        <p:spPr bwMode="auto">
          <a:xfrm>
            <a:off x="3505200" y="5943600"/>
            <a:ext cx="184150" cy="4572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59399" name="Rectangle 2065"/>
          <p:cNvSpPr>
            <a:spLocks noChangeArrowheads="1"/>
          </p:cNvSpPr>
          <p:nvPr/>
        </p:nvSpPr>
        <p:spPr bwMode="auto">
          <a:xfrm>
            <a:off x="5029200" y="6172200"/>
            <a:ext cx="4054315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(2) (j)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2-3-3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 t="18425" r="3806"/>
          <a:stretch>
            <a:fillRect/>
          </a:stretch>
        </p:blipFill>
        <p:spPr bwMode="auto">
          <a:xfrm>
            <a:off x="4934856" y="2743200"/>
            <a:ext cx="396240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051"/>
          <p:cNvSpPr txBox="1">
            <a:spLocks noChangeArrowheads="1"/>
          </p:cNvSpPr>
          <p:nvPr/>
        </p:nvSpPr>
        <p:spPr bwMode="auto">
          <a:xfrm>
            <a:off x="442232" y="2085976"/>
            <a:ext cx="69294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en-US" sz="2250" kern="0" dirty="0" smtClean="0"/>
              <a:t> </a:t>
            </a:r>
            <a:r>
              <a:rPr lang="en-US" sz="2250" u="sng" kern="0" dirty="0" smtClean="0">
                <a:solidFill>
                  <a:srgbClr val="FF0000"/>
                </a:solidFill>
              </a:rPr>
              <a:t>ALWAYS</a:t>
            </a:r>
            <a:r>
              <a:rPr lang="en-US" sz="2250" kern="0" dirty="0" smtClean="0">
                <a:solidFill>
                  <a:srgbClr val="FF0000"/>
                </a:solidFill>
              </a:rPr>
              <a:t> Open </a:t>
            </a:r>
            <a:r>
              <a:rPr lang="en-US" sz="2250" kern="0" dirty="0" smtClean="0"/>
              <a:t>case in Inspector General Action Request System (</a:t>
            </a:r>
            <a:r>
              <a:rPr lang="en-US" sz="2250" kern="0" dirty="0" smtClean="0">
                <a:solidFill>
                  <a:srgbClr val="0033CC"/>
                </a:solidFill>
              </a:rPr>
              <a:t>IGARS</a:t>
            </a:r>
            <a:r>
              <a:rPr lang="en-US" sz="2250" kern="0" dirty="0" smtClean="0"/>
              <a:t>)</a:t>
            </a:r>
          </a:p>
          <a:p>
            <a:pPr lvl="1" eaLnBrk="1" hangingPunct="1"/>
            <a:r>
              <a:rPr lang="en-US" sz="2250" kern="0" dirty="0" smtClean="0"/>
              <a:t>Database </a:t>
            </a:r>
          </a:p>
          <a:p>
            <a:pPr lvl="1" eaLnBrk="1" hangingPunct="1"/>
            <a:r>
              <a:rPr lang="en-US" sz="2250" kern="0" dirty="0" smtClean="0"/>
              <a:t>Used by IGs world-wide</a:t>
            </a:r>
          </a:p>
          <a:p>
            <a:pPr lvl="1" eaLnBrk="1" hangingPunct="1"/>
            <a:r>
              <a:rPr lang="en-US" sz="2250" kern="0" dirty="0" smtClean="0">
                <a:solidFill>
                  <a:srgbClr val="0000FF"/>
                </a:solidFill>
              </a:rPr>
              <a:t>Information</a:t>
            </a:r>
            <a:r>
              <a:rPr lang="en-US" sz="2250" kern="0" dirty="0" smtClean="0"/>
              <a:t> IGAR</a:t>
            </a:r>
          </a:p>
          <a:p>
            <a:pPr lvl="1" eaLnBrk="1" hangingPunct="1"/>
            <a:r>
              <a:rPr lang="en-US" sz="2250" kern="0" dirty="0" smtClean="0">
                <a:solidFill>
                  <a:srgbClr val="0000FF"/>
                </a:solidFill>
              </a:rPr>
              <a:t>Standard</a:t>
            </a:r>
            <a:r>
              <a:rPr lang="en-US" sz="2250" kern="0" dirty="0" smtClean="0"/>
              <a:t> IGAR</a:t>
            </a:r>
          </a:p>
          <a:p>
            <a:pPr lvl="1" eaLnBrk="1" hangingPunct="1"/>
            <a:r>
              <a:rPr lang="en-US" sz="2250" kern="0" dirty="0" smtClean="0"/>
              <a:t>Referrals</a:t>
            </a:r>
            <a:endParaRPr lang="en-US" sz="225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2D0BAA3C-10B7-4478-BABB-763F6DA0694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0419" name="Rectangle 17"/>
          <p:cNvSpPr>
            <a:spLocks noGrp="1" noChangeArrowheads="1"/>
          </p:cNvSpPr>
          <p:nvPr>
            <p:ph type="title"/>
          </p:nvPr>
        </p:nvSpPr>
        <p:spPr>
          <a:xfrm>
            <a:off x="9144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2: Conduct IG PA</a:t>
            </a:r>
            <a:br>
              <a:rPr lang="en-US" sz="4000" dirty="0" smtClean="0"/>
            </a:br>
            <a:r>
              <a:rPr lang="en-US" sz="3600" u="sng" dirty="0" smtClean="0">
                <a:solidFill>
                  <a:srgbClr val="00B050"/>
                </a:solidFill>
              </a:rPr>
              <a:t>A</a:t>
            </a:r>
            <a:r>
              <a:rPr lang="en-US" sz="3600" dirty="0" smtClean="0"/>
              <a:t>cknowledge Receipt</a:t>
            </a:r>
          </a:p>
        </p:txBody>
      </p:sp>
      <p:sp>
        <p:nvSpPr>
          <p:cNvPr id="6042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8355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Verbal or written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800" dirty="0" smtClean="0"/>
              <a:t>If issue </a:t>
            </a:r>
            <a:r>
              <a:rPr lang="en-US" sz="2800" dirty="0" smtClean="0">
                <a:solidFill>
                  <a:srgbClr val="FF0000"/>
                </a:solidFill>
              </a:rPr>
              <a:t>is IG appropriate</a:t>
            </a:r>
            <a:r>
              <a:rPr lang="en-US" sz="2800" dirty="0" smtClean="0"/>
              <a:t>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33CC"/>
                </a:solidFill>
              </a:rPr>
              <a:t>AND</a:t>
            </a:r>
            <a:r>
              <a:rPr lang="en-US" sz="2400" dirty="0" smtClean="0"/>
              <a:t> complainant has right to know, inform him or her that you will provide a response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2400" dirty="0" smtClean="0"/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33CC"/>
                </a:solidFill>
              </a:rPr>
              <a:t>  BUT</a:t>
            </a:r>
            <a:r>
              <a:rPr lang="en-US" sz="2400" dirty="0" smtClean="0"/>
              <a:t> the complainant is </a:t>
            </a:r>
            <a:r>
              <a:rPr lang="en-US" sz="2400" u="sng" dirty="0" smtClean="0">
                <a:solidFill>
                  <a:srgbClr val="0000FF"/>
                </a:solidFill>
              </a:rPr>
              <a:t>not directly affected: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/>
              <a:t>Send a </a:t>
            </a:r>
            <a:r>
              <a:rPr lang="en-US" sz="2400" u="sng" dirty="0" smtClean="0">
                <a:solidFill>
                  <a:srgbClr val="0000FF"/>
                </a:solidFill>
              </a:rPr>
              <a:t>third-party</a:t>
            </a:r>
            <a:r>
              <a:rPr lang="en-US" sz="2400" dirty="0" smtClean="0"/>
              <a:t> response thanking the individual for his or her concern and telling the person that you will look into the matter</a:t>
            </a:r>
          </a:p>
        </p:txBody>
      </p:sp>
      <p:sp>
        <p:nvSpPr>
          <p:cNvPr id="60421" name="Rectangle 1032"/>
          <p:cNvSpPr>
            <a:spLocks noChangeArrowheads="1"/>
          </p:cNvSpPr>
          <p:nvPr/>
        </p:nvSpPr>
        <p:spPr bwMode="auto">
          <a:xfrm>
            <a:off x="5105400" y="6096000"/>
            <a:ext cx="4054315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(2) (a)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2-3-4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1127D190-2677-4617-B424-0C62D11248B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2: Conduct IG PA</a:t>
            </a:r>
            <a:br>
              <a:rPr lang="en-US" sz="4000" dirty="0" smtClean="0"/>
            </a:br>
            <a:r>
              <a:rPr lang="en-US" sz="3600" u="sng" dirty="0" smtClean="0">
                <a:solidFill>
                  <a:srgbClr val="00B050"/>
                </a:solidFill>
              </a:rPr>
              <a:t>S</a:t>
            </a:r>
            <a:r>
              <a:rPr lang="en-US" sz="3600" dirty="0" smtClean="0"/>
              <a:t>elect a Course of Action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5089685" y="6457890"/>
            <a:ext cx="4054315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2-3-5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8600" y="2157413"/>
            <a:ext cx="54054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642938" indent="-535781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SzPct val="175000"/>
            </a:pPr>
            <a:r>
              <a:rPr lang="en-US" kern="0" dirty="0" smtClean="0"/>
              <a:t>Inspection</a:t>
            </a:r>
          </a:p>
          <a:p>
            <a:pPr marL="642938" indent="-535781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SzPct val="175000"/>
            </a:pPr>
            <a:r>
              <a:rPr lang="en-US" kern="0" dirty="0" smtClean="0">
                <a:solidFill>
                  <a:srgbClr val="FF0000"/>
                </a:solidFill>
              </a:rPr>
              <a:t>Assistance Inquiry</a:t>
            </a:r>
          </a:p>
          <a:p>
            <a:pPr marL="642938" indent="-535781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SzPct val="175000"/>
            </a:pPr>
            <a:r>
              <a:rPr lang="en-US" kern="0" dirty="0" smtClean="0"/>
              <a:t>Investigation</a:t>
            </a:r>
          </a:p>
          <a:p>
            <a:pPr marL="642938" indent="-535781" eaLnBrk="1" hangingPunct="1"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  <a:buSzPct val="175000"/>
            </a:pPr>
            <a:r>
              <a:rPr lang="en-US" kern="0" dirty="0" smtClean="0">
                <a:solidFill>
                  <a:srgbClr val="FF0000"/>
                </a:solidFill>
              </a:rPr>
              <a:t>Refer</a:t>
            </a:r>
            <a:r>
              <a:rPr lang="en-US" kern="0" dirty="0" smtClean="0">
                <a:solidFill>
                  <a:srgbClr val="A50021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9920" y="3228976"/>
            <a:ext cx="328612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Inquiry - </a:t>
            </a:r>
            <a:r>
              <a:rPr lang="en-US" sz="22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(DA- Verbal)</a:t>
            </a:r>
            <a:endParaRPr lang="en-US" sz="2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or</a:t>
            </a:r>
          </a:p>
          <a:p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– (DA)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571876" y="3514725"/>
            <a:ext cx="1285875" cy="28575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571876" y="3943350"/>
            <a:ext cx="1285875" cy="3571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dash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35DB3456-6560-40FE-A47F-369E3046D333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65539" name="Picture 19" descr="PE0145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719263"/>
            <a:ext cx="16002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105400" y="2432050"/>
            <a:ext cx="4038600" cy="4794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INVESTIGATION: 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</a:p>
          <a:p>
            <a:pPr eaLnBrk="1" hangingPunct="1"/>
            <a:r>
              <a:rPr lang="en-US" sz="2400" dirty="0" smtClean="0"/>
              <a:t>Inspector General</a:t>
            </a:r>
          </a:p>
          <a:p>
            <a:pPr eaLnBrk="1" hangingPunct="1"/>
            <a:r>
              <a:rPr lang="en-US" sz="2400" dirty="0" smtClean="0">
                <a:solidFill>
                  <a:srgbClr val="336600"/>
                </a:solidFill>
              </a:rPr>
              <a:t>Resolve Allegations</a:t>
            </a:r>
          </a:p>
          <a:p>
            <a:pPr eaLnBrk="1" hangingPunct="1"/>
            <a:r>
              <a:rPr lang="en-US" sz="2400" u="sng" dirty="0" smtClean="0"/>
              <a:t>Formal</a:t>
            </a:r>
            <a:r>
              <a:rPr lang="en-US" sz="2400" dirty="0" smtClean="0"/>
              <a:t> fact-finding process (Directing Authority’s directive)</a:t>
            </a:r>
          </a:p>
        </p:txBody>
      </p:sp>
      <p:sp>
        <p:nvSpPr>
          <p:cNvPr id="65541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2362200"/>
            <a:ext cx="4267200" cy="4794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33CC"/>
                </a:solidFill>
              </a:rPr>
              <a:t>INVESTIGATIVE INQUIRY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/>
            <a:r>
              <a:rPr lang="en-US" sz="2400" dirty="0" smtClean="0"/>
              <a:t>Inspector General</a:t>
            </a:r>
          </a:p>
          <a:p>
            <a:pPr eaLnBrk="1" hangingPunct="1"/>
            <a:r>
              <a:rPr lang="en-US" sz="2400" dirty="0" smtClean="0">
                <a:solidFill>
                  <a:srgbClr val="336600"/>
                </a:solidFill>
              </a:rPr>
              <a:t>Resolve Allegations</a:t>
            </a:r>
          </a:p>
          <a:p>
            <a:pPr eaLnBrk="1" hangingPunct="1"/>
            <a:r>
              <a:rPr lang="en-US" sz="2400" u="sng" dirty="0" smtClean="0"/>
              <a:t>Informal</a:t>
            </a:r>
            <a:r>
              <a:rPr lang="en-US" sz="2400" dirty="0" smtClean="0"/>
              <a:t> fact-finding process </a:t>
            </a:r>
          </a:p>
        </p:txBody>
      </p:sp>
      <p:sp>
        <p:nvSpPr>
          <p:cNvPr id="655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STEP 2: Conduct IG PA</a:t>
            </a:r>
            <a:br>
              <a:rPr lang="en-US" sz="4000" dirty="0" smtClean="0"/>
            </a:br>
            <a:r>
              <a:rPr lang="en-US" sz="3600" u="sng" dirty="0" smtClean="0">
                <a:solidFill>
                  <a:srgbClr val="00B050"/>
                </a:solidFill>
              </a:rPr>
              <a:t>S</a:t>
            </a:r>
            <a:r>
              <a:rPr lang="en-US" sz="3600" dirty="0" smtClean="0"/>
              <a:t>election of Course of Action</a:t>
            </a:r>
          </a:p>
        </p:txBody>
      </p:sp>
      <p:sp>
        <p:nvSpPr>
          <p:cNvPr id="65543" name="WordArt 1027"/>
          <p:cNvSpPr>
            <a:spLocks noChangeArrowheads="1" noChangeShapeType="1" noTextEdit="1"/>
          </p:cNvSpPr>
          <p:nvPr/>
        </p:nvSpPr>
        <p:spPr bwMode="auto">
          <a:xfrm rot="-760823">
            <a:off x="2590800" y="5582546"/>
            <a:ext cx="3429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33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nvestigations Block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822477B6-14C4-40B3-8C03-F764898EE25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08188"/>
            <a:ext cx="4191000" cy="4621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IG INSPECTION:</a:t>
            </a:r>
            <a:r>
              <a:rPr lang="en-US" sz="1800" dirty="0" smtClean="0">
                <a:solidFill>
                  <a:srgbClr val="FF0000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400" dirty="0" smtClean="0"/>
              <a:t>Inspector General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400" dirty="0" smtClean="0"/>
              <a:t>Assistant IG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400" dirty="0" smtClean="0">
                <a:solidFill>
                  <a:srgbClr val="336600"/>
                </a:solidFill>
              </a:rPr>
              <a:t>Focuses on systemic issues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400" dirty="0" smtClean="0"/>
              <a:t>Root Cause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400" dirty="0" smtClean="0"/>
              <a:t>Recommendation for corrections (taskers)</a:t>
            </a: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 sz="2400" dirty="0" smtClean="0"/>
              <a:t>Directing Authority determines scope and content (Directive)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987550"/>
            <a:ext cx="4953000" cy="4260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dirty="0" smtClean="0">
                <a:solidFill>
                  <a:srgbClr val="0033CC"/>
                </a:solidFill>
              </a:rPr>
              <a:t>ASSISTANCE INQUIRY: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400" dirty="0" smtClean="0"/>
              <a:t>IG, Assistant, Acting IG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400" dirty="0" smtClean="0">
                <a:solidFill>
                  <a:srgbClr val="336600"/>
                </a:solidFill>
              </a:rPr>
              <a:t>Resolves issues, request for assistance, help, information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400" u="sng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allegations 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</a:pPr>
            <a:r>
              <a:rPr lang="en-US" sz="2400" dirty="0" smtClean="0"/>
              <a:t>An </a:t>
            </a:r>
            <a:r>
              <a:rPr lang="en-US" sz="2400" u="sng" dirty="0" smtClean="0"/>
              <a:t>informal</a:t>
            </a:r>
            <a:r>
              <a:rPr lang="en-US" sz="2400" dirty="0" smtClean="0"/>
              <a:t> fact-finding process </a:t>
            </a:r>
          </a:p>
        </p:txBody>
      </p:sp>
      <p:sp>
        <p:nvSpPr>
          <p:cNvPr id="64517" name="Rectangle 13"/>
          <p:cNvSpPr>
            <a:spLocks noGrp="1" noChangeArrowheads="1"/>
          </p:cNvSpPr>
          <p:nvPr>
            <p:ph type="title"/>
          </p:nvPr>
        </p:nvSpPr>
        <p:spPr>
          <a:xfrm>
            <a:off x="14478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STEP 2: Conduct IG PA</a:t>
            </a:r>
            <a:br>
              <a:rPr lang="en-US" sz="4000" dirty="0" smtClean="0"/>
            </a:br>
            <a:r>
              <a:rPr lang="en-US" sz="3600" u="sng" dirty="0" smtClean="0">
                <a:solidFill>
                  <a:srgbClr val="00B050"/>
                </a:solidFill>
              </a:rPr>
              <a:t>S</a:t>
            </a:r>
            <a:r>
              <a:rPr lang="en-US" sz="3600" dirty="0" smtClean="0"/>
              <a:t>election of Course of 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724400"/>
            <a:ext cx="1695450" cy="18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16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C55A5C05-2A71-4E5E-A065-4555649B5D1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981200"/>
            <a:ext cx="8458200" cy="4108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9C1703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REFERRAL to: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dirty="0" smtClean="0">
              <a:solidFill>
                <a:srgbClr val="9C1703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1. Different </a:t>
            </a:r>
            <a:r>
              <a:rPr lang="en-US" sz="2400" dirty="0"/>
              <a:t>Command</a:t>
            </a:r>
            <a:r>
              <a:rPr lang="en-US" sz="2400" dirty="0">
                <a:solidFill>
                  <a:srgbClr val="336600"/>
                </a:solidFill>
              </a:rPr>
              <a:t> (refer in IGARS, </a:t>
            </a:r>
            <a:r>
              <a:rPr lang="en-US" sz="2400" dirty="0" smtClean="0">
                <a:solidFill>
                  <a:srgbClr val="336600"/>
                </a:solidFill>
              </a:rPr>
              <a:t>then close </a:t>
            </a:r>
            <a:r>
              <a:rPr lang="en-US" sz="2400" dirty="0">
                <a:solidFill>
                  <a:srgbClr val="336600"/>
                </a:solidFill>
              </a:rPr>
              <a:t>case)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Equal Opportunity, Equal Employment 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    Opportunity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Criminal Investigations Command 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     or </a:t>
            </a:r>
            <a:r>
              <a:rPr lang="en-US" sz="2000" dirty="0"/>
              <a:t>Military Police Investigations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Army </a:t>
            </a:r>
            <a:r>
              <a:rPr lang="en-US" sz="2000" dirty="0"/>
              <a:t>Board for Correction of Military </a:t>
            </a:r>
            <a:endParaRPr lang="en-US" sz="2000" dirty="0" smtClean="0"/>
          </a:p>
          <a:p>
            <a:pPr marL="400050" lvl="1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    Records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marL="400050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marL="40005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2. Chain of Command </a:t>
            </a:r>
            <a:r>
              <a:rPr lang="en-US" sz="2400" dirty="0">
                <a:solidFill>
                  <a:srgbClr val="0033CC"/>
                </a:solidFill>
              </a:rPr>
              <a:t>(keep case open and monitor)</a:t>
            </a:r>
          </a:p>
          <a:p>
            <a:pPr marL="40005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STEP 2: Conduct IG PA</a:t>
            </a:r>
            <a:br>
              <a:rPr lang="en-US" sz="4000" dirty="0" smtClean="0"/>
            </a:br>
            <a:r>
              <a:rPr lang="en-US" sz="3600" u="sng" dirty="0" smtClean="0">
                <a:solidFill>
                  <a:srgbClr val="00B050"/>
                </a:solidFill>
              </a:rPr>
              <a:t>S</a:t>
            </a:r>
            <a:r>
              <a:rPr lang="en-US" sz="3600" dirty="0" smtClean="0"/>
              <a:t>election of Course of 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05527"/>
            <a:ext cx="1408149" cy="27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9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28" y="1828800"/>
            <a:ext cx="3737172" cy="4938188"/>
          </a:xfrm>
          <a:prstGeom prst="rect">
            <a:avLst/>
          </a:prstGeom>
        </p:spPr>
      </p:pic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055FBEC5-7F0A-44A2-9BB2-327672BCCA2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Two</a:t>
            </a:r>
          </a:p>
        </p:txBody>
      </p:sp>
      <p:sp>
        <p:nvSpPr>
          <p:cNvPr id="67589" name="Line 7"/>
          <p:cNvSpPr>
            <a:spLocks noChangeShapeType="1"/>
          </p:cNvSpPr>
          <p:nvPr/>
        </p:nvSpPr>
        <p:spPr bwMode="auto">
          <a:xfrm>
            <a:off x="3124200" y="2133600"/>
            <a:ext cx="1447800" cy="762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7590" name="Line 8"/>
          <p:cNvSpPr>
            <a:spLocks noChangeShapeType="1"/>
          </p:cNvSpPr>
          <p:nvPr/>
        </p:nvSpPr>
        <p:spPr bwMode="auto">
          <a:xfrm>
            <a:off x="3124200" y="3048000"/>
            <a:ext cx="1371600" cy="1111336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7591" name="Rectangle 9"/>
          <p:cNvSpPr>
            <a:spLocks noChangeArrowheads="1"/>
          </p:cNvSpPr>
          <p:nvPr/>
        </p:nvSpPr>
        <p:spPr bwMode="auto">
          <a:xfrm>
            <a:off x="1295400" y="2133600"/>
            <a:ext cx="1857375" cy="9144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Text Box 10"/>
          <p:cNvSpPr txBox="1">
            <a:spLocks noChangeArrowheads="1"/>
          </p:cNvSpPr>
          <p:nvPr/>
        </p:nvSpPr>
        <p:spPr bwMode="auto">
          <a:xfrm>
            <a:off x="4495800" y="2209800"/>
            <a:ext cx="4343400" cy="1949536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 dirty="0"/>
              <a:t>Step 2  Preliminary Analysis</a:t>
            </a:r>
            <a:endParaRPr lang="en-US" sz="2000" b="1" dirty="0"/>
          </a:p>
          <a:p>
            <a:pPr algn="ctr" defTabSz="1019175" eaLnBrk="0" hangingPunct="0"/>
            <a:r>
              <a:rPr lang="en-US" sz="1600" dirty="0"/>
              <a:t>Identify Issues / Allegations</a:t>
            </a:r>
          </a:p>
          <a:p>
            <a:pPr algn="ctr" defTabSz="1019175" eaLnBrk="0" hangingPunct="0"/>
            <a:r>
              <a:rPr lang="en-US" sz="1600" dirty="0"/>
              <a:t>Determine IG Appropriateness</a:t>
            </a:r>
          </a:p>
          <a:p>
            <a:pPr algn="ctr" defTabSz="1019175" eaLnBrk="0" hangingPunct="0"/>
            <a:r>
              <a:rPr lang="en-US" sz="1600" dirty="0"/>
              <a:t>Open Case in IGARS</a:t>
            </a:r>
          </a:p>
          <a:p>
            <a:pPr algn="ctr" defTabSz="1019175" eaLnBrk="0" hangingPunct="0"/>
            <a:r>
              <a:rPr lang="en-US" sz="1600" dirty="0"/>
              <a:t>Acknowledge Receipt</a:t>
            </a:r>
          </a:p>
          <a:p>
            <a:pPr algn="ctr" defTabSz="1019175" eaLnBrk="0" hangingPunct="0"/>
            <a:r>
              <a:rPr lang="en-US" sz="1600" dirty="0"/>
              <a:t>Select a Course of Action</a:t>
            </a:r>
          </a:p>
          <a:p>
            <a:pPr algn="ctr" defTabSz="1019175" eaLnBrk="0" hangingPunct="0"/>
            <a:r>
              <a:rPr lang="en-US" sz="1600" dirty="0"/>
              <a:t>(Obtain Authority)</a:t>
            </a:r>
          </a:p>
        </p:txBody>
      </p:sp>
      <p:sp>
        <p:nvSpPr>
          <p:cNvPr id="67593" name="Text Box 11"/>
          <p:cNvSpPr txBox="1">
            <a:spLocks noChangeArrowheads="1"/>
          </p:cNvSpPr>
          <p:nvPr/>
        </p:nvSpPr>
        <p:spPr bwMode="auto">
          <a:xfrm>
            <a:off x="4953000" y="6156325"/>
            <a:ext cx="403860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(2)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89919"/>
            <a:ext cx="3733800" cy="4937919"/>
          </a:xfrm>
          <a:prstGeom prst="rect">
            <a:avLst/>
          </a:prstGeom>
        </p:spPr>
      </p:pic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6CDC2D30-27B6-4D68-A458-2B5E61AF719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932544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Three</a:t>
            </a:r>
          </a:p>
        </p:txBody>
      </p:sp>
      <p:sp>
        <p:nvSpPr>
          <p:cNvPr id="70661" name="Line 9"/>
          <p:cNvSpPr>
            <a:spLocks noChangeShapeType="1"/>
          </p:cNvSpPr>
          <p:nvPr/>
        </p:nvSpPr>
        <p:spPr bwMode="auto">
          <a:xfrm flipV="1">
            <a:off x="4038600" y="2438400"/>
            <a:ext cx="381000" cy="6096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662" name="Line 10"/>
          <p:cNvSpPr>
            <a:spLocks noChangeShapeType="1"/>
          </p:cNvSpPr>
          <p:nvPr/>
        </p:nvSpPr>
        <p:spPr bwMode="auto">
          <a:xfrm flipV="1">
            <a:off x="4115070" y="3276600"/>
            <a:ext cx="304529" cy="2286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663" name="Rectangle 11"/>
          <p:cNvSpPr>
            <a:spLocks noChangeArrowheads="1"/>
          </p:cNvSpPr>
          <p:nvPr/>
        </p:nvSpPr>
        <p:spPr bwMode="auto">
          <a:xfrm>
            <a:off x="304800" y="3048000"/>
            <a:ext cx="3733800" cy="4572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 Box 12"/>
          <p:cNvSpPr txBox="1">
            <a:spLocks noChangeArrowheads="1"/>
          </p:cNvSpPr>
          <p:nvPr/>
        </p:nvSpPr>
        <p:spPr bwMode="auto">
          <a:xfrm>
            <a:off x="4419600" y="2416175"/>
            <a:ext cx="4495800" cy="860425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>
                <a:solidFill>
                  <a:srgbClr val="000000"/>
                </a:solidFill>
              </a:rPr>
              <a:t>Step 3  Initiate Referrals Make Initial Notifications</a:t>
            </a:r>
          </a:p>
        </p:txBody>
      </p:sp>
      <p:sp>
        <p:nvSpPr>
          <p:cNvPr id="70665" name="Text Box 13"/>
          <p:cNvSpPr txBox="1">
            <a:spLocks noChangeArrowheads="1"/>
          </p:cNvSpPr>
          <p:nvPr/>
        </p:nvSpPr>
        <p:spPr bwMode="auto">
          <a:xfrm>
            <a:off x="5257800" y="6150114"/>
            <a:ext cx="38862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(3)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2B601917-7281-4598-8026-F163462CC1B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44475"/>
            <a:ext cx="76962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3: </a:t>
            </a:r>
            <a:r>
              <a:rPr lang="en-US" sz="4000" dirty="0" smtClean="0">
                <a:solidFill>
                  <a:srgbClr val="0033CC"/>
                </a:solidFill>
              </a:rPr>
              <a:t>Initiate Referrals</a:t>
            </a:r>
            <a:r>
              <a:rPr lang="en-US" sz="4000" dirty="0" smtClean="0"/>
              <a:t> &amp; Make Initial Notifications</a:t>
            </a:r>
          </a:p>
        </p:txBody>
      </p:sp>
      <p:sp>
        <p:nvSpPr>
          <p:cNvPr id="71685" name="Text Box 3077"/>
          <p:cNvSpPr txBox="1">
            <a:spLocks noChangeArrowheads="1"/>
          </p:cNvSpPr>
          <p:nvPr/>
        </p:nvSpPr>
        <p:spPr bwMode="auto">
          <a:xfrm>
            <a:off x="5029200" y="6534090"/>
            <a:ext cx="4114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2-4-1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09600" y="1936015"/>
            <a:ext cx="7572375" cy="424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250" kern="0" dirty="0" smtClean="0"/>
              <a:t>Matters that are </a:t>
            </a:r>
            <a:r>
              <a:rPr lang="en-US" sz="2250" kern="0" dirty="0" smtClean="0">
                <a:solidFill>
                  <a:srgbClr val="0033CC"/>
                </a:solidFill>
              </a:rPr>
              <a:t>not IG appropriate</a:t>
            </a:r>
            <a:r>
              <a:rPr lang="en-US" sz="2250" kern="0" dirty="0" smtClean="0"/>
              <a:t> </a:t>
            </a:r>
          </a:p>
          <a:p>
            <a:pPr lvl="1" eaLnBrk="1" hangingPunct="1"/>
            <a:r>
              <a:rPr lang="en-US" sz="1875" kern="0" dirty="0" smtClean="0"/>
              <a:t>Refer to the proper agency (Veterans Affairs, Criminal Investigations Division, etc.) </a:t>
            </a:r>
          </a:p>
          <a:p>
            <a:pPr lvl="1" eaLnBrk="1" hangingPunct="1"/>
            <a:r>
              <a:rPr lang="en-US" sz="1875" kern="0" dirty="0" smtClean="0"/>
              <a:t>Close the case</a:t>
            </a:r>
          </a:p>
          <a:p>
            <a:pPr eaLnBrk="1" hangingPunct="1"/>
            <a:r>
              <a:rPr lang="en-US" sz="2250" kern="0" dirty="0" smtClean="0"/>
              <a:t>Matters that are </a:t>
            </a:r>
            <a:r>
              <a:rPr lang="en-US" sz="2250" kern="0" dirty="0" smtClean="0">
                <a:solidFill>
                  <a:srgbClr val="0033CC"/>
                </a:solidFill>
              </a:rPr>
              <a:t>not </a:t>
            </a:r>
            <a:r>
              <a:rPr lang="en-US" sz="2250" u="sng" kern="0" dirty="0" smtClean="0">
                <a:solidFill>
                  <a:srgbClr val="0033CC"/>
                </a:solidFill>
              </a:rPr>
              <a:t>LOCAL </a:t>
            </a:r>
            <a:r>
              <a:rPr lang="en-US" sz="2250" kern="0" dirty="0" smtClean="0">
                <a:solidFill>
                  <a:srgbClr val="0033CC"/>
                </a:solidFill>
              </a:rPr>
              <a:t>IG appropriate </a:t>
            </a:r>
          </a:p>
          <a:p>
            <a:pPr lvl="1" eaLnBrk="1" hangingPunct="1"/>
            <a:r>
              <a:rPr lang="en-US" sz="1875" kern="0" dirty="0" smtClean="0">
                <a:solidFill>
                  <a:srgbClr val="FF0000"/>
                </a:solidFill>
              </a:rPr>
              <a:t>Refer to the proper IG office (SAIG-IN for Senior Official Allegations)</a:t>
            </a:r>
          </a:p>
          <a:p>
            <a:pPr lvl="1" eaLnBrk="1" hangingPunct="1"/>
            <a:r>
              <a:rPr lang="en-US" sz="1875" kern="0" dirty="0" smtClean="0"/>
              <a:t>Close the case</a:t>
            </a:r>
          </a:p>
          <a:p>
            <a:pPr eaLnBrk="1" hangingPunct="1"/>
            <a:r>
              <a:rPr lang="en-US" sz="2250" u="sng" kern="0" dirty="0" smtClean="0">
                <a:solidFill>
                  <a:srgbClr val="FF0000"/>
                </a:solidFill>
              </a:rPr>
              <a:t>Exception</a:t>
            </a:r>
            <a:r>
              <a:rPr lang="en-US" sz="2250" kern="0" dirty="0" smtClean="0">
                <a:solidFill>
                  <a:srgbClr val="FF0000"/>
                </a:solidFill>
              </a:rPr>
              <a:t>:  </a:t>
            </a:r>
            <a:r>
              <a:rPr lang="en-US" sz="2250" kern="0" dirty="0" smtClean="0">
                <a:solidFill>
                  <a:srgbClr val="000000"/>
                </a:solidFill>
              </a:rPr>
              <a:t>Matters referred to the local chain of command  </a:t>
            </a:r>
          </a:p>
          <a:p>
            <a:pPr lvl="1" eaLnBrk="1" hangingPunct="1"/>
            <a:r>
              <a:rPr lang="en-US" sz="1875" kern="0" dirty="0" smtClean="0">
                <a:solidFill>
                  <a:srgbClr val="0033CC"/>
                </a:solidFill>
              </a:rPr>
              <a:t>IG will monitor the case to ensure the chain of command takes proper action</a:t>
            </a:r>
          </a:p>
          <a:p>
            <a:pPr lvl="1" eaLnBrk="1" hangingPunct="1"/>
            <a:r>
              <a:rPr lang="en-US" sz="1875" kern="0" dirty="0" smtClean="0">
                <a:solidFill>
                  <a:srgbClr val="0033CC"/>
                </a:solidFill>
              </a:rPr>
              <a:t>Then close the case</a:t>
            </a:r>
            <a:endParaRPr lang="en-US" sz="1500" kern="0" dirty="0" smtClean="0">
              <a:solidFill>
                <a:srgbClr val="0033CC"/>
              </a:solidFill>
            </a:endParaRPr>
          </a:p>
          <a:p>
            <a:pPr marL="0" indent="0" eaLnBrk="1" hangingPunct="1">
              <a:buFontTx/>
              <a:buNone/>
            </a:pPr>
            <a:endParaRPr lang="en-US" sz="150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89919"/>
            <a:ext cx="3733800" cy="4937919"/>
          </a:xfrm>
          <a:prstGeom prst="rect">
            <a:avLst/>
          </a:prstGeom>
        </p:spPr>
      </p:pic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D606532-FCB8-4064-A859-924F30CECA0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One</a:t>
            </a: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5334000" y="6073914"/>
            <a:ext cx="3810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(1)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2-2</a:t>
            </a:r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4495800" y="2209800"/>
            <a:ext cx="4191000" cy="4953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>
                <a:solidFill>
                  <a:srgbClr val="000000"/>
                </a:solidFill>
              </a:rPr>
              <a:t>Step 1  Receive the IGAR</a:t>
            </a:r>
          </a:p>
        </p:txBody>
      </p:sp>
      <p:sp>
        <p:nvSpPr>
          <p:cNvPr id="34824" name="Line 5"/>
          <p:cNvSpPr>
            <a:spLocks noChangeShapeType="1"/>
          </p:cNvSpPr>
          <p:nvPr/>
        </p:nvSpPr>
        <p:spPr bwMode="auto">
          <a:xfrm>
            <a:off x="3048000" y="2133600"/>
            <a:ext cx="1447800" cy="5334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3" name="Line 4"/>
          <p:cNvSpPr>
            <a:spLocks noChangeShapeType="1"/>
          </p:cNvSpPr>
          <p:nvPr/>
        </p:nvSpPr>
        <p:spPr bwMode="auto">
          <a:xfrm>
            <a:off x="3124200" y="1905000"/>
            <a:ext cx="1371600" cy="3048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5" name="Rectangle 6"/>
          <p:cNvSpPr>
            <a:spLocks noChangeArrowheads="1"/>
          </p:cNvSpPr>
          <p:nvPr/>
        </p:nvSpPr>
        <p:spPr bwMode="auto">
          <a:xfrm>
            <a:off x="1371600" y="1862138"/>
            <a:ext cx="1676400" cy="3048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8ACEBF91-FA05-4136-BD97-495DE73A94F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44475"/>
            <a:ext cx="7543800" cy="1219200"/>
          </a:xfrm>
        </p:spPr>
        <p:txBody>
          <a:bodyPr/>
          <a:lstStyle/>
          <a:p>
            <a:pPr eaLnBrk="1" hangingPunct="1"/>
            <a:r>
              <a:rPr lang="en-US" sz="4000" smtClean="0"/>
              <a:t>STEP 3: Initiate Referrals &amp; </a:t>
            </a:r>
            <a:r>
              <a:rPr lang="en-US" sz="4000" smtClean="0">
                <a:solidFill>
                  <a:srgbClr val="0033CC"/>
                </a:solidFill>
              </a:rPr>
              <a:t>Make Initial Notifications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51075"/>
            <a:ext cx="8534400" cy="38449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Not making </a:t>
            </a:r>
            <a:r>
              <a:rPr lang="en-US" sz="2800" dirty="0" smtClean="0">
                <a:solidFill>
                  <a:srgbClr val="0033CC"/>
                </a:solidFill>
              </a:rPr>
              <a:t>Initial Notifications </a:t>
            </a:r>
            <a:r>
              <a:rPr lang="en-US" sz="2800" dirty="0" smtClean="0"/>
              <a:t>for Assistance Cases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If allegations, initial notifications are required for subject / suspect and supervisor / commander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Wait for the Investigations block of instruction to hear all about it!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089685" y="6226314"/>
            <a:ext cx="4054315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7-1b (3)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2-4-2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3733800" cy="4937919"/>
          </a:xfrm>
          <a:prstGeom prst="rect">
            <a:avLst/>
          </a:prstGeom>
        </p:spPr>
      </p:pic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67ACC4BA-AD87-41D6-9530-0942701A60A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928914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Three</a:t>
            </a:r>
          </a:p>
        </p:txBody>
      </p:sp>
      <p:sp>
        <p:nvSpPr>
          <p:cNvPr id="73733" name="Line 7"/>
          <p:cNvSpPr>
            <a:spLocks noChangeShapeType="1"/>
          </p:cNvSpPr>
          <p:nvPr/>
        </p:nvSpPr>
        <p:spPr bwMode="auto">
          <a:xfrm flipV="1">
            <a:off x="4038600" y="2438400"/>
            <a:ext cx="381000" cy="6096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34" name="Line 8"/>
          <p:cNvSpPr>
            <a:spLocks noChangeShapeType="1"/>
          </p:cNvSpPr>
          <p:nvPr/>
        </p:nvSpPr>
        <p:spPr bwMode="auto">
          <a:xfrm flipV="1">
            <a:off x="4038599" y="3276598"/>
            <a:ext cx="381001" cy="152401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35" name="Rectangle 9"/>
          <p:cNvSpPr>
            <a:spLocks noChangeArrowheads="1"/>
          </p:cNvSpPr>
          <p:nvPr/>
        </p:nvSpPr>
        <p:spPr bwMode="auto">
          <a:xfrm>
            <a:off x="304800" y="3048000"/>
            <a:ext cx="3733799" cy="3810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4419600" y="2416175"/>
            <a:ext cx="4495800" cy="860425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>
                <a:solidFill>
                  <a:srgbClr val="000000"/>
                </a:solidFill>
              </a:rPr>
              <a:t>Step 3  Initiate Referrals Make Initial Notifications</a:t>
            </a:r>
          </a:p>
        </p:txBody>
      </p:sp>
      <p:sp>
        <p:nvSpPr>
          <p:cNvPr id="73737" name="Text Box 11"/>
          <p:cNvSpPr txBox="1">
            <a:spLocks noChangeArrowheads="1"/>
          </p:cNvSpPr>
          <p:nvPr/>
        </p:nvSpPr>
        <p:spPr bwMode="auto">
          <a:xfrm>
            <a:off x="5334000" y="6226314"/>
            <a:ext cx="3810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(3)</a:t>
            </a: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92920"/>
            <a:ext cx="3737172" cy="4484080"/>
          </a:xfrm>
          <a:prstGeom prst="rect">
            <a:avLst/>
          </a:prstGeom>
        </p:spPr>
      </p:pic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C1FA6FC8-5CCC-4EF0-8FD5-B5151B1D73F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976086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Four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V="1">
            <a:off x="3886200" y="2057400"/>
            <a:ext cx="381000" cy="18288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V="1">
            <a:off x="3886200" y="4663539"/>
            <a:ext cx="392206" cy="441861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5783" name="Rectangle 11"/>
          <p:cNvSpPr>
            <a:spLocks noChangeArrowheads="1"/>
          </p:cNvSpPr>
          <p:nvPr/>
        </p:nvSpPr>
        <p:spPr bwMode="auto">
          <a:xfrm>
            <a:off x="366441" y="3459956"/>
            <a:ext cx="3519759" cy="1645444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 Box 12"/>
          <p:cNvSpPr txBox="1">
            <a:spLocks noChangeArrowheads="1"/>
          </p:cNvSpPr>
          <p:nvPr/>
        </p:nvSpPr>
        <p:spPr bwMode="auto">
          <a:xfrm>
            <a:off x="5334000" y="6457890"/>
            <a:ext cx="3810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" t="1086" r="1"/>
          <a:stretch/>
        </p:blipFill>
        <p:spPr>
          <a:xfrm>
            <a:off x="4191000" y="1992920"/>
            <a:ext cx="4911038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116F8326-6103-4C80-9534-45EEC6E6060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6803" name="Rectangle 4098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4:</a:t>
            </a:r>
            <a:br>
              <a:rPr lang="en-US" sz="4000" dirty="0" smtClean="0"/>
            </a:br>
            <a:r>
              <a:rPr lang="en-US" sz="4000" dirty="0" smtClean="0"/>
              <a:t>Conduct IG Fact-Finding</a:t>
            </a:r>
          </a:p>
        </p:txBody>
      </p:sp>
      <p:sp>
        <p:nvSpPr>
          <p:cNvPr id="76804" name="Rectangle 4099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0772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  </a:t>
            </a:r>
            <a:r>
              <a:rPr lang="en-US" sz="2800" u="sng" dirty="0" smtClean="0"/>
              <a:t>Authority to conduct “Fact-Finding” for:</a:t>
            </a:r>
          </a:p>
          <a:p>
            <a:pPr eaLnBrk="1" hangingPunct="1"/>
            <a:endParaRPr lang="en-US" sz="900" u="sng" dirty="0" smtClean="0"/>
          </a:p>
          <a:p>
            <a:pPr lvl="1" eaLnBrk="1" hangingPunct="1"/>
            <a:r>
              <a:rPr lang="en-US" sz="2400" dirty="0" smtClean="0"/>
              <a:t>Inspection </a:t>
            </a:r>
            <a:r>
              <a:rPr lang="en-US" sz="2400" i="1" dirty="0" smtClean="0">
                <a:solidFill>
                  <a:srgbClr val="FF0000"/>
                </a:solidFill>
              </a:rPr>
              <a:t>(Requires Directive from the Directing Authority)</a:t>
            </a:r>
          </a:p>
          <a:p>
            <a:pPr lvl="1" eaLnBrk="1" hangingPunct="1"/>
            <a:r>
              <a:rPr lang="en-US" sz="2400" dirty="0" smtClean="0">
                <a:solidFill>
                  <a:srgbClr val="336600"/>
                </a:solidFill>
              </a:rPr>
              <a:t>Assistance Inquiry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33CC"/>
                </a:solidFill>
              </a:rPr>
              <a:t>(</a:t>
            </a:r>
            <a:r>
              <a:rPr lang="en-US" sz="2400" u="sng" dirty="0" smtClean="0">
                <a:solidFill>
                  <a:srgbClr val="0033CC"/>
                </a:solidFill>
              </a:rPr>
              <a:t>No permission needed</a:t>
            </a:r>
            <a:r>
              <a:rPr lang="en-US" sz="2400" dirty="0" smtClean="0">
                <a:solidFill>
                  <a:srgbClr val="0033CC"/>
                </a:solidFill>
              </a:rPr>
              <a:t>)</a:t>
            </a:r>
          </a:p>
          <a:p>
            <a:pPr lvl="1" eaLnBrk="1" hangingPunct="1"/>
            <a:r>
              <a:rPr lang="en-US" sz="2400" dirty="0" smtClean="0"/>
              <a:t>Investigative Inquiry </a:t>
            </a:r>
            <a:r>
              <a:rPr lang="en-US" sz="2400" dirty="0" smtClean="0">
                <a:solidFill>
                  <a:srgbClr val="0033CC"/>
                </a:solidFill>
              </a:rPr>
              <a:t>(Directed by the Command IG or State IG; Verbal Approval from Directing Authority)</a:t>
            </a:r>
          </a:p>
          <a:p>
            <a:pPr lvl="1" eaLnBrk="1" hangingPunct="1"/>
            <a:r>
              <a:rPr lang="en-US" sz="2400" dirty="0" smtClean="0"/>
              <a:t>Investigation </a:t>
            </a:r>
            <a:r>
              <a:rPr lang="en-US" sz="2400" i="1" dirty="0" smtClean="0">
                <a:solidFill>
                  <a:srgbClr val="FF0000"/>
                </a:solidFill>
              </a:rPr>
              <a:t>(Requires Directive from the Directing Authority)</a:t>
            </a:r>
          </a:p>
        </p:txBody>
      </p:sp>
      <p:sp>
        <p:nvSpPr>
          <p:cNvPr id="76805" name="Rectangle 4103"/>
          <p:cNvSpPr>
            <a:spLocks noChangeArrowheads="1"/>
          </p:cNvSpPr>
          <p:nvPr/>
        </p:nvSpPr>
        <p:spPr bwMode="auto">
          <a:xfrm>
            <a:off x="5317311" y="6457890"/>
            <a:ext cx="3826689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DA8ECED9-0179-4335-8201-F5DAF4FACC8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239000" cy="1752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4:</a:t>
            </a:r>
            <a:br>
              <a:rPr lang="en-US" sz="4000" dirty="0" smtClean="0"/>
            </a:br>
            <a:r>
              <a:rPr lang="en-US" sz="4000" dirty="0" smtClean="0"/>
              <a:t>Conduct IG Fact-Finding</a:t>
            </a:r>
            <a:br>
              <a:rPr lang="en-US" sz="4000" dirty="0" smtClean="0"/>
            </a:br>
            <a:r>
              <a:rPr lang="en-US" dirty="0" smtClean="0"/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Assistance Inquiry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012950"/>
            <a:ext cx="8305800" cy="4565650"/>
          </a:xfrm>
        </p:spPr>
        <p:txBody>
          <a:bodyPr/>
          <a:lstStyle/>
          <a:p>
            <a:pPr marL="971550" lvl="1" indent="-514350" eaLnBrk="1" hangingPunct="1"/>
            <a:r>
              <a:rPr lang="en-US" dirty="0" smtClean="0"/>
              <a:t>Plan</a:t>
            </a:r>
          </a:p>
          <a:p>
            <a:pPr marL="971550" lvl="1" indent="-514350" eaLnBrk="1" hangingPunct="1"/>
            <a:r>
              <a:rPr lang="en-US" dirty="0" smtClean="0"/>
              <a:t>Confidentiality</a:t>
            </a:r>
          </a:p>
          <a:p>
            <a:pPr marL="971550" lvl="1" indent="-514350" eaLnBrk="1" hangingPunct="1"/>
            <a:r>
              <a:rPr lang="en-US" dirty="0" smtClean="0"/>
              <a:t>Gather information</a:t>
            </a:r>
          </a:p>
          <a:p>
            <a:pPr marL="1485900" lvl="2" indent="-400050" eaLnBrk="1" hangingPunct="1">
              <a:buFont typeface="Wingdings" pitchFamily="2" charset="2"/>
              <a:buChar char="Ø"/>
            </a:pPr>
            <a:r>
              <a:rPr lang="en-US" dirty="0" smtClean="0"/>
              <a:t>Documents</a:t>
            </a:r>
          </a:p>
          <a:p>
            <a:pPr marL="1485900" lvl="2" indent="-400050" eaLnBrk="1" hangingPunct="1">
              <a:buFont typeface="Wingdings" pitchFamily="2" charset="2"/>
              <a:buChar char="Ø"/>
            </a:pPr>
            <a:r>
              <a:rPr lang="en-US" dirty="0" smtClean="0"/>
              <a:t>Telephone calls</a:t>
            </a:r>
          </a:p>
          <a:p>
            <a:pPr marL="1485900" lvl="2" indent="-400050" eaLnBrk="1" hangingPunct="1">
              <a:buFont typeface="Wingdings" pitchFamily="2" charset="2"/>
              <a:buChar char="Ø"/>
            </a:pPr>
            <a:r>
              <a:rPr lang="en-US" dirty="0" smtClean="0"/>
              <a:t>Fax</a:t>
            </a:r>
          </a:p>
          <a:p>
            <a:pPr marL="1485900" lvl="2" indent="-400050" eaLnBrk="1" hangingPunct="1">
              <a:buFont typeface="Wingdings" pitchFamily="2" charset="2"/>
              <a:buChar char="Ø"/>
            </a:pPr>
            <a:r>
              <a:rPr lang="en-US" dirty="0" smtClean="0"/>
              <a:t>Etc.</a:t>
            </a:r>
          </a:p>
          <a:p>
            <a:pPr marL="971550" lvl="1" indent="-514350" eaLnBrk="1" hangingPunct="1"/>
            <a:r>
              <a:rPr lang="en-US" dirty="0" smtClean="0"/>
              <a:t>Evaluate information</a:t>
            </a:r>
          </a:p>
          <a:p>
            <a:pPr marL="971550" lvl="1" indent="-514350" eaLnBrk="1" hangingPunct="1"/>
            <a:r>
              <a:rPr lang="en-US" dirty="0" smtClean="0"/>
              <a:t>Resolve issue(s)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961" y="236855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28" y="1828800"/>
            <a:ext cx="3737172" cy="4572000"/>
          </a:xfrm>
          <a:prstGeom prst="rect">
            <a:avLst/>
          </a:prstGeom>
        </p:spPr>
      </p:pic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1B00AB10-20D3-4ED8-B76A-62E512C040F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947058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Four</a:t>
            </a:r>
          </a:p>
        </p:txBody>
      </p:sp>
      <p:sp>
        <p:nvSpPr>
          <p:cNvPr id="78853" name="Line 7"/>
          <p:cNvSpPr>
            <a:spLocks noChangeShapeType="1"/>
          </p:cNvSpPr>
          <p:nvPr/>
        </p:nvSpPr>
        <p:spPr bwMode="auto">
          <a:xfrm flipV="1">
            <a:off x="3733800" y="2057400"/>
            <a:ext cx="533400" cy="1306793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4" name="Line 8"/>
          <p:cNvSpPr>
            <a:spLocks noChangeShapeType="1"/>
          </p:cNvSpPr>
          <p:nvPr/>
        </p:nvSpPr>
        <p:spPr bwMode="auto">
          <a:xfrm flipV="1">
            <a:off x="3733800" y="4724400"/>
            <a:ext cx="533400" cy="3048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8855" name="Rectangle 9"/>
          <p:cNvSpPr>
            <a:spLocks noChangeArrowheads="1"/>
          </p:cNvSpPr>
          <p:nvPr/>
        </p:nvSpPr>
        <p:spPr bwMode="auto">
          <a:xfrm>
            <a:off x="352425" y="3364193"/>
            <a:ext cx="3381375" cy="1665007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5334000" y="6534090"/>
            <a:ext cx="3810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2-5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" t="1086" r="1"/>
          <a:stretch/>
        </p:blipFill>
        <p:spPr>
          <a:xfrm>
            <a:off x="4191000" y="1992920"/>
            <a:ext cx="4911038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8" y="1905000"/>
            <a:ext cx="3737172" cy="4938188"/>
          </a:xfrm>
          <a:prstGeom prst="rect">
            <a:avLst/>
          </a:prstGeom>
        </p:spPr>
      </p:pic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36721004-A82B-4764-A2E3-B3A9D2E9DF5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Five</a:t>
            </a:r>
          </a:p>
        </p:txBody>
      </p:sp>
      <p:sp>
        <p:nvSpPr>
          <p:cNvPr id="80901" name="Line 9"/>
          <p:cNvSpPr>
            <a:spLocks noChangeShapeType="1"/>
          </p:cNvSpPr>
          <p:nvPr/>
        </p:nvSpPr>
        <p:spPr bwMode="auto">
          <a:xfrm flipV="1">
            <a:off x="3200400" y="3124200"/>
            <a:ext cx="1371600" cy="2250141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2" name="Line 10"/>
          <p:cNvSpPr>
            <a:spLocks noChangeShapeType="1"/>
          </p:cNvSpPr>
          <p:nvPr/>
        </p:nvSpPr>
        <p:spPr bwMode="auto">
          <a:xfrm flipV="1">
            <a:off x="3200400" y="3850341"/>
            <a:ext cx="1371600" cy="18288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3" name="Rectangle 11"/>
          <p:cNvSpPr>
            <a:spLocks noChangeArrowheads="1"/>
          </p:cNvSpPr>
          <p:nvPr/>
        </p:nvSpPr>
        <p:spPr bwMode="auto">
          <a:xfrm>
            <a:off x="1066800" y="5374341"/>
            <a:ext cx="2133600" cy="3048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Text Box 12"/>
          <p:cNvSpPr txBox="1">
            <a:spLocks noChangeArrowheads="1"/>
          </p:cNvSpPr>
          <p:nvPr/>
        </p:nvSpPr>
        <p:spPr bwMode="auto">
          <a:xfrm>
            <a:off x="4572000" y="3126441"/>
            <a:ext cx="4114800" cy="841541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 dirty="0"/>
              <a:t>Step 5  Make </a:t>
            </a:r>
            <a:r>
              <a:rPr lang="en-US" sz="2400" b="1" dirty="0" smtClean="0"/>
              <a:t>Notification of Results</a:t>
            </a:r>
            <a:endParaRPr lang="en-US" sz="2400" b="1" dirty="0"/>
          </a:p>
        </p:txBody>
      </p:sp>
      <p:sp>
        <p:nvSpPr>
          <p:cNvPr id="80905" name="Text Box 13"/>
          <p:cNvSpPr txBox="1">
            <a:spLocks noChangeArrowheads="1"/>
          </p:cNvSpPr>
          <p:nvPr/>
        </p:nvSpPr>
        <p:spPr bwMode="auto">
          <a:xfrm>
            <a:off x="5181600" y="6226314"/>
            <a:ext cx="39624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</a:t>
            </a:r>
            <a:r>
              <a:rPr lang="en-US" sz="2000" b="1" dirty="0" smtClean="0">
                <a:solidFill>
                  <a:srgbClr val="336600"/>
                </a:solidFill>
              </a:rPr>
              <a:t>(5)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0ACDDEA-961F-4E2D-A069-5843DEDECC2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898525" y="1798638"/>
            <a:ext cx="184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endParaRPr lang="en-US" sz="2200" b="1">
              <a:latin typeface="Times New Roman" pitchFamily="18" charset="0"/>
            </a:endParaRPr>
          </a:p>
        </p:txBody>
      </p:sp>
      <p:sp>
        <p:nvSpPr>
          <p:cNvPr id="81924" name="Rectangle 11"/>
          <p:cNvSpPr>
            <a:spLocks noGrp="1" noChangeArrowheads="1"/>
          </p:cNvSpPr>
          <p:nvPr>
            <p:ph type="title"/>
          </p:nvPr>
        </p:nvSpPr>
        <p:spPr>
          <a:xfrm>
            <a:off x="1600200" y="244475"/>
            <a:ext cx="73152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5: Make Notification</a:t>
            </a:r>
            <a:br>
              <a:rPr lang="en-US" sz="4000" dirty="0" smtClean="0"/>
            </a:br>
            <a:r>
              <a:rPr lang="en-US" sz="4000" dirty="0" smtClean="0"/>
              <a:t>of Results</a:t>
            </a:r>
          </a:p>
        </p:txBody>
      </p:sp>
      <p:sp>
        <p:nvSpPr>
          <p:cNvPr id="8192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44500" y="2098675"/>
            <a:ext cx="8242300" cy="460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 smtClean="0"/>
              <a:t>Informing complainant of results 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000" dirty="0" smtClean="0">
                <a:solidFill>
                  <a:srgbClr val="0033CC"/>
                </a:solidFill>
              </a:rPr>
              <a:t>Update on the status, may not be final resolution (</a:t>
            </a:r>
            <a:r>
              <a:rPr lang="en-US" sz="2000" dirty="0">
                <a:solidFill>
                  <a:srgbClr val="0033CC"/>
                </a:solidFill>
              </a:rPr>
              <a:t>SITREP)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</a:pPr>
            <a:endParaRPr lang="en-US" sz="2000" dirty="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 smtClean="0"/>
              <a:t>If IG provided </a:t>
            </a:r>
            <a:r>
              <a:rPr lang="en-US" sz="2800" dirty="0" smtClean="0">
                <a:solidFill>
                  <a:srgbClr val="0033CC"/>
                </a:solidFill>
              </a:rPr>
              <a:t>assistance</a:t>
            </a:r>
            <a:r>
              <a:rPr lang="en-US" sz="2800" dirty="0" smtClean="0"/>
              <a:t>, provide the complainant information </a:t>
            </a:r>
            <a:r>
              <a:rPr lang="en-US" sz="2800" dirty="0" smtClean="0">
                <a:solidFill>
                  <a:srgbClr val="0033CC"/>
                </a:solidFill>
              </a:rPr>
              <a:t>pertaining </a:t>
            </a:r>
            <a:r>
              <a:rPr lang="en-US" sz="2800" u="sng" dirty="0" smtClean="0">
                <a:solidFill>
                  <a:srgbClr val="0033CC"/>
                </a:solidFill>
              </a:rPr>
              <a:t>directly</a:t>
            </a:r>
            <a:r>
              <a:rPr lang="en-US" sz="2800" dirty="0" smtClean="0"/>
              <a:t> to him / her </a:t>
            </a:r>
            <a:r>
              <a:rPr lang="en-US" sz="2800" u="sng" dirty="0" smtClean="0">
                <a:solidFill>
                  <a:srgbClr val="0033CC"/>
                </a:solidFill>
              </a:rPr>
              <a:t>verbally or in writing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 smtClean="0"/>
              <a:t>Remember </a:t>
            </a:r>
            <a:r>
              <a:rPr lang="en-US" sz="2800" u="sng" dirty="0" smtClean="0"/>
              <a:t>third-party</a:t>
            </a:r>
            <a:r>
              <a:rPr lang="en-US" sz="2800" dirty="0" smtClean="0"/>
              <a:t> and Privacy Act rules!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2800" dirty="0" smtClean="0"/>
              <a:t>Notifications need to be annotated in </a:t>
            </a:r>
            <a:r>
              <a:rPr lang="en-US" sz="2800" dirty="0" smtClean="0">
                <a:solidFill>
                  <a:srgbClr val="0033CC"/>
                </a:solidFill>
              </a:rPr>
              <a:t>case notes</a:t>
            </a:r>
            <a:r>
              <a:rPr lang="en-US" sz="2800" dirty="0" smtClean="0"/>
              <a:t> in IGARS database</a:t>
            </a:r>
          </a:p>
        </p:txBody>
      </p:sp>
      <p:sp>
        <p:nvSpPr>
          <p:cNvPr id="81926" name="Text Box 3"/>
          <p:cNvSpPr txBox="1">
            <a:spLocks noChangeArrowheads="1"/>
          </p:cNvSpPr>
          <p:nvPr/>
        </p:nvSpPr>
        <p:spPr bwMode="auto">
          <a:xfrm>
            <a:off x="5181600" y="6019800"/>
            <a:ext cx="39624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6-1d </a:t>
            </a:r>
            <a:r>
              <a:rPr lang="en-US" sz="2000" b="1" dirty="0" smtClean="0">
                <a:solidFill>
                  <a:srgbClr val="336600"/>
                </a:solidFill>
              </a:rPr>
              <a:t>(5)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 Part One, </a:t>
            </a:r>
            <a:r>
              <a:rPr lang="en-US" sz="2000" b="1" dirty="0">
                <a:solidFill>
                  <a:srgbClr val="336600"/>
                </a:solidFill>
              </a:rPr>
              <a:t>Sect. 2-6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8" y="1828800"/>
            <a:ext cx="3737172" cy="4938188"/>
          </a:xfrm>
          <a:prstGeom prst="rect">
            <a:avLst/>
          </a:prstGeom>
        </p:spPr>
      </p:pic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CCFE7BDC-CB92-4BB3-90D0-7ED7B24C083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The Seven-Step IGAP</a:t>
            </a:r>
            <a:br>
              <a:rPr lang="en-US" sz="4000" smtClean="0"/>
            </a:br>
            <a:r>
              <a:rPr lang="en-US" sz="4000" smtClean="0"/>
              <a:t>Step Five</a:t>
            </a:r>
          </a:p>
        </p:txBody>
      </p:sp>
      <p:sp>
        <p:nvSpPr>
          <p:cNvPr id="82949" name="Line 7"/>
          <p:cNvSpPr>
            <a:spLocks noChangeShapeType="1"/>
          </p:cNvSpPr>
          <p:nvPr/>
        </p:nvSpPr>
        <p:spPr bwMode="auto">
          <a:xfrm flipV="1">
            <a:off x="3200400" y="3886200"/>
            <a:ext cx="1371600" cy="17526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 flipV="1">
            <a:off x="3200400" y="3124200"/>
            <a:ext cx="1371600" cy="22098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951" name="Rectangle 9"/>
          <p:cNvSpPr>
            <a:spLocks noChangeArrowheads="1"/>
          </p:cNvSpPr>
          <p:nvPr/>
        </p:nvSpPr>
        <p:spPr bwMode="auto">
          <a:xfrm>
            <a:off x="1066799" y="5334000"/>
            <a:ext cx="2133601" cy="3048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Text Box 10"/>
          <p:cNvSpPr txBox="1">
            <a:spLocks noChangeArrowheads="1"/>
          </p:cNvSpPr>
          <p:nvPr/>
        </p:nvSpPr>
        <p:spPr bwMode="auto">
          <a:xfrm>
            <a:off x="4572000" y="3120859"/>
            <a:ext cx="4114800" cy="841541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 dirty="0"/>
              <a:t>Step 5  Make </a:t>
            </a:r>
            <a:r>
              <a:rPr lang="en-US" sz="2400" b="1" dirty="0" smtClean="0"/>
              <a:t>Notification of Results</a:t>
            </a:r>
            <a:endParaRPr lang="en-US" sz="2400" b="1" dirty="0"/>
          </a:p>
        </p:txBody>
      </p:sp>
      <p:sp>
        <p:nvSpPr>
          <p:cNvPr id="82953" name="Text Box 11"/>
          <p:cNvSpPr txBox="1">
            <a:spLocks noChangeArrowheads="1"/>
          </p:cNvSpPr>
          <p:nvPr/>
        </p:nvSpPr>
        <p:spPr bwMode="auto">
          <a:xfrm>
            <a:off x="5181600" y="5927725"/>
            <a:ext cx="3810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</a:t>
            </a:r>
            <a:r>
              <a:rPr lang="en-US" sz="2000" b="1" dirty="0" smtClean="0">
                <a:solidFill>
                  <a:srgbClr val="336600"/>
                </a:solidFill>
              </a:rPr>
              <a:t>(5)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 Part One, </a:t>
            </a:r>
            <a:r>
              <a:rPr lang="en-US" sz="2000" b="1" dirty="0">
                <a:solidFill>
                  <a:srgbClr val="336600"/>
                </a:solidFill>
              </a:rPr>
              <a:t>Sect. 2-6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3737172" cy="4938188"/>
          </a:xfrm>
          <a:prstGeom prst="rect">
            <a:avLst/>
          </a:prstGeom>
        </p:spPr>
      </p:pic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A3DBEBC1-1CEF-4EB5-AA7B-CD57A7E4B9E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928914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Six</a:t>
            </a:r>
          </a:p>
        </p:txBody>
      </p:sp>
      <p:sp>
        <p:nvSpPr>
          <p:cNvPr id="84997" name="Line 9"/>
          <p:cNvSpPr>
            <a:spLocks noChangeShapeType="1"/>
          </p:cNvSpPr>
          <p:nvPr/>
        </p:nvSpPr>
        <p:spPr bwMode="auto">
          <a:xfrm flipV="1">
            <a:off x="3124200" y="2819400"/>
            <a:ext cx="1828800" cy="27432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V="1">
            <a:off x="3124200" y="3276600"/>
            <a:ext cx="1828800" cy="28194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4999" name="Rectangle 11"/>
          <p:cNvSpPr>
            <a:spLocks noChangeArrowheads="1"/>
          </p:cNvSpPr>
          <p:nvPr/>
        </p:nvSpPr>
        <p:spPr bwMode="auto">
          <a:xfrm>
            <a:off x="1295400" y="5562600"/>
            <a:ext cx="1828800" cy="5334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000" name="Text Box 12"/>
          <p:cNvSpPr txBox="1">
            <a:spLocks noChangeArrowheads="1"/>
          </p:cNvSpPr>
          <p:nvPr/>
        </p:nvSpPr>
        <p:spPr bwMode="auto">
          <a:xfrm>
            <a:off x="5334000" y="6073914"/>
            <a:ext cx="3810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</a:t>
            </a:r>
            <a:r>
              <a:rPr lang="en-US" sz="2000" b="1" dirty="0" smtClean="0">
                <a:solidFill>
                  <a:srgbClr val="336600"/>
                </a:solidFill>
              </a:rPr>
              <a:t>(6)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2-7</a:t>
            </a:r>
          </a:p>
        </p:txBody>
      </p:sp>
      <p:sp>
        <p:nvSpPr>
          <p:cNvPr id="85001" name="Text Box 13"/>
          <p:cNvSpPr txBox="1">
            <a:spLocks noChangeArrowheads="1"/>
          </p:cNvSpPr>
          <p:nvPr/>
        </p:nvSpPr>
        <p:spPr bwMode="auto">
          <a:xfrm>
            <a:off x="4953000" y="2819400"/>
            <a:ext cx="3581400" cy="903096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 dirty="0"/>
              <a:t>Step 6  </a:t>
            </a:r>
            <a:r>
              <a:rPr lang="en-US" sz="2400" b="1" dirty="0" smtClean="0"/>
              <a:t>Follow-Up</a:t>
            </a:r>
          </a:p>
          <a:p>
            <a:pPr algn="ctr" defTabSz="1019175" eaLnBrk="0" hangingPunct="0"/>
            <a:r>
              <a:rPr lang="en-US" sz="1400" dirty="0" smtClean="0"/>
              <a:t>Issues / Allegations Thoroughly Addressed</a:t>
            </a:r>
          </a:p>
          <a:p>
            <a:pPr algn="ctr" defTabSz="1019175" eaLnBrk="0" hangingPunct="0"/>
            <a:r>
              <a:rPr lang="en-US" sz="1400" dirty="0" smtClean="0"/>
              <a:t>IG Responsibilities Fulfilled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D6A1BF2C-87EB-4027-9766-B7680184E2D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1: Receive the IGAR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IGARs come from the </a:t>
            </a:r>
            <a:r>
              <a:rPr lang="en-US" sz="2800" u="sng" dirty="0" smtClean="0">
                <a:solidFill>
                  <a:srgbClr val="0000FF"/>
                </a:solidFill>
              </a:rPr>
              <a:t>in</a:t>
            </a:r>
            <a:r>
              <a:rPr lang="en-US" sz="2800" dirty="0" smtClean="0"/>
              <a:t> crowd:</a:t>
            </a:r>
          </a:p>
          <a:p>
            <a:pPr eaLnBrk="1" hangingPunct="1"/>
            <a:endParaRPr lang="en-US" sz="2800" dirty="0" smtClean="0"/>
          </a:p>
          <a:p>
            <a:pPr lvl="1" eaLnBrk="1" hangingPunct="1"/>
            <a:r>
              <a:rPr lang="en-US" dirty="0" smtClean="0"/>
              <a:t>Walk-</a:t>
            </a:r>
            <a:r>
              <a:rPr lang="en-US" dirty="0" smtClean="0">
                <a:solidFill>
                  <a:srgbClr val="0000FF"/>
                </a:solidFill>
              </a:rPr>
              <a:t>in</a:t>
            </a:r>
          </a:p>
          <a:p>
            <a:pPr lvl="1" eaLnBrk="1" hangingPunct="1"/>
            <a:r>
              <a:rPr lang="en-US" dirty="0" smtClean="0"/>
              <a:t>Call-</a:t>
            </a:r>
            <a:r>
              <a:rPr lang="en-US" dirty="0" smtClean="0">
                <a:solidFill>
                  <a:srgbClr val="0000FF"/>
                </a:solidFill>
              </a:rPr>
              <a:t>in</a:t>
            </a:r>
          </a:p>
          <a:p>
            <a:pPr lvl="1" eaLnBrk="1" hangingPunct="1"/>
            <a:r>
              <a:rPr lang="en-US" dirty="0" smtClean="0"/>
              <a:t>Write-</a:t>
            </a:r>
            <a:r>
              <a:rPr lang="en-US" dirty="0" smtClean="0">
                <a:solidFill>
                  <a:srgbClr val="0000FF"/>
                </a:solidFill>
              </a:rPr>
              <a:t>in</a:t>
            </a:r>
          </a:p>
          <a:p>
            <a:pPr lvl="1" eaLnBrk="1" hangingPunct="1"/>
            <a:r>
              <a:rPr lang="en-US" dirty="0" smtClean="0"/>
              <a:t>E-mail-</a:t>
            </a:r>
            <a:r>
              <a:rPr lang="en-US" dirty="0" smtClean="0">
                <a:solidFill>
                  <a:srgbClr val="0000FF"/>
                </a:solidFill>
              </a:rPr>
              <a:t>in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In the Gym / PX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5334000" y="6457890"/>
            <a:ext cx="3810000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2-2</a:t>
            </a:r>
          </a:p>
        </p:txBody>
      </p:sp>
      <p:pic>
        <p:nvPicPr>
          <p:cNvPr id="35846" name="Picture 22" descr="55-2454098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31" descr="MCj039802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191000"/>
            <a:ext cx="16764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35" descr="MCj039683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2743200"/>
            <a:ext cx="11144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37" descr="MCj030022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572000"/>
            <a:ext cx="18097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39" descr="MCj015721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1600200"/>
            <a:ext cx="13335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FDB79405-2BB2-4491-9D87-9461DB8CFB4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6: Conduct </a:t>
            </a:r>
            <a:br>
              <a:rPr lang="en-US" sz="4000" dirty="0" smtClean="0"/>
            </a:br>
            <a:r>
              <a:rPr lang="en-US" sz="4000" dirty="0" smtClean="0"/>
              <a:t>Follow-up</a:t>
            </a:r>
          </a:p>
        </p:txBody>
      </p:sp>
      <p:sp>
        <p:nvSpPr>
          <p:cNvPr id="860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794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IG can contact complainant, the complainant can contact the IG, or the IG can address in a future inspection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8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		     Ensure issues were thoroughly     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        addressed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	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		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		     Ensure all IG responsibilities are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        fulfilled</a:t>
            </a:r>
          </a:p>
        </p:txBody>
      </p:sp>
      <p:pic>
        <p:nvPicPr>
          <p:cNvPr id="86021" name="Picture 7" descr="WB0151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3657600"/>
            <a:ext cx="990600" cy="68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6022" name="Picture 5" descr="WB0151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210175"/>
            <a:ext cx="952500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6023" name="Text Box 8"/>
          <p:cNvSpPr txBox="1">
            <a:spLocks noChangeArrowheads="1"/>
          </p:cNvSpPr>
          <p:nvPr/>
        </p:nvSpPr>
        <p:spPr bwMode="auto">
          <a:xfrm>
            <a:off x="5257800" y="6226314"/>
            <a:ext cx="38862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</a:t>
            </a:r>
            <a:r>
              <a:rPr lang="en-US" sz="2000" b="1" dirty="0" smtClean="0">
                <a:solidFill>
                  <a:srgbClr val="336600"/>
                </a:solidFill>
              </a:rPr>
              <a:t>(6)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8" y="1889650"/>
            <a:ext cx="3737172" cy="4938188"/>
          </a:xfrm>
          <a:prstGeom prst="rect">
            <a:avLst/>
          </a:prstGeom>
        </p:spPr>
      </p:pic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2FD8726D-B25B-4AB3-A14A-0231B0F9B16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928914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Six</a:t>
            </a:r>
          </a:p>
        </p:txBody>
      </p:sp>
      <p:sp>
        <p:nvSpPr>
          <p:cNvPr id="87045" name="Line 7"/>
          <p:cNvSpPr>
            <a:spLocks noChangeShapeType="1"/>
          </p:cNvSpPr>
          <p:nvPr/>
        </p:nvSpPr>
        <p:spPr bwMode="auto">
          <a:xfrm flipV="1">
            <a:off x="3124198" y="2819400"/>
            <a:ext cx="1828801" cy="28194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7046" name="Line 8"/>
          <p:cNvSpPr>
            <a:spLocks noChangeShapeType="1"/>
          </p:cNvSpPr>
          <p:nvPr/>
        </p:nvSpPr>
        <p:spPr bwMode="auto">
          <a:xfrm flipV="1">
            <a:off x="3124198" y="3276598"/>
            <a:ext cx="1828802" cy="2819401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7047" name="Rectangle 9"/>
          <p:cNvSpPr>
            <a:spLocks noChangeArrowheads="1"/>
          </p:cNvSpPr>
          <p:nvPr/>
        </p:nvSpPr>
        <p:spPr bwMode="auto">
          <a:xfrm>
            <a:off x="1295400" y="5638800"/>
            <a:ext cx="1828799" cy="4572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8" name="Text Box 10"/>
          <p:cNvSpPr txBox="1">
            <a:spLocks noChangeArrowheads="1"/>
          </p:cNvSpPr>
          <p:nvPr/>
        </p:nvSpPr>
        <p:spPr bwMode="auto">
          <a:xfrm>
            <a:off x="5257800" y="6226314"/>
            <a:ext cx="38862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</a:t>
            </a:r>
            <a:r>
              <a:rPr lang="en-US" sz="2000" b="1" dirty="0" smtClean="0">
                <a:solidFill>
                  <a:srgbClr val="336600"/>
                </a:solidFill>
              </a:rPr>
              <a:t>(6)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2-7</a:t>
            </a:r>
          </a:p>
        </p:txBody>
      </p:sp>
      <p:sp>
        <p:nvSpPr>
          <p:cNvPr id="87049" name="Text Box 11"/>
          <p:cNvSpPr txBox="1">
            <a:spLocks noChangeArrowheads="1"/>
          </p:cNvSpPr>
          <p:nvPr/>
        </p:nvSpPr>
        <p:spPr bwMode="auto">
          <a:xfrm>
            <a:off x="4953000" y="2743200"/>
            <a:ext cx="3581400" cy="903096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 dirty="0"/>
              <a:t>Step 6  </a:t>
            </a:r>
            <a:r>
              <a:rPr lang="en-US" sz="2400" b="1" dirty="0" smtClean="0"/>
              <a:t>Follow-Up</a:t>
            </a:r>
          </a:p>
          <a:p>
            <a:pPr algn="ctr" defTabSz="1019175" eaLnBrk="0" hangingPunct="0"/>
            <a:r>
              <a:rPr lang="en-US" sz="1400" dirty="0" smtClean="0"/>
              <a:t>Issues / Allegations Thoroughly Addressed</a:t>
            </a:r>
          </a:p>
          <a:p>
            <a:pPr algn="ctr" defTabSz="1019175" eaLnBrk="0" hangingPunct="0"/>
            <a:r>
              <a:rPr lang="en-US" sz="1400" dirty="0" smtClean="0"/>
              <a:t>IG Responsibilities Fulfilled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8" y="1843612"/>
            <a:ext cx="3737172" cy="4938188"/>
          </a:xfrm>
          <a:prstGeom prst="rect">
            <a:avLst/>
          </a:prstGeom>
        </p:spPr>
      </p:pic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AE4F8CBF-E744-4A6B-B529-BEC4E197B8A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Seven</a:t>
            </a:r>
          </a:p>
        </p:txBody>
      </p:sp>
      <p:sp>
        <p:nvSpPr>
          <p:cNvPr id="89093" name="Text Box 8"/>
          <p:cNvSpPr txBox="1">
            <a:spLocks noChangeArrowheads="1"/>
          </p:cNvSpPr>
          <p:nvPr/>
        </p:nvSpPr>
        <p:spPr bwMode="auto">
          <a:xfrm>
            <a:off x="4648200" y="2810106"/>
            <a:ext cx="3886200" cy="14570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 dirty="0">
                <a:solidFill>
                  <a:srgbClr val="000000"/>
                </a:solidFill>
              </a:rPr>
              <a:t>Step 7  Close the </a:t>
            </a:r>
            <a:r>
              <a:rPr lang="en-US" sz="2400" b="1" dirty="0" smtClean="0">
                <a:solidFill>
                  <a:srgbClr val="000000"/>
                </a:solidFill>
              </a:rPr>
              <a:t>IGAR</a:t>
            </a:r>
          </a:p>
          <a:p>
            <a:pPr algn="ctr" defTabSz="1019175" eaLnBrk="0" hangingPunct="0"/>
            <a:r>
              <a:rPr lang="en-US" sz="1600" dirty="0" smtClean="0">
                <a:solidFill>
                  <a:srgbClr val="000000"/>
                </a:solidFill>
              </a:rPr>
              <a:t>Send Final Reply</a:t>
            </a:r>
          </a:p>
          <a:p>
            <a:pPr algn="ctr" defTabSz="1019175" eaLnBrk="0" hangingPunct="0"/>
            <a:r>
              <a:rPr lang="en-US" sz="1600" dirty="0" smtClean="0">
                <a:solidFill>
                  <a:srgbClr val="000000"/>
                </a:solidFill>
              </a:rPr>
              <a:t>Close the IGAR</a:t>
            </a:r>
          </a:p>
          <a:p>
            <a:pPr algn="ctr" defTabSz="1019175" eaLnBrk="0" hangingPunct="0"/>
            <a:r>
              <a:rPr lang="en-US" sz="1600" dirty="0" smtClean="0">
                <a:solidFill>
                  <a:srgbClr val="000000"/>
                </a:solidFill>
              </a:rPr>
              <a:t>Make Appropriate Reports</a:t>
            </a:r>
          </a:p>
          <a:p>
            <a:pPr algn="ctr" defTabSz="1019175" eaLnBrk="0" hangingPunct="0"/>
            <a:r>
              <a:rPr lang="en-US" sz="1600" dirty="0" smtClean="0">
                <a:solidFill>
                  <a:srgbClr val="000000"/>
                </a:solidFill>
              </a:rPr>
              <a:t>Analyze for Trends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9094" name="Line 9"/>
          <p:cNvSpPr>
            <a:spLocks noChangeShapeType="1"/>
          </p:cNvSpPr>
          <p:nvPr/>
        </p:nvSpPr>
        <p:spPr bwMode="auto">
          <a:xfrm flipV="1">
            <a:off x="2971800" y="2895600"/>
            <a:ext cx="1676400" cy="32004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095" name="Line 10"/>
          <p:cNvSpPr>
            <a:spLocks noChangeShapeType="1"/>
          </p:cNvSpPr>
          <p:nvPr/>
        </p:nvSpPr>
        <p:spPr bwMode="auto">
          <a:xfrm flipV="1">
            <a:off x="2971800" y="3352800"/>
            <a:ext cx="1676400" cy="34290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9096" name="Rectangle 11"/>
          <p:cNvSpPr>
            <a:spLocks noChangeArrowheads="1"/>
          </p:cNvSpPr>
          <p:nvPr/>
        </p:nvSpPr>
        <p:spPr bwMode="auto">
          <a:xfrm>
            <a:off x="1371600" y="6096000"/>
            <a:ext cx="1600200" cy="6858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Text Box 12"/>
          <p:cNvSpPr txBox="1">
            <a:spLocks noChangeArrowheads="1"/>
          </p:cNvSpPr>
          <p:nvPr/>
        </p:nvSpPr>
        <p:spPr bwMode="auto">
          <a:xfrm>
            <a:off x="5257800" y="6150114"/>
            <a:ext cx="38862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</a:t>
            </a:r>
            <a:r>
              <a:rPr lang="en-US" sz="2000" b="1" dirty="0" smtClean="0">
                <a:solidFill>
                  <a:srgbClr val="336600"/>
                </a:solidFill>
              </a:rPr>
              <a:t>(7)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889999D3-3303-4B97-AED4-B0D3BA08C0D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9950"/>
            <a:ext cx="8534400" cy="44132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Provide complainant a </a:t>
            </a:r>
            <a:r>
              <a:rPr lang="en-US" sz="2800" dirty="0" smtClean="0">
                <a:solidFill>
                  <a:srgbClr val="0033CC"/>
                </a:solidFill>
              </a:rPr>
              <a:t>final reply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Close the file in </a:t>
            </a:r>
            <a:r>
              <a:rPr lang="en-US" sz="2800" dirty="0" smtClean="0">
                <a:solidFill>
                  <a:srgbClr val="0033CC"/>
                </a:solidFill>
              </a:rPr>
              <a:t>IGARS</a:t>
            </a:r>
            <a:r>
              <a:rPr lang="en-US" sz="2800" dirty="0" smtClean="0"/>
              <a:t> database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Make </a:t>
            </a:r>
            <a:r>
              <a:rPr lang="en-US" sz="2800" dirty="0" smtClean="0">
                <a:solidFill>
                  <a:srgbClr val="0033CC"/>
                </a:solidFill>
              </a:rPr>
              <a:t>appropriate reports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z="2800" dirty="0" smtClean="0"/>
              <a:t>Analyze developing </a:t>
            </a:r>
            <a:r>
              <a:rPr lang="en-US" sz="2800" dirty="0" smtClean="0">
                <a:solidFill>
                  <a:srgbClr val="0033CC"/>
                </a:solidFill>
              </a:rPr>
              <a:t>trends</a:t>
            </a:r>
          </a:p>
          <a:p>
            <a:pPr marL="609600" indent="-609600" algn="r"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90117" name="Picture 5" descr="BS0206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838" y="3581400"/>
            <a:ext cx="17573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Text Box 3"/>
          <p:cNvSpPr txBox="1">
            <a:spLocks noChangeArrowheads="1"/>
          </p:cNvSpPr>
          <p:nvPr/>
        </p:nvSpPr>
        <p:spPr bwMode="auto">
          <a:xfrm>
            <a:off x="5029200" y="6226314"/>
            <a:ext cx="41148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</a:t>
            </a:r>
            <a:r>
              <a:rPr lang="en-US" sz="2000" b="1" dirty="0" smtClean="0">
                <a:solidFill>
                  <a:srgbClr val="336600"/>
                </a:solidFill>
              </a:rPr>
              <a:t>(7)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 ,Sect</a:t>
            </a:r>
            <a:r>
              <a:rPr lang="en-US" sz="2000" b="1" dirty="0">
                <a:solidFill>
                  <a:srgbClr val="336600"/>
                </a:solidFill>
              </a:rPr>
              <a:t>. 2-8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C52AC9CE-30C4-4925-882A-0C4E2F22C50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1139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  <a:br>
              <a:rPr lang="en-US" sz="4000" dirty="0" smtClean="0"/>
            </a:br>
            <a:r>
              <a:rPr lang="en-US" sz="3600" dirty="0" smtClean="0"/>
              <a:t>Final Reply to Complainant</a:t>
            </a:r>
          </a:p>
        </p:txBody>
      </p:sp>
      <p:pic>
        <p:nvPicPr>
          <p:cNvPr id="91140" name="Picture 10" descr="BS00604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657600"/>
            <a:ext cx="3505200" cy="3124200"/>
          </a:xfrm>
        </p:spPr>
      </p:pic>
      <p:sp>
        <p:nvSpPr>
          <p:cNvPr id="9114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2063750"/>
            <a:ext cx="5334000" cy="42608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Prepare a response to the complainant:</a:t>
            </a:r>
          </a:p>
          <a:p>
            <a:pPr lvl="1" eaLnBrk="1" hangingPunct="1"/>
            <a:r>
              <a:rPr lang="en-US" sz="2400" dirty="0" smtClean="0"/>
              <a:t>Address the complaint</a:t>
            </a:r>
          </a:p>
          <a:p>
            <a:pPr lvl="1" eaLnBrk="1" hangingPunct="1"/>
            <a:r>
              <a:rPr lang="en-US" sz="2400" dirty="0" smtClean="0">
                <a:solidFill>
                  <a:srgbClr val="0033CC"/>
                </a:solidFill>
              </a:rPr>
              <a:t>Summarize</a:t>
            </a:r>
            <a:r>
              <a:rPr lang="en-US" sz="2400" dirty="0" smtClean="0"/>
              <a:t> the facts and conclusions that pertain to the complainant</a:t>
            </a:r>
          </a:p>
          <a:p>
            <a:pPr lvl="1" eaLnBrk="1" hangingPunct="1"/>
            <a:r>
              <a:rPr lang="en-US" sz="2400" dirty="0" smtClean="0"/>
              <a:t>Maintain confidentiality</a:t>
            </a:r>
          </a:p>
          <a:p>
            <a:pPr eaLnBrk="1" hangingPunct="1"/>
            <a:r>
              <a:rPr lang="en-US" sz="2800" dirty="0" smtClean="0">
                <a:solidFill>
                  <a:srgbClr val="0033CC"/>
                </a:solidFill>
              </a:rPr>
              <a:t>Annotate </a:t>
            </a:r>
            <a:r>
              <a:rPr lang="en-US" sz="2800" dirty="0" smtClean="0"/>
              <a:t>in IGARS case file</a:t>
            </a:r>
          </a:p>
        </p:txBody>
      </p:sp>
      <p:sp>
        <p:nvSpPr>
          <p:cNvPr id="91142" name="Rectangle 5"/>
          <p:cNvSpPr>
            <a:spLocks noChangeArrowheads="1"/>
          </p:cNvSpPr>
          <p:nvPr/>
        </p:nvSpPr>
        <p:spPr bwMode="auto">
          <a:xfrm>
            <a:off x="609600" y="2133600"/>
            <a:ext cx="2715487" cy="132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871538" eaLnBrk="0" hangingPunct="0"/>
            <a:r>
              <a:rPr lang="en-US" sz="2000" b="1" dirty="0">
                <a:solidFill>
                  <a:srgbClr val="232323"/>
                </a:solidFill>
              </a:rPr>
              <a:t>Dear COL Saunders,</a:t>
            </a:r>
          </a:p>
          <a:p>
            <a:pPr defTabSz="871538" eaLnBrk="0" hangingPunct="0"/>
            <a:r>
              <a:rPr lang="en-US" sz="2000" b="1" dirty="0">
                <a:solidFill>
                  <a:srgbClr val="232323"/>
                </a:solidFill>
              </a:rPr>
              <a:t>  This responds to</a:t>
            </a:r>
          </a:p>
          <a:p>
            <a:pPr defTabSz="871538" eaLnBrk="0" hangingPunct="0"/>
            <a:r>
              <a:rPr lang="en-US" sz="2000" b="1" dirty="0">
                <a:solidFill>
                  <a:srgbClr val="232323"/>
                </a:solidFill>
              </a:rPr>
              <a:t>your </a:t>
            </a:r>
            <a:r>
              <a:rPr lang="en-US" sz="2000" b="1" dirty="0" smtClean="0">
                <a:solidFill>
                  <a:srgbClr val="232323"/>
                </a:solidFill>
              </a:rPr>
              <a:t>January 5, 2023</a:t>
            </a:r>
            <a:endParaRPr lang="en-US" sz="2000" b="1" dirty="0">
              <a:solidFill>
                <a:srgbClr val="232323"/>
              </a:solidFill>
            </a:endParaRPr>
          </a:p>
          <a:p>
            <a:pPr defTabSz="871538" eaLnBrk="0" hangingPunct="0"/>
            <a:r>
              <a:rPr lang="en-US" sz="2000" b="1" dirty="0">
                <a:solidFill>
                  <a:srgbClr val="232323"/>
                </a:solidFill>
              </a:rPr>
              <a:t>letter to the IG . . .</a:t>
            </a:r>
          </a:p>
        </p:txBody>
      </p:sp>
      <p:sp>
        <p:nvSpPr>
          <p:cNvPr id="91143" name="Oval 11"/>
          <p:cNvSpPr>
            <a:spLocks noChangeArrowheads="1"/>
          </p:cNvSpPr>
          <p:nvPr/>
        </p:nvSpPr>
        <p:spPr bwMode="auto">
          <a:xfrm>
            <a:off x="228600" y="1752600"/>
            <a:ext cx="3581400" cy="20574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Oval 12"/>
          <p:cNvSpPr>
            <a:spLocks noChangeArrowheads="1"/>
          </p:cNvSpPr>
          <p:nvPr/>
        </p:nvSpPr>
        <p:spPr bwMode="auto">
          <a:xfrm>
            <a:off x="1524000" y="4114800"/>
            <a:ext cx="1371600" cy="6096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1145" name="AutoShape 16"/>
          <p:cNvCxnSpPr>
            <a:cxnSpLocks noChangeShapeType="1"/>
            <a:stCxn id="91144" idx="2"/>
            <a:endCxn id="91143" idx="3"/>
          </p:cNvCxnSpPr>
          <p:nvPr/>
        </p:nvCxnSpPr>
        <p:spPr bwMode="auto">
          <a:xfrm flipH="1" flipV="1">
            <a:off x="752475" y="3527425"/>
            <a:ext cx="752475" cy="892175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</p:cxnSp>
      <p:cxnSp>
        <p:nvCxnSpPr>
          <p:cNvPr id="91146" name="AutoShape 17"/>
          <p:cNvCxnSpPr>
            <a:cxnSpLocks noChangeShapeType="1"/>
            <a:stCxn id="91144" idx="6"/>
            <a:endCxn id="91143" idx="5"/>
          </p:cNvCxnSpPr>
          <p:nvPr/>
        </p:nvCxnSpPr>
        <p:spPr bwMode="auto">
          <a:xfrm flipV="1">
            <a:off x="2914650" y="3527425"/>
            <a:ext cx="371475" cy="892175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</p:cxnSp>
      <p:sp>
        <p:nvSpPr>
          <p:cNvPr id="91147" name="Rectangle 18"/>
          <p:cNvSpPr>
            <a:spLocks noChangeArrowheads="1"/>
          </p:cNvSpPr>
          <p:nvPr/>
        </p:nvSpPr>
        <p:spPr bwMode="auto">
          <a:xfrm>
            <a:off x="5089685" y="6534090"/>
            <a:ext cx="4054315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Sect</a:t>
            </a:r>
            <a:r>
              <a:rPr lang="en-US" sz="2000" b="1" dirty="0">
                <a:solidFill>
                  <a:srgbClr val="336600"/>
                </a:solidFill>
              </a:rPr>
              <a:t>. </a:t>
            </a:r>
            <a:r>
              <a:rPr lang="en-US" sz="2000" b="1" dirty="0" smtClean="0">
                <a:solidFill>
                  <a:srgbClr val="336600"/>
                </a:solidFill>
              </a:rPr>
              <a:t>2-8-1</a:t>
            </a:r>
            <a:endParaRPr lang="en-US" sz="2000" b="1" dirty="0">
              <a:solidFill>
                <a:srgbClr val="33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8327" y="5863996"/>
            <a:ext cx="5204695" cy="4308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/>
              <a:t>Excellent opportunity to Teach and Train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7442DE92-79FF-4408-932D-F3C9BEB03FB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2163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  <a:br>
              <a:rPr lang="en-US" sz="4000" dirty="0" smtClean="0"/>
            </a:br>
            <a:r>
              <a:rPr lang="en-US" dirty="0" smtClean="0"/>
              <a:t> </a:t>
            </a:r>
            <a:r>
              <a:rPr lang="en-US" sz="3600" dirty="0" smtClean="0"/>
              <a:t>Final Reply to Complainant</a:t>
            </a:r>
          </a:p>
        </p:txBody>
      </p:sp>
      <p:sp>
        <p:nvSpPr>
          <p:cNvPr id="921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Replies normally will </a:t>
            </a:r>
            <a:r>
              <a:rPr lang="en-US" sz="2800" u="sng" dirty="0" smtClean="0">
                <a:solidFill>
                  <a:srgbClr val="A50021"/>
                </a:solidFill>
              </a:rPr>
              <a:t>not</a:t>
            </a:r>
            <a:r>
              <a:rPr lang="en-US" sz="2800" dirty="0" smtClean="0">
                <a:solidFill>
                  <a:srgbClr val="A50021"/>
                </a:solidFill>
              </a:rPr>
              <a:t> </a:t>
            </a:r>
            <a:r>
              <a:rPr lang="en-US" sz="2800" dirty="0" smtClean="0"/>
              <a:t>contain:</a:t>
            </a:r>
          </a:p>
          <a:p>
            <a:pPr lvl="1" eaLnBrk="1" hangingPunct="1"/>
            <a:r>
              <a:rPr lang="en-US" dirty="0" smtClean="0"/>
              <a:t>Classified information</a:t>
            </a:r>
          </a:p>
          <a:p>
            <a:pPr lvl="1" eaLnBrk="1" hangingPunct="1"/>
            <a:r>
              <a:rPr lang="en-US" dirty="0" smtClean="0"/>
              <a:t>Information / documents from outside agencies without their permission</a:t>
            </a:r>
          </a:p>
          <a:p>
            <a:pPr lvl="1" eaLnBrk="1" hangingPunct="1"/>
            <a:r>
              <a:rPr lang="en-US" dirty="0" smtClean="0">
                <a:solidFill>
                  <a:srgbClr val="0033CC"/>
                </a:solidFill>
              </a:rPr>
              <a:t>Identity of sources or techniques used</a:t>
            </a:r>
          </a:p>
          <a:p>
            <a:pPr lvl="1" eaLnBrk="1" hangingPunct="1"/>
            <a:r>
              <a:rPr lang="en-US" dirty="0" smtClean="0"/>
              <a:t>All information surfaced</a:t>
            </a:r>
          </a:p>
          <a:p>
            <a:pPr lvl="1" eaLnBrk="1" hangingPunct="1"/>
            <a:r>
              <a:rPr lang="en-US" dirty="0" smtClean="0"/>
              <a:t>Results of disciplinary action</a:t>
            </a:r>
          </a:p>
          <a:p>
            <a:pPr lvl="1" eaLnBrk="1" hangingPunct="1"/>
            <a:r>
              <a:rPr lang="en-US" dirty="0" smtClean="0"/>
              <a:t>Information that violates privacy of others</a:t>
            </a:r>
          </a:p>
        </p:txBody>
      </p:sp>
      <p:sp>
        <p:nvSpPr>
          <p:cNvPr id="92165" name="Rectangle 4"/>
          <p:cNvSpPr>
            <a:spLocks noChangeArrowheads="1"/>
          </p:cNvSpPr>
          <p:nvPr/>
        </p:nvSpPr>
        <p:spPr bwMode="auto">
          <a:xfrm>
            <a:off x="6553200" y="1447800"/>
            <a:ext cx="1581150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E9CD9AF3-198D-4603-874E-F8DA489320AD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3187" name="Rectangle 13"/>
          <p:cNvSpPr>
            <a:spLocks noGrp="1" noChangeArrowheads="1"/>
          </p:cNvSpPr>
          <p:nvPr>
            <p:ph type="title"/>
          </p:nvPr>
        </p:nvSpPr>
        <p:spPr>
          <a:xfrm>
            <a:off x="10668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  <a:br>
              <a:rPr lang="en-US" sz="4000" dirty="0" smtClean="0"/>
            </a:br>
            <a:r>
              <a:rPr lang="en-US" dirty="0" smtClean="0"/>
              <a:t> </a:t>
            </a:r>
            <a:r>
              <a:rPr lang="en-US" sz="3600" dirty="0" smtClean="0"/>
              <a:t>Final Reply to Complainant</a:t>
            </a:r>
          </a:p>
        </p:txBody>
      </p:sp>
      <p:sp>
        <p:nvSpPr>
          <p:cNvPr id="93188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828800"/>
            <a:ext cx="8763000" cy="2209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Third-party complaint</a:t>
            </a:r>
          </a:p>
          <a:p>
            <a:pPr lvl="1" eaLnBrk="1" hangingPunct="1"/>
            <a:r>
              <a:rPr lang="en-US" sz="2400" dirty="0" smtClean="0"/>
              <a:t>Privacy Act release </a:t>
            </a:r>
          </a:p>
          <a:p>
            <a:pPr lvl="1" eaLnBrk="1" hangingPunct="1"/>
            <a:r>
              <a:rPr lang="en-US" sz="2400" dirty="0" smtClean="0">
                <a:solidFill>
                  <a:srgbClr val="0033CC"/>
                </a:solidFill>
              </a:rPr>
              <a:t>No right to know results if the issues do not directly pertain to complainant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The IG must have a</a:t>
            </a:r>
          </a:p>
          <a:p>
            <a:pPr marL="457200" lvl="1" indent="0" eaLnBrk="1" hangingPunct="1">
              <a:buNone/>
            </a:pPr>
            <a:r>
              <a:rPr lang="en-US" sz="2400" dirty="0" smtClean="0">
                <a:solidFill>
                  <a:srgbClr val="0033CC"/>
                </a:solidFill>
              </a:rPr>
              <a:t>DA Form 7433 </a:t>
            </a:r>
            <a:r>
              <a:rPr lang="en-US" sz="2400" dirty="0" smtClean="0">
                <a:solidFill>
                  <a:srgbClr val="FF0000"/>
                </a:solidFill>
              </a:rPr>
              <a:t>signed by </a:t>
            </a:r>
          </a:p>
          <a:p>
            <a:pPr marL="457200" lvl="1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the complainant </a:t>
            </a:r>
          </a:p>
          <a:p>
            <a:pPr marL="457200" lvl="1" indent="0" eaLnBrk="1" hangingPunct="1">
              <a:buNone/>
            </a:pP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efore</a:t>
            </a:r>
            <a:r>
              <a:rPr lang="en-US" sz="2400" dirty="0" smtClean="0">
                <a:solidFill>
                  <a:srgbClr val="0033CC"/>
                </a:solidFill>
              </a:rPr>
              <a:t> releasing inquiry </a:t>
            </a:r>
          </a:p>
          <a:p>
            <a:pPr marL="457200" lvl="1" indent="0" eaLnBrk="1" hangingPunct="1">
              <a:buNone/>
            </a:pPr>
            <a:r>
              <a:rPr lang="en-US" sz="2400" dirty="0">
                <a:solidFill>
                  <a:srgbClr val="0033CC"/>
                </a:solidFill>
              </a:rPr>
              <a:t>r</a:t>
            </a:r>
            <a:r>
              <a:rPr lang="en-US" sz="2400" dirty="0" smtClean="0">
                <a:solidFill>
                  <a:srgbClr val="0033CC"/>
                </a:solidFill>
              </a:rPr>
              <a:t>esults to a third party</a:t>
            </a:r>
          </a:p>
        </p:txBody>
      </p:sp>
      <p:sp>
        <p:nvSpPr>
          <p:cNvPr id="93189" name="Rectangle 1028"/>
          <p:cNvSpPr>
            <a:spLocks noChangeArrowheads="1"/>
          </p:cNvSpPr>
          <p:nvPr/>
        </p:nvSpPr>
        <p:spPr bwMode="auto">
          <a:xfrm>
            <a:off x="3752850" y="1447800"/>
            <a:ext cx="1581150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(continued)</a:t>
            </a:r>
          </a:p>
        </p:txBody>
      </p:sp>
      <p:pic>
        <p:nvPicPr>
          <p:cNvPr id="93190" name="Picture 6" descr="A7433 signed.jpg"/>
          <p:cNvPicPr>
            <a:picLocks noChangeAspect="1"/>
          </p:cNvPicPr>
          <p:nvPr/>
        </p:nvPicPr>
        <p:blipFill rotWithShape="1">
          <a:blip r:embed="rId3" cstate="print"/>
          <a:srcRect b="4103"/>
          <a:stretch/>
        </p:blipFill>
        <p:spPr bwMode="auto">
          <a:xfrm>
            <a:off x="4495800" y="32004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818590" y="1396206"/>
            <a:ext cx="1052513" cy="903288"/>
            <a:chOff x="7543799" y="925512"/>
            <a:chExt cx="1052513" cy="903288"/>
          </a:xfrm>
        </p:grpSpPr>
        <p:sp>
          <p:nvSpPr>
            <p:cNvPr id="11" name="AutoShape 1029"/>
            <p:cNvSpPr>
              <a:spLocks noChangeArrowheads="1"/>
            </p:cNvSpPr>
            <p:nvPr/>
          </p:nvSpPr>
          <p:spPr bwMode="auto">
            <a:xfrm>
              <a:off x="7543799" y="925512"/>
              <a:ext cx="1052513" cy="903288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Text Box 1030"/>
            <p:cNvSpPr txBox="1">
              <a:spLocks noChangeArrowheads="1"/>
            </p:cNvSpPr>
            <p:nvPr/>
          </p:nvSpPr>
          <p:spPr bwMode="auto">
            <a:xfrm>
              <a:off x="7620000" y="1253980"/>
              <a:ext cx="881081" cy="43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cs typeface="Arial" panose="020B0604020202020204" pitchFamily="34" charset="0"/>
                </a:rPr>
                <a:t>ELO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52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40B944D6-8417-452F-BA4B-8347A06643F7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4211" name="Rectangle 15"/>
          <p:cNvSpPr>
            <a:spLocks noGrp="1" noChangeArrowheads="1"/>
          </p:cNvSpPr>
          <p:nvPr>
            <p:ph type="title"/>
          </p:nvPr>
        </p:nvSpPr>
        <p:spPr>
          <a:xfrm>
            <a:off x="9906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  <a:br>
              <a:rPr lang="en-US" sz="4000" dirty="0" smtClean="0"/>
            </a:br>
            <a:r>
              <a:rPr lang="en-US" sz="3600" dirty="0" smtClean="0"/>
              <a:t>Close the File in IGARS</a:t>
            </a:r>
          </a:p>
        </p:txBody>
      </p:sp>
      <p:sp>
        <p:nvSpPr>
          <p:cNvPr id="9421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6200" y="1911350"/>
            <a:ext cx="8991600" cy="47942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33CC"/>
                </a:solidFill>
              </a:rPr>
              <a:t>Function code </a:t>
            </a:r>
            <a:r>
              <a:rPr lang="en-US" sz="2800" dirty="0" smtClean="0"/>
              <a:t>that best describes each issue or allegation</a:t>
            </a:r>
          </a:p>
          <a:p>
            <a:pPr lvl="1" eaLnBrk="1" hangingPunct="1"/>
            <a:r>
              <a:rPr lang="en-US" sz="2400" dirty="0" smtClean="0"/>
              <a:t>Be as specific as possible</a:t>
            </a:r>
          </a:p>
          <a:p>
            <a:pPr lvl="1" eaLnBrk="1" hangingPunct="1"/>
            <a:r>
              <a:rPr lang="en-US" sz="2400" dirty="0" smtClean="0"/>
              <a:t>Accurate entries make the database useful and the information gleaned from it meaningful</a:t>
            </a:r>
          </a:p>
          <a:p>
            <a:pPr eaLnBrk="1" hangingPunct="1"/>
            <a:r>
              <a:rPr lang="en-US" sz="2800" dirty="0" smtClean="0">
                <a:solidFill>
                  <a:srgbClr val="0033CC"/>
                </a:solidFill>
              </a:rPr>
              <a:t>Agency / Command Codes</a:t>
            </a:r>
          </a:p>
          <a:p>
            <a:pPr lvl="1" eaLnBrk="1" hangingPunct="1"/>
            <a:r>
              <a:rPr lang="en-US" sz="2400" dirty="0" smtClean="0"/>
              <a:t>Location of the allegation, issue, or complaint</a:t>
            </a:r>
          </a:p>
          <a:p>
            <a:pPr lvl="1" eaLnBrk="1" hangingPunct="1"/>
            <a:r>
              <a:rPr lang="en-US" sz="2400" dirty="0" smtClean="0"/>
              <a:t>If your CG </a:t>
            </a:r>
            <a:r>
              <a:rPr lang="en-US" sz="2400" u="sng" dirty="0" smtClean="0"/>
              <a:t>can’t fix</a:t>
            </a:r>
            <a:r>
              <a:rPr lang="en-US" sz="2400" dirty="0" smtClean="0"/>
              <a:t> it, don’t use your command code</a:t>
            </a:r>
          </a:p>
        </p:txBody>
      </p:sp>
      <p:sp>
        <p:nvSpPr>
          <p:cNvPr id="94213" name="Rectangle 2"/>
          <p:cNvSpPr>
            <a:spLocks noChangeArrowheads="1"/>
          </p:cNvSpPr>
          <p:nvPr/>
        </p:nvSpPr>
        <p:spPr bwMode="auto">
          <a:xfrm>
            <a:off x="5089685" y="6226314"/>
            <a:ext cx="4054315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</a:t>
            </a:r>
            <a:r>
              <a:rPr lang="en-US" sz="2000" b="1" dirty="0" smtClean="0">
                <a:solidFill>
                  <a:srgbClr val="336600"/>
                </a:solidFill>
              </a:rPr>
              <a:t>(7)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2-8-2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FBC5C80-F31F-4921-B2B6-DA27BFB099F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title"/>
          </p:nvPr>
        </p:nvSpPr>
        <p:spPr>
          <a:xfrm>
            <a:off x="1023258" y="457200"/>
            <a:ext cx="7086600" cy="1143000"/>
          </a:xfrm>
          <a:noFill/>
        </p:spPr>
        <p:txBody>
          <a:bodyPr/>
          <a:lstStyle/>
          <a:p>
            <a:pPr eaLnBrk="1" hangingPunct="1"/>
            <a:r>
              <a:rPr lang="en-US" sz="4000" dirty="0"/>
              <a:t>STEP 7: Close the </a:t>
            </a:r>
            <a:r>
              <a:rPr lang="en-US" sz="4000" dirty="0" smtClean="0"/>
              <a:t>IGAR: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Information </a:t>
            </a:r>
            <a:r>
              <a:rPr lang="en-US" sz="4000" dirty="0"/>
              <a:t>IGAR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305140"/>
            <a:ext cx="4629794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b="1" dirty="0"/>
              <a:t> Requests for Information </a:t>
            </a:r>
          </a:p>
          <a:p>
            <a:pPr algn="l"/>
            <a:r>
              <a:rPr lang="en-US" sz="2000" b="1" dirty="0"/>
              <a:t>and IG-to-IG Support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/>
              <a:t> Document man-hours for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IG-Staff coordination and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Inspections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/>
              <a:t> Opened / Closed on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same day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/>
              <a:t> Single screen input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/>
              <a:t> Cannot be converted to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a Standard IGAR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/>
              <a:t> If the issue has an associated</a:t>
            </a:r>
          </a:p>
          <a:p>
            <a:pPr>
              <a:spcBef>
                <a:spcPts val="0"/>
              </a:spcBef>
            </a:pPr>
            <a:r>
              <a:rPr lang="en-US" sz="2000" b="1" dirty="0"/>
              <a:t>Function code, use a Standard IGAR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57601" y="2057400"/>
            <a:ext cx="5343525" cy="3886200"/>
            <a:chOff x="3463639" y="1752600"/>
            <a:chExt cx="5343525" cy="38862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t="18428" b="2439"/>
            <a:stretch>
              <a:fillRect/>
            </a:stretch>
          </p:blipFill>
          <p:spPr bwMode="auto">
            <a:xfrm>
              <a:off x="3463639" y="1752600"/>
              <a:ext cx="5343525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3463639" y="1752600"/>
              <a:ext cx="5223161" cy="152400"/>
            </a:xfrm>
            <a:prstGeom prst="rect">
              <a:avLst/>
            </a:prstGeom>
            <a:solidFill>
              <a:srgbClr val="1563A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33800" y="1447800"/>
            <a:ext cx="1581150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583210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2FD63078-9AF5-40DA-BFE7-EAF735887EF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990600" y="30480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STEP 7: Close the IGAR</a:t>
            </a:r>
            <a:r>
              <a:rPr lang="en-US" sz="4000" dirty="0">
                <a:solidFill>
                  <a:schemeClr val="tx2"/>
                </a:solidFill>
              </a:rPr>
              <a:t/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Close the File in IGARS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733800" y="1447800"/>
            <a:ext cx="1581150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228600" y="2133600"/>
            <a:ext cx="83439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25" kern="0" smtClean="0"/>
              <a:t>Determination Codes: </a:t>
            </a:r>
            <a:r>
              <a:rPr lang="en-US" sz="2625" kern="0" smtClean="0">
                <a:solidFill>
                  <a:srgbClr val="0033CC"/>
                </a:solidFill>
              </a:rPr>
              <a:t>A, F, U,</a:t>
            </a:r>
            <a:r>
              <a:rPr lang="en-US" sz="2625" kern="0" smtClean="0"/>
              <a:t> </a:t>
            </a:r>
            <a:r>
              <a:rPr lang="en-US" sz="2625" kern="0" smtClean="0">
                <a:solidFill>
                  <a:srgbClr val="A50021"/>
                </a:solidFill>
              </a:rPr>
              <a:t>S, N, CS, CN</a:t>
            </a:r>
            <a:endParaRPr lang="en-US" sz="2625" kern="0" smtClean="0"/>
          </a:p>
          <a:p>
            <a:pPr marL="803672" lvl="1" indent="-375047" eaLnBrk="1" hangingPunct="1">
              <a:buFont typeface="Wingdings" pitchFamily="2" charset="2"/>
              <a:buChar char="Ø"/>
            </a:pPr>
            <a:r>
              <a:rPr lang="en-US" sz="2250" kern="0" smtClean="0"/>
              <a:t>Issues use </a:t>
            </a:r>
            <a:r>
              <a:rPr lang="en-US" sz="2250" kern="0" smtClean="0">
                <a:solidFill>
                  <a:srgbClr val="0033CC"/>
                </a:solidFill>
              </a:rPr>
              <a:t>A – Assistance,  F – Founded, or                 U - Unfounded</a:t>
            </a: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endParaRPr lang="en-US" sz="2250" kern="0" smtClean="0">
              <a:solidFill>
                <a:srgbClr val="0033CC"/>
              </a:solidFill>
            </a:endParaRP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250" kern="0" smtClean="0">
                <a:solidFill>
                  <a:srgbClr val="0033CC"/>
                </a:solidFill>
              </a:rPr>
              <a:t>A - Assistance.  </a:t>
            </a:r>
            <a:r>
              <a:rPr lang="en-US" sz="2250" kern="0" smtClean="0"/>
              <a:t>Use the conclusion “assistance” when the IG  provided advice, offered guidance, or resolved the request for assistance.</a:t>
            </a: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endParaRPr lang="en-US" sz="2250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250" kern="0" smtClean="0"/>
              <a:t>Referral to an agency other than the IG to resolve the problem.  For example, an allegation that the IG refers to CID.</a:t>
            </a:r>
          </a:p>
          <a:p>
            <a:pPr marL="1125141" lvl="2" eaLnBrk="1" hangingPunct="1"/>
            <a:endParaRPr lang="en-US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F80D8C9E-4083-492E-B538-E82E9D814B2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12954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1: Receive the IGAR</a:t>
            </a:r>
            <a:endParaRPr lang="en-US" sz="3600" dirty="0" smtClean="0"/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39738" y="1987550"/>
            <a:ext cx="6189662" cy="4794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800" dirty="0" smtClean="0"/>
              <a:t>Private area</a:t>
            </a:r>
            <a:endParaRPr lang="en-US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800" dirty="0" smtClean="0"/>
              <a:t>Put complainant at ease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800" dirty="0"/>
              <a:t>Establish </a:t>
            </a:r>
            <a:r>
              <a:rPr lang="en-US" sz="2800" dirty="0">
                <a:solidFill>
                  <a:srgbClr val="0000FF"/>
                </a:solidFill>
              </a:rPr>
              <a:t>rapport</a:t>
            </a:r>
            <a:r>
              <a:rPr lang="en-US" sz="2800" dirty="0"/>
              <a:t> but don’t buy in or be an </a:t>
            </a:r>
            <a:r>
              <a:rPr lang="en-US" sz="2800" dirty="0" smtClean="0"/>
              <a:t>advocate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Actively listen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800" dirty="0" smtClean="0"/>
              <a:t>Maintain control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2800" dirty="0" smtClean="0"/>
              <a:t>Remember:  Each story has at least           sides </a:t>
            </a:r>
          </a:p>
        </p:txBody>
      </p:sp>
      <p:pic>
        <p:nvPicPr>
          <p:cNvPr id="36869" name="Picture 3098" descr="MCj01402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72200" y="1981200"/>
            <a:ext cx="235426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3222"/>
          <p:cNvSpPr txBox="1">
            <a:spLocks noChangeArrowheads="1"/>
          </p:cNvSpPr>
          <p:nvPr/>
        </p:nvSpPr>
        <p:spPr bwMode="auto">
          <a:xfrm>
            <a:off x="5029200" y="6457890"/>
            <a:ext cx="4114800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</a:t>
            </a:r>
            <a:r>
              <a:rPr lang="en-US" sz="2000" b="1" dirty="0" smtClean="0">
                <a:solidFill>
                  <a:srgbClr val="336600"/>
                </a:solidFill>
              </a:rPr>
              <a:t>2-2</a:t>
            </a:r>
            <a:endParaRPr lang="en-US" sz="2000" b="1" dirty="0">
              <a:solidFill>
                <a:srgbClr val="336600"/>
              </a:solidFill>
            </a:endParaRPr>
          </a:p>
        </p:txBody>
      </p:sp>
      <p:sp>
        <p:nvSpPr>
          <p:cNvPr id="202903" name="Text Box 3223"/>
          <p:cNvSpPr txBox="1">
            <a:spLocks noChangeArrowheads="1"/>
          </p:cNvSpPr>
          <p:nvPr/>
        </p:nvSpPr>
        <p:spPr bwMode="auto">
          <a:xfrm>
            <a:off x="1733550" y="4938260"/>
            <a:ext cx="1055688" cy="5191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three</a:t>
            </a:r>
          </a:p>
        </p:txBody>
      </p:sp>
      <p:sp>
        <p:nvSpPr>
          <p:cNvPr id="202904" name="Text Box 3224"/>
          <p:cNvSpPr txBox="1">
            <a:spLocks noChangeArrowheads="1"/>
          </p:cNvSpPr>
          <p:nvPr/>
        </p:nvSpPr>
        <p:spPr bwMode="auto">
          <a:xfrm>
            <a:off x="1295400" y="5410200"/>
            <a:ext cx="3352800" cy="12003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400" b="1" dirty="0"/>
              <a:t>  Complainant</a:t>
            </a:r>
          </a:p>
          <a:p>
            <a:pPr lvl="1">
              <a:buFontTx/>
              <a:buChar char="•"/>
            </a:pPr>
            <a:r>
              <a:rPr lang="en-US" sz="2400" b="1" dirty="0"/>
              <a:t>  Other </a:t>
            </a:r>
            <a:r>
              <a:rPr lang="en-US" sz="2400" b="1" dirty="0" smtClean="0"/>
              <a:t>person</a:t>
            </a:r>
            <a:endParaRPr lang="en-US" sz="2400" b="1" dirty="0"/>
          </a:p>
          <a:p>
            <a:pPr lvl="1">
              <a:buFontTx/>
              <a:buChar char="•"/>
            </a:pPr>
            <a:r>
              <a:rPr lang="en-US" sz="2400" b="1" dirty="0"/>
              <a:t>  Truth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903" grpId="0"/>
      <p:bldP spid="20290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BE5D22BE-9702-4B63-9923-A8DA8E56B61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96260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  <a:br>
              <a:rPr lang="en-US" sz="4000" dirty="0" smtClean="0"/>
            </a:br>
            <a:r>
              <a:rPr lang="en-US" sz="3600" dirty="0" smtClean="0"/>
              <a:t>Close the File in IGARS</a:t>
            </a:r>
          </a:p>
        </p:txBody>
      </p:sp>
      <p:sp>
        <p:nvSpPr>
          <p:cNvPr id="96261" name="Rectangle 9"/>
          <p:cNvSpPr>
            <a:spLocks noChangeArrowheads="1"/>
          </p:cNvSpPr>
          <p:nvPr/>
        </p:nvSpPr>
        <p:spPr bwMode="auto">
          <a:xfrm>
            <a:off x="3810000" y="1371600"/>
            <a:ext cx="1581150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71500" y="1949054"/>
            <a:ext cx="8001000" cy="44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1" indent="-321469" eaLnBrk="1" hangingPunct="1">
              <a:lnSpc>
                <a:spcPct val="80000"/>
              </a:lnSpc>
              <a:buFontTx/>
              <a:buNone/>
            </a:pPr>
            <a:endParaRPr lang="en-US" sz="1875" kern="0" smtClean="0">
              <a:solidFill>
                <a:srgbClr val="0033CC"/>
              </a:solidFill>
            </a:endParaRPr>
          </a:p>
          <a:p>
            <a:pPr eaLnBrk="1" hangingPunct="1"/>
            <a:r>
              <a:rPr lang="en-US" sz="2625" kern="0" smtClean="0"/>
              <a:t>Determination Codes: </a:t>
            </a:r>
            <a:r>
              <a:rPr lang="en-US" sz="2625" kern="0" smtClean="0">
                <a:solidFill>
                  <a:srgbClr val="0033CC"/>
                </a:solidFill>
              </a:rPr>
              <a:t>A, F, U,</a:t>
            </a:r>
            <a:r>
              <a:rPr lang="en-US" sz="2625" kern="0" smtClean="0"/>
              <a:t> </a:t>
            </a:r>
            <a:r>
              <a:rPr lang="en-US" sz="2625" kern="0" smtClean="0">
                <a:solidFill>
                  <a:srgbClr val="A50021"/>
                </a:solidFill>
              </a:rPr>
              <a:t>S, N, CS, CN</a:t>
            </a:r>
            <a:endParaRPr lang="en-US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sz="844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kern="0" smtClean="0">
                <a:solidFill>
                  <a:srgbClr val="0033CC"/>
                </a:solidFill>
              </a:rPr>
              <a:t>F - Founded.  </a:t>
            </a:r>
            <a:r>
              <a:rPr lang="en-US" sz="2250" kern="0" smtClean="0"/>
              <a:t>Use the conclusion “founded” when the complaint has merit and required resolution.</a:t>
            </a: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endParaRPr lang="en-US" sz="2250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kern="0" smtClean="0">
                <a:solidFill>
                  <a:srgbClr val="0033CC"/>
                </a:solidFill>
              </a:rPr>
              <a:t>U - Unfounded.  </a:t>
            </a:r>
            <a:r>
              <a:rPr lang="en-US" sz="2250" kern="0" smtClean="0"/>
              <a:t>Use the conclusion “unfounded” when the complaint does not have merit and there was no evidence that a problem existed for the IG to resolve.</a:t>
            </a:r>
            <a:endParaRPr lang="en-US" sz="2250" kern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BE5D22BE-9702-4B63-9923-A8DA8E56B61F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96260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  <a:br>
              <a:rPr lang="en-US" sz="4000" dirty="0" smtClean="0"/>
            </a:br>
            <a:r>
              <a:rPr lang="en-US" sz="3600" dirty="0" smtClean="0"/>
              <a:t>Close the File in IGARS</a:t>
            </a:r>
          </a:p>
        </p:txBody>
      </p:sp>
      <p:sp>
        <p:nvSpPr>
          <p:cNvPr id="96261" name="Rectangle 9"/>
          <p:cNvSpPr>
            <a:spLocks noChangeArrowheads="1"/>
          </p:cNvSpPr>
          <p:nvPr/>
        </p:nvSpPr>
        <p:spPr bwMode="auto">
          <a:xfrm>
            <a:off x="3810000" y="1371600"/>
            <a:ext cx="1581150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6" name="WordArt 1027"/>
          <p:cNvSpPr>
            <a:spLocks noChangeArrowheads="1" noChangeShapeType="1" noTextEdit="1"/>
          </p:cNvSpPr>
          <p:nvPr/>
        </p:nvSpPr>
        <p:spPr bwMode="auto">
          <a:xfrm>
            <a:off x="2590800" y="6210300"/>
            <a:ext cx="3429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Investigations Block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71500" y="1949054"/>
            <a:ext cx="8001000" cy="44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25" kern="0" smtClean="0"/>
              <a:t>Determination Codes: </a:t>
            </a:r>
            <a:r>
              <a:rPr lang="en-US" sz="2625" kern="0" smtClean="0">
                <a:solidFill>
                  <a:srgbClr val="0033CC"/>
                </a:solidFill>
              </a:rPr>
              <a:t>A, F, U,</a:t>
            </a:r>
            <a:r>
              <a:rPr lang="en-US" sz="2625" kern="0" smtClean="0"/>
              <a:t> </a:t>
            </a:r>
            <a:r>
              <a:rPr lang="en-US" sz="2625" kern="0" smtClean="0">
                <a:solidFill>
                  <a:srgbClr val="A50021"/>
                </a:solidFill>
              </a:rPr>
              <a:t>S, N, CS, CN</a:t>
            </a:r>
            <a:endParaRPr lang="en-US" sz="2625" kern="0" smtClean="0"/>
          </a:p>
          <a:p>
            <a:pPr marL="267891" indent="-267891" eaLnBrk="1" hangingPunct="1">
              <a:lnSpc>
                <a:spcPct val="80000"/>
              </a:lnSpc>
              <a:spcBef>
                <a:spcPct val="0"/>
              </a:spcBef>
            </a:pPr>
            <a:endParaRPr lang="en-US" sz="1125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kern="0" smtClean="0"/>
              <a:t>Allegations:</a:t>
            </a: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sz="844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kern="0" smtClean="0">
                <a:solidFill>
                  <a:srgbClr val="A50021"/>
                </a:solidFill>
              </a:rPr>
              <a:t>S – SUBSTANTIATED </a:t>
            </a:r>
            <a:endParaRPr lang="en-US" kern="0" smtClean="0">
              <a:solidFill>
                <a:srgbClr val="0033CC"/>
              </a:solidFill>
            </a:endParaRP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250" kern="0" smtClean="0"/>
              <a:t>Use the conclusion “substantiated” when a preponderance of credible evidence exists to </a:t>
            </a:r>
            <a:r>
              <a:rPr lang="en-US" sz="2250" u="sng" kern="0" smtClean="0"/>
              <a:t>prove</a:t>
            </a:r>
            <a:r>
              <a:rPr lang="en-US" sz="2250" kern="0" smtClean="0"/>
              <a:t> the </a:t>
            </a:r>
            <a:r>
              <a:rPr lang="en-US" sz="2250" u="sng" kern="0" smtClean="0"/>
              <a:t>allegation</a:t>
            </a:r>
            <a:r>
              <a:rPr lang="en-US" sz="2250" kern="0" smtClean="0"/>
              <a:t>.</a:t>
            </a: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endParaRPr lang="en-US" sz="2250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kern="0" smtClean="0">
                <a:solidFill>
                  <a:srgbClr val="A50021"/>
                </a:solidFill>
              </a:rPr>
              <a:t>N – NOT SUBSTANTIATED</a:t>
            </a: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250" kern="0" smtClean="0"/>
              <a:t>Use the conclusion “not substantiated” when a preponderance of credible evidence </a:t>
            </a:r>
            <a:r>
              <a:rPr lang="en-US" sz="2250" u="sng" kern="0" smtClean="0"/>
              <a:t>does not exist</a:t>
            </a:r>
            <a:r>
              <a:rPr lang="en-US" sz="2250" kern="0" smtClean="0"/>
              <a:t> to prove the </a:t>
            </a:r>
            <a:r>
              <a:rPr lang="en-US" sz="2250" u="sng" kern="0" smtClean="0"/>
              <a:t>allegation</a:t>
            </a:r>
            <a:r>
              <a:rPr lang="en-US" sz="2250" kern="0" smtClean="0"/>
              <a:t>.</a:t>
            </a:r>
            <a:endParaRPr lang="en-US" sz="2250" kern="0" dirty="0"/>
          </a:p>
        </p:txBody>
      </p:sp>
    </p:spTree>
    <p:extLst>
      <p:ext uri="{BB962C8B-B14F-4D97-AF65-F5344CB8AC3E}">
        <p14:creationId xmlns:p14="http://schemas.microsoft.com/office/powerpoint/2010/main" val="4238026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BE5D22BE-9702-4B63-9923-A8DA8E56B61F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96260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  <a:br>
              <a:rPr lang="en-US" sz="4000" dirty="0" smtClean="0"/>
            </a:br>
            <a:r>
              <a:rPr lang="en-US" sz="3600" dirty="0" smtClean="0"/>
              <a:t>Close the File in IGARS</a:t>
            </a:r>
          </a:p>
        </p:txBody>
      </p:sp>
      <p:sp>
        <p:nvSpPr>
          <p:cNvPr id="96261" name="Rectangle 9"/>
          <p:cNvSpPr>
            <a:spLocks noChangeArrowheads="1"/>
          </p:cNvSpPr>
          <p:nvPr/>
        </p:nvSpPr>
        <p:spPr bwMode="auto">
          <a:xfrm>
            <a:off x="3810000" y="1371600"/>
            <a:ext cx="1581150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6" name="WordArt 1027"/>
          <p:cNvSpPr>
            <a:spLocks noChangeArrowheads="1" noChangeShapeType="1" noTextEdit="1"/>
          </p:cNvSpPr>
          <p:nvPr/>
        </p:nvSpPr>
        <p:spPr bwMode="auto">
          <a:xfrm>
            <a:off x="2590800" y="6210300"/>
            <a:ext cx="3429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Investigations Block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71500" y="1949054"/>
            <a:ext cx="8001000" cy="44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25" kern="0" smtClean="0"/>
              <a:t>Determination Codes: </a:t>
            </a:r>
            <a:r>
              <a:rPr lang="en-US" sz="2625" kern="0" smtClean="0">
                <a:solidFill>
                  <a:srgbClr val="0033CC"/>
                </a:solidFill>
              </a:rPr>
              <a:t>A, F, U,</a:t>
            </a:r>
            <a:r>
              <a:rPr lang="en-US" sz="2625" kern="0" smtClean="0"/>
              <a:t> </a:t>
            </a:r>
            <a:r>
              <a:rPr lang="en-US" sz="2625" kern="0" smtClean="0">
                <a:solidFill>
                  <a:srgbClr val="A50021"/>
                </a:solidFill>
              </a:rPr>
              <a:t>S, N, CS, CN</a:t>
            </a:r>
            <a:endParaRPr lang="en-US" sz="2625" kern="0" smtClean="0"/>
          </a:p>
          <a:p>
            <a:pPr marL="267891" indent="-267891" eaLnBrk="1" hangingPunct="1">
              <a:lnSpc>
                <a:spcPct val="80000"/>
              </a:lnSpc>
              <a:spcBef>
                <a:spcPct val="0"/>
              </a:spcBef>
            </a:pPr>
            <a:endParaRPr lang="en-US" sz="1125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kern="0" smtClean="0"/>
              <a:t>Allegations:</a:t>
            </a: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Ø"/>
            </a:pPr>
            <a:endParaRPr lang="en-US" sz="844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kern="0" smtClean="0">
                <a:solidFill>
                  <a:srgbClr val="A50021"/>
                </a:solidFill>
              </a:rPr>
              <a:t>CS – COMMAND SUBSTANTIATED </a:t>
            </a:r>
            <a:endParaRPr lang="en-US" kern="0" smtClean="0">
              <a:solidFill>
                <a:srgbClr val="0033CC"/>
              </a:solidFill>
            </a:endParaRP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250" kern="0" smtClean="0"/>
              <a:t>Use the determination code “CS” when the command product of a command referred allegation(s)  </a:t>
            </a:r>
            <a:r>
              <a:rPr lang="en-US" sz="2250" u="sng" kern="0" smtClean="0"/>
              <a:t>prove</a:t>
            </a:r>
            <a:r>
              <a:rPr lang="en-US" sz="2250" kern="0" smtClean="0"/>
              <a:t> the </a:t>
            </a:r>
            <a:r>
              <a:rPr lang="en-US" sz="2250" u="sng" kern="0" smtClean="0"/>
              <a:t>allegation</a:t>
            </a:r>
            <a:r>
              <a:rPr lang="en-US" sz="2250" kern="0" smtClean="0"/>
              <a:t>.</a:t>
            </a: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endParaRPr lang="en-US" sz="2250" kern="0" smtClean="0"/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kern="0" smtClean="0">
                <a:solidFill>
                  <a:srgbClr val="A50021"/>
                </a:solidFill>
              </a:rPr>
              <a:t>CN – COMMAND NOT SUBSTANTIATED</a:t>
            </a:r>
          </a:p>
          <a:p>
            <a:pPr lvl="1" indent="-321469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250" kern="0" smtClean="0"/>
              <a:t>Use the determination code “CN” when the command product of a command referred allegation(s)  </a:t>
            </a:r>
            <a:r>
              <a:rPr lang="en-US" sz="2250" u="sng" kern="0" smtClean="0"/>
              <a:t>does not exist</a:t>
            </a:r>
            <a:r>
              <a:rPr lang="en-US" sz="2250" kern="0" smtClean="0"/>
              <a:t> to prove the </a:t>
            </a:r>
            <a:r>
              <a:rPr lang="en-US" sz="2250" u="sng" kern="0" smtClean="0"/>
              <a:t>allegation</a:t>
            </a:r>
            <a:r>
              <a:rPr lang="en-US" sz="2250" kern="0" smtClean="0"/>
              <a:t>.</a:t>
            </a:r>
            <a:endParaRPr lang="en-US" sz="2250" kern="0" dirty="0"/>
          </a:p>
        </p:txBody>
      </p:sp>
    </p:spTree>
    <p:extLst>
      <p:ext uri="{BB962C8B-B14F-4D97-AF65-F5344CB8AC3E}">
        <p14:creationId xmlns:p14="http://schemas.microsoft.com/office/powerpoint/2010/main" val="3773944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0C51041C-CA81-4E78-8BCF-8F462431411F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  <a:br>
              <a:rPr lang="en-US" sz="4000" dirty="0" smtClean="0"/>
            </a:br>
            <a:r>
              <a:rPr lang="en-US" sz="3600" dirty="0" smtClean="0"/>
              <a:t>Close the File in IGARS</a:t>
            </a:r>
          </a:p>
        </p:txBody>
      </p:sp>
      <p:sp>
        <p:nvSpPr>
          <p:cNvPr id="97284" name="Rectangle 6"/>
          <p:cNvSpPr>
            <a:spLocks noChangeArrowheads="1"/>
          </p:cNvSpPr>
          <p:nvPr/>
        </p:nvSpPr>
        <p:spPr bwMode="auto">
          <a:xfrm>
            <a:off x="152400" y="1987550"/>
            <a:ext cx="88392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/>
              <a:t>Finish </a:t>
            </a:r>
            <a:r>
              <a:rPr lang="en-US" b="1" dirty="0">
                <a:solidFill>
                  <a:srgbClr val="A50021"/>
                </a:solidFill>
              </a:rPr>
              <a:t>Case notes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b="1" dirty="0"/>
              <a:t>chronological listing of a case history used to identify fully the complainant, the allegations, issues, or assistance requested; the subject / suspect of the allegations; the actions taken in resolving the case (POCs, phone numbers, notifications, etc.); and the final outcome.  </a:t>
            </a:r>
          </a:p>
          <a:p>
            <a:pPr>
              <a:spcBef>
                <a:spcPct val="20000"/>
              </a:spcBef>
            </a:pPr>
            <a:endParaRPr lang="en-US" b="1" dirty="0"/>
          </a:p>
        </p:txBody>
      </p:sp>
      <p:sp>
        <p:nvSpPr>
          <p:cNvPr id="97285" name="Rectangle 7"/>
          <p:cNvSpPr>
            <a:spLocks noChangeArrowheads="1"/>
          </p:cNvSpPr>
          <p:nvPr/>
        </p:nvSpPr>
        <p:spPr bwMode="auto">
          <a:xfrm>
            <a:off x="4953000" y="6324600"/>
            <a:ext cx="3983783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 Part One, </a:t>
            </a:r>
            <a:r>
              <a:rPr lang="en-US" sz="2000" b="1" dirty="0">
                <a:solidFill>
                  <a:srgbClr val="336600"/>
                </a:solidFill>
              </a:rPr>
              <a:t>Sect. 2-3-3</a:t>
            </a:r>
          </a:p>
        </p:txBody>
      </p:sp>
      <p:sp>
        <p:nvSpPr>
          <p:cNvPr id="97286" name="Rectangle 8"/>
          <p:cNvSpPr>
            <a:spLocks noChangeArrowheads="1"/>
          </p:cNvSpPr>
          <p:nvPr/>
        </p:nvSpPr>
        <p:spPr bwMode="auto">
          <a:xfrm>
            <a:off x="3810000" y="1447800"/>
            <a:ext cx="1581150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(continued)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676" y="5478621"/>
            <a:ext cx="8778240" cy="82296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Start each entry with the date and the action officer’s </a:t>
            </a:r>
            <a:r>
              <a:rPr lang="en-US" sz="2400" b="1" dirty="0" smtClean="0"/>
              <a:t>name</a:t>
            </a:r>
          </a:p>
          <a:p>
            <a:r>
              <a:rPr lang="en-US" sz="2400" b="1" dirty="0" smtClean="0"/>
              <a:t>For Example:</a:t>
            </a:r>
            <a:r>
              <a:rPr lang="en-US" sz="2400" b="1" dirty="0" smtClean="0"/>
              <a:t>  </a:t>
            </a:r>
            <a:endParaRPr lang="en-US" sz="2400" b="1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0FB0805F-89E2-428C-8636-AF2D2234BE4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983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Example of Case Notes</a:t>
            </a:r>
          </a:p>
        </p:txBody>
      </p:sp>
      <p:sp>
        <p:nvSpPr>
          <p:cNvPr id="98308" name="Text Box 1027"/>
          <p:cNvSpPr txBox="1">
            <a:spLocks noChangeArrowheads="1"/>
          </p:cNvSpPr>
          <p:nvPr/>
        </p:nvSpPr>
        <p:spPr bwMode="auto">
          <a:xfrm>
            <a:off x="19291" y="1752600"/>
            <a:ext cx="8839200" cy="415498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33CC"/>
                </a:solidFill>
              </a:rPr>
              <a:t>5/12/2022 (LTC Sisak): SPC Toni Nissan, active component, assigned to the 66</a:t>
            </a:r>
            <a:r>
              <a:rPr lang="en-US" sz="2400" b="1" baseline="30000" dirty="0" smtClean="0">
                <a:solidFill>
                  <a:srgbClr val="0033CC"/>
                </a:solidFill>
              </a:rPr>
              <a:t>th</a:t>
            </a:r>
            <a:r>
              <a:rPr lang="en-US" sz="2400" b="1" dirty="0" smtClean="0">
                <a:solidFill>
                  <a:srgbClr val="0033CC"/>
                </a:solidFill>
              </a:rPr>
              <a:t> PSB, Fort Von Steuben, visited this office and requested assistance to have her household goods delivered. SPC Nissan </a:t>
            </a:r>
            <a:r>
              <a:rPr lang="en-US" sz="2400" b="1" dirty="0" err="1" smtClean="0">
                <a:solidFill>
                  <a:srgbClr val="0033CC"/>
                </a:solidFill>
              </a:rPr>
              <a:t>PCS’ed</a:t>
            </a:r>
            <a:r>
              <a:rPr lang="en-US" sz="2400" b="1" dirty="0" smtClean="0">
                <a:solidFill>
                  <a:srgbClr val="0033CC"/>
                </a:solidFill>
              </a:rPr>
              <a:t> from Germany more than three months ago and has not received her HHGs. SPC Nissan completed a DA Form 1559 and retained a copy for her records. She provided a copy of her orders, shipping documents, and a chronology of the events to date related to this issue. </a:t>
            </a:r>
            <a:r>
              <a:rPr lang="en-US" sz="2400" b="1" u="sng" dirty="0" smtClean="0">
                <a:solidFill>
                  <a:srgbClr val="0033CC"/>
                </a:solidFill>
              </a:rPr>
              <a:t>SPC Nissan was briefed on the Privacy Act and consented to the release of her personal information in </a:t>
            </a:r>
            <a:r>
              <a:rPr lang="en-US" sz="2400" b="1" dirty="0" smtClean="0">
                <a:solidFill>
                  <a:srgbClr val="0033CC"/>
                </a:solidFill>
              </a:rPr>
              <a:t>order to get this matter resolved. 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FA60560A-22D3-4EE1-9385-B67C1CF42B79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99331" name="Rectangle 4"/>
          <p:cNvSpPr>
            <a:spLocks noChangeArrowheads="1"/>
          </p:cNvSpPr>
          <p:nvPr/>
        </p:nvSpPr>
        <p:spPr bwMode="auto">
          <a:xfrm>
            <a:off x="76200" y="1833623"/>
            <a:ext cx="8077200" cy="494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/>
              <a:t>     </a:t>
            </a:r>
            <a:r>
              <a:rPr lang="en-US" sz="3200" b="1" dirty="0"/>
              <a:t>Complete </a:t>
            </a:r>
            <a:r>
              <a:rPr lang="en-US" sz="3200" b="1" dirty="0" smtClean="0">
                <a:solidFill>
                  <a:srgbClr val="A50021"/>
                </a:solidFill>
              </a:rPr>
              <a:t>Synopsis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 smtClean="0">
                <a:solidFill>
                  <a:srgbClr val="000000"/>
                </a:solidFill>
              </a:rPr>
              <a:t>“Executive Summary”</a:t>
            </a:r>
            <a:endParaRPr lang="en-US" sz="3200" b="1" dirty="0">
              <a:solidFill>
                <a:srgbClr val="A50021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/>
              <a:t>Stand-alone document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/>
              <a:t>Who, what, when, where, and </a:t>
            </a:r>
            <a:r>
              <a:rPr lang="en-US" b="1" dirty="0" smtClean="0"/>
              <a:t>how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 smtClean="0"/>
              <a:t>Four Part format / template </a:t>
            </a:r>
            <a:endParaRPr lang="en-US" b="1" dirty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 smtClean="0"/>
              <a:t>Final Determination</a:t>
            </a:r>
            <a:endParaRPr lang="en-US" b="1" dirty="0"/>
          </a:p>
        </p:txBody>
      </p:sp>
      <p:sp>
        <p:nvSpPr>
          <p:cNvPr id="99334" name="Rectangle 31"/>
          <p:cNvSpPr>
            <a:spLocks noGrp="1" noChangeArrowheads="1"/>
          </p:cNvSpPr>
          <p:nvPr>
            <p:ph type="title"/>
          </p:nvPr>
        </p:nvSpPr>
        <p:spPr>
          <a:xfrm>
            <a:off x="10668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  <a:br>
              <a:rPr lang="en-US" sz="4000" dirty="0" smtClean="0"/>
            </a:br>
            <a:r>
              <a:rPr lang="en-US" sz="3600" dirty="0" smtClean="0"/>
              <a:t>Close the File in IGARS</a:t>
            </a:r>
          </a:p>
        </p:txBody>
      </p:sp>
      <p:sp>
        <p:nvSpPr>
          <p:cNvPr id="99335" name="Rectangle 32"/>
          <p:cNvSpPr>
            <a:spLocks noChangeArrowheads="1"/>
          </p:cNvSpPr>
          <p:nvPr/>
        </p:nvSpPr>
        <p:spPr bwMode="auto">
          <a:xfrm>
            <a:off x="4864802" y="6457890"/>
            <a:ext cx="4202998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 Part One,  </a:t>
            </a:r>
            <a:r>
              <a:rPr lang="en-US" sz="2000" b="1" dirty="0">
                <a:solidFill>
                  <a:srgbClr val="336600"/>
                </a:solidFill>
              </a:rPr>
              <a:t>Sect. 2-8-2</a:t>
            </a:r>
          </a:p>
        </p:txBody>
      </p:sp>
      <p:sp>
        <p:nvSpPr>
          <p:cNvPr id="99336" name="Rectangle 33"/>
          <p:cNvSpPr>
            <a:spLocks noChangeArrowheads="1"/>
          </p:cNvSpPr>
          <p:nvPr/>
        </p:nvSpPr>
        <p:spPr bwMode="auto">
          <a:xfrm>
            <a:off x="3752850" y="1371600"/>
            <a:ext cx="1581150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3012059D-71A1-4AA8-BEAF-AF354B3FCE5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  <a:br>
              <a:rPr lang="en-US" sz="4000" dirty="0" smtClean="0"/>
            </a:br>
            <a:r>
              <a:rPr lang="en-US" sz="3600" dirty="0" smtClean="0"/>
              <a:t>Make Appropriate Reports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3750"/>
            <a:ext cx="7848600" cy="4794250"/>
          </a:xfrm>
        </p:spPr>
        <p:txBody>
          <a:bodyPr/>
          <a:lstStyle/>
          <a:p>
            <a:pPr eaLnBrk="1" hangingPunct="1"/>
            <a:r>
              <a:rPr lang="en-US" sz="2800" smtClean="0"/>
              <a:t>These reports are covered in your local Standing Operating Procedures (SOP)</a:t>
            </a:r>
          </a:p>
        </p:txBody>
      </p:sp>
      <p:pic>
        <p:nvPicPr>
          <p:cNvPr id="100357" name="Picture 6" descr="BD0673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581400"/>
            <a:ext cx="372903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Rectangle 4"/>
          <p:cNvSpPr>
            <a:spLocks noChangeArrowheads="1"/>
          </p:cNvSpPr>
          <p:nvPr/>
        </p:nvSpPr>
        <p:spPr bwMode="auto">
          <a:xfrm>
            <a:off x="5105400" y="6019800"/>
            <a:ext cx="4054315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</a:t>
            </a:r>
            <a:r>
              <a:rPr lang="en-US" sz="2000" b="1" dirty="0" smtClean="0">
                <a:solidFill>
                  <a:srgbClr val="336600"/>
                </a:solidFill>
              </a:rPr>
              <a:t>(7)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2-8-3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45E7CD26-1E44-4355-9C73-38850ACEB01B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  <a:br>
              <a:rPr lang="en-US" sz="4000" dirty="0" smtClean="0"/>
            </a:br>
            <a:r>
              <a:rPr lang="en-US" sz="3600" dirty="0" smtClean="0"/>
              <a:t>IGAR Analysis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35150"/>
            <a:ext cx="8534400" cy="4794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Trends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Look for both positive and negative trends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Ensure all IGs are </a:t>
            </a:r>
            <a:r>
              <a:rPr lang="en-US" dirty="0" smtClean="0">
                <a:solidFill>
                  <a:srgbClr val="0033CC"/>
                </a:solidFill>
              </a:rPr>
              <a:t>coding similar cases with same function codes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Look for seasonal trends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Systemic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Office workload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Source of IGARs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Most frequent function codes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Most substantiated function codes</a:t>
            </a:r>
          </a:p>
        </p:txBody>
      </p:sp>
      <p:sp>
        <p:nvSpPr>
          <p:cNvPr id="101381" name="Rectangle 1025"/>
          <p:cNvSpPr>
            <a:spLocks noChangeArrowheads="1"/>
          </p:cNvSpPr>
          <p:nvPr/>
        </p:nvSpPr>
        <p:spPr bwMode="auto">
          <a:xfrm>
            <a:off x="5089685" y="6534090"/>
            <a:ext cx="4054315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2-8-4</a:t>
            </a:r>
          </a:p>
        </p:txBody>
      </p:sp>
      <p:pic>
        <p:nvPicPr>
          <p:cNvPr id="101382" name="Picture 1026" descr="MCPE01631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365500"/>
            <a:ext cx="31305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01F178E6-B77E-4C45-B1D5-6A4AC004FAE2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02403" name="Rectangle 1029"/>
          <p:cNvSpPr>
            <a:spLocks noGrp="1" noChangeArrowheads="1"/>
          </p:cNvSpPr>
          <p:nvPr>
            <p:ph type="title"/>
          </p:nvPr>
        </p:nvSpPr>
        <p:spPr>
          <a:xfrm>
            <a:off x="9906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7: Close the IGAR</a:t>
            </a:r>
          </a:p>
        </p:txBody>
      </p:sp>
      <p:sp>
        <p:nvSpPr>
          <p:cNvPr id="102404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304800" y="2022475"/>
            <a:ext cx="5334000" cy="4683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If complainant is </a:t>
            </a:r>
            <a:r>
              <a:rPr lang="en-US" sz="2800" dirty="0" smtClean="0">
                <a:solidFill>
                  <a:srgbClr val="0033CC"/>
                </a:solidFill>
              </a:rPr>
              <a:t>not satisfied</a:t>
            </a:r>
            <a:r>
              <a:rPr lang="en-US" sz="2800" dirty="0" smtClean="0"/>
              <a:t> with response:</a:t>
            </a:r>
          </a:p>
          <a:p>
            <a:pPr lvl="1" eaLnBrk="1" hangingPunct="1"/>
            <a:r>
              <a:rPr lang="en-US" dirty="0" smtClean="0"/>
              <a:t>Reexamine inquiry and response for completeness at local level</a:t>
            </a:r>
          </a:p>
          <a:p>
            <a:pPr lvl="1" eaLnBrk="1" hangingPunct="1"/>
            <a:r>
              <a:rPr lang="en-US" dirty="0" smtClean="0"/>
              <a:t>Refer to next higher IG</a:t>
            </a:r>
          </a:p>
          <a:p>
            <a:pPr lvl="1" eaLnBrk="1" hangingPunct="1"/>
            <a:r>
              <a:rPr lang="en-US" i="1" u="sng" dirty="0" smtClean="0">
                <a:solidFill>
                  <a:srgbClr val="0033CC"/>
                </a:solidFill>
              </a:rPr>
              <a:t>Don’t take it personally</a:t>
            </a:r>
            <a:r>
              <a:rPr lang="en-US" i="1" dirty="0" smtClean="0">
                <a:solidFill>
                  <a:srgbClr val="0033CC"/>
                </a:solidFill>
              </a:rPr>
              <a:t>!!</a:t>
            </a:r>
          </a:p>
        </p:txBody>
      </p:sp>
      <p:pic>
        <p:nvPicPr>
          <p:cNvPr id="102405" name="Picture 1033" descr="PE0168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32766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4"/>
          <p:cNvSpPr txBox="1">
            <a:spLocks noChangeArrowheads="1"/>
          </p:cNvSpPr>
          <p:nvPr/>
        </p:nvSpPr>
        <p:spPr bwMode="auto">
          <a:xfrm>
            <a:off x="5715000" y="6477000"/>
            <a:ext cx="3276600" cy="4000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336600"/>
                </a:solidFill>
              </a:rPr>
              <a:t>AR 20-1, para. 6-1d </a:t>
            </a:r>
            <a:r>
              <a:rPr lang="en-US" sz="2000" b="1" dirty="0" smtClean="0">
                <a:solidFill>
                  <a:srgbClr val="336600"/>
                </a:solidFill>
              </a:rPr>
              <a:t>(7) (d)</a:t>
            </a:r>
            <a:endParaRPr lang="en-US" sz="20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8" y="1843612"/>
            <a:ext cx="3737172" cy="4938188"/>
          </a:xfrm>
          <a:prstGeom prst="rect">
            <a:avLst/>
          </a:prstGeom>
        </p:spPr>
      </p:pic>
      <p:sp>
        <p:nvSpPr>
          <p:cNvPr id="1034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8C7D6AF0-FD13-4DF1-9A5E-056FA70A138A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The Seven-Step IGAP</a:t>
            </a:r>
            <a:br>
              <a:rPr lang="en-US" sz="4000" dirty="0" smtClean="0"/>
            </a:br>
            <a:r>
              <a:rPr lang="en-US" sz="4000" dirty="0" smtClean="0"/>
              <a:t>Step Seven</a:t>
            </a:r>
          </a:p>
        </p:txBody>
      </p:sp>
      <p:sp>
        <p:nvSpPr>
          <p:cNvPr id="103429" name="Text Box 7"/>
          <p:cNvSpPr txBox="1">
            <a:spLocks noChangeArrowheads="1"/>
          </p:cNvSpPr>
          <p:nvPr/>
        </p:nvSpPr>
        <p:spPr bwMode="auto">
          <a:xfrm>
            <a:off x="4648200" y="2514600"/>
            <a:ext cx="3886200" cy="1457094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 defTabSz="1019175" eaLnBrk="0" hangingPunct="0"/>
            <a:r>
              <a:rPr lang="en-US" sz="2400" b="1" dirty="0">
                <a:solidFill>
                  <a:srgbClr val="000000"/>
                </a:solidFill>
              </a:rPr>
              <a:t>Step 7  Close the </a:t>
            </a:r>
            <a:r>
              <a:rPr lang="en-US" sz="2400" b="1" dirty="0" smtClean="0">
                <a:solidFill>
                  <a:srgbClr val="000000"/>
                </a:solidFill>
              </a:rPr>
              <a:t>IGAR</a:t>
            </a:r>
          </a:p>
          <a:p>
            <a:pPr algn="ctr" defTabSz="1019175" eaLnBrk="0" hangingPunct="0"/>
            <a:r>
              <a:rPr lang="en-US" sz="1600" dirty="0" smtClean="0">
                <a:solidFill>
                  <a:srgbClr val="000000"/>
                </a:solidFill>
              </a:rPr>
              <a:t>Send Final Reply</a:t>
            </a:r>
          </a:p>
          <a:p>
            <a:pPr algn="ctr" defTabSz="1019175" eaLnBrk="0" hangingPunct="0"/>
            <a:r>
              <a:rPr lang="en-US" sz="1600" dirty="0" smtClean="0">
                <a:solidFill>
                  <a:srgbClr val="000000"/>
                </a:solidFill>
              </a:rPr>
              <a:t>Close the IGAR</a:t>
            </a:r>
          </a:p>
          <a:p>
            <a:pPr algn="ctr" defTabSz="1019175" eaLnBrk="0" hangingPunct="0"/>
            <a:r>
              <a:rPr lang="en-US" sz="1600" dirty="0" smtClean="0">
                <a:solidFill>
                  <a:srgbClr val="000000"/>
                </a:solidFill>
              </a:rPr>
              <a:t>Make Appropriate Reports</a:t>
            </a:r>
          </a:p>
          <a:p>
            <a:pPr algn="ctr" defTabSz="1019175" eaLnBrk="0" hangingPunct="0"/>
            <a:r>
              <a:rPr lang="en-US" sz="1600" dirty="0" smtClean="0">
                <a:solidFill>
                  <a:srgbClr val="000000"/>
                </a:solidFill>
              </a:rPr>
              <a:t>Analyze for Trends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3430" name="Line 8"/>
          <p:cNvSpPr>
            <a:spLocks noChangeShapeType="1"/>
          </p:cNvSpPr>
          <p:nvPr/>
        </p:nvSpPr>
        <p:spPr bwMode="auto">
          <a:xfrm flipV="1">
            <a:off x="2895600" y="2895600"/>
            <a:ext cx="1752600" cy="32004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431" name="Line 9"/>
          <p:cNvSpPr>
            <a:spLocks noChangeShapeType="1"/>
          </p:cNvSpPr>
          <p:nvPr/>
        </p:nvSpPr>
        <p:spPr bwMode="auto">
          <a:xfrm flipV="1">
            <a:off x="2971800" y="3352800"/>
            <a:ext cx="1676400" cy="3429000"/>
          </a:xfrm>
          <a:prstGeom prst="line">
            <a:avLst/>
          </a:prstGeom>
          <a:noFill/>
          <a:ln w="762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3432" name="Rectangle 10"/>
          <p:cNvSpPr>
            <a:spLocks noChangeArrowheads="1"/>
          </p:cNvSpPr>
          <p:nvPr/>
        </p:nvSpPr>
        <p:spPr bwMode="auto">
          <a:xfrm>
            <a:off x="1371600" y="6096000"/>
            <a:ext cx="1600200" cy="685800"/>
          </a:xfrm>
          <a:prstGeom prst="rect">
            <a:avLst/>
          </a:prstGeom>
          <a:noFill/>
          <a:ln w="76200">
            <a:solidFill>
              <a:srgbClr val="99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Text Box 11"/>
          <p:cNvSpPr txBox="1">
            <a:spLocks noChangeArrowheads="1"/>
          </p:cNvSpPr>
          <p:nvPr/>
        </p:nvSpPr>
        <p:spPr bwMode="auto">
          <a:xfrm>
            <a:off x="5181600" y="6226314"/>
            <a:ext cx="39624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AR 20-1, </a:t>
            </a:r>
            <a:r>
              <a:rPr lang="en-US" sz="2000" b="1" dirty="0" err="1">
                <a:solidFill>
                  <a:srgbClr val="336600"/>
                </a:solidFill>
              </a:rPr>
              <a:t>para</a:t>
            </a:r>
            <a:r>
              <a:rPr lang="en-US" sz="2000" b="1" dirty="0">
                <a:solidFill>
                  <a:srgbClr val="336600"/>
                </a:solidFill>
              </a:rPr>
              <a:t>. 6-1d </a:t>
            </a:r>
            <a:r>
              <a:rPr lang="en-US" sz="2000" b="1" dirty="0" smtClean="0">
                <a:solidFill>
                  <a:srgbClr val="336600"/>
                </a:solidFill>
              </a:rPr>
              <a:t>(7)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2-8</a:t>
            </a:r>
          </a:p>
        </p:txBody>
      </p:sp>
      <p:pic>
        <p:nvPicPr>
          <p:cNvPr id="103434" name="Picture 12" descr="MCj040396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91000"/>
            <a:ext cx="12985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93222968-A2FB-48F6-9342-B8859C4BF5E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11"/>
          <p:cNvSpPr>
            <a:spLocks noGrp="1" noChangeArrowheads="1"/>
          </p:cNvSpPr>
          <p:nvPr>
            <p:ph type="title"/>
          </p:nvPr>
        </p:nvSpPr>
        <p:spPr>
          <a:xfrm>
            <a:off x="1175658" y="244475"/>
            <a:ext cx="74676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1: Receive the IGAR</a:t>
            </a:r>
            <a:endParaRPr lang="en-US" sz="2400" dirty="0" smtClean="0"/>
          </a:p>
        </p:txBody>
      </p:sp>
      <p:sp>
        <p:nvSpPr>
          <p:cNvPr id="37892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52400" y="1911350"/>
            <a:ext cx="8839200" cy="4794250"/>
          </a:xfrm>
        </p:spPr>
        <p:txBody>
          <a:bodyPr/>
          <a:lstStyle/>
          <a:p>
            <a:pPr marL="533400" indent="-53340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   </a:t>
            </a:r>
            <a:r>
              <a:rPr lang="en-US" sz="2800" dirty="0" smtClean="0"/>
              <a:t>Fundamental interview questions to ask: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sz="2800" dirty="0" smtClean="0"/>
          </a:p>
          <a:p>
            <a:pPr marL="914400" lvl="1" indent="-45720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0033CC"/>
                </a:solidFill>
              </a:rPr>
              <a:t>1.  </a:t>
            </a:r>
            <a:r>
              <a:rPr lang="en-US" u="sng" dirty="0" smtClean="0">
                <a:solidFill>
                  <a:srgbClr val="0033CC"/>
                </a:solidFill>
              </a:rPr>
              <a:t>What do you want the IG to do for you?</a:t>
            </a:r>
          </a:p>
          <a:p>
            <a:pPr marL="914400" lvl="1" indent="-457200" eaLnBrk="1" hangingPunct="1">
              <a:lnSpc>
                <a:spcPct val="85000"/>
              </a:lnSpc>
              <a:spcBef>
                <a:spcPct val="0"/>
              </a:spcBef>
            </a:pPr>
            <a:endParaRPr lang="en-US" b="0" dirty="0" smtClean="0">
              <a:solidFill>
                <a:srgbClr val="0033CC"/>
              </a:solidFill>
            </a:endParaRPr>
          </a:p>
          <a:p>
            <a:pPr marL="914400" lvl="1" indent="-45720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2.  Do you have any </a:t>
            </a:r>
            <a:r>
              <a:rPr lang="en-US" u="sng" dirty="0" smtClean="0">
                <a:solidFill>
                  <a:srgbClr val="0000FF"/>
                </a:solidFill>
              </a:rPr>
              <a:t>supporting documentation?</a:t>
            </a:r>
          </a:p>
          <a:p>
            <a:pPr marL="457200" lvl="1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endParaRPr lang="en-US" dirty="0" smtClean="0"/>
          </a:p>
          <a:p>
            <a:pPr marL="457200" lvl="1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dirty="0"/>
              <a:t>3</a:t>
            </a:r>
            <a:r>
              <a:rPr lang="en-US" dirty="0" smtClean="0"/>
              <a:t>.  Is the </a:t>
            </a:r>
            <a:r>
              <a:rPr lang="en-US" u="sng" dirty="0" smtClean="0">
                <a:solidFill>
                  <a:srgbClr val="0000FF"/>
                </a:solidFill>
              </a:rPr>
              <a:t>chain of command </a:t>
            </a:r>
            <a:r>
              <a:rPr lang="en-US" dirty="0" smtClean="0"/>
              <a:t>aware of this issue?</a:t>
            </a:r>
            <a:endParaRPr lang="en-US" dirty="0"/>
          </a:p>
          <a:p>
            <a:pPr marL="914400" lvl="1" indent="-457200" eaLnBrk="1" hangingPunct="1">
              <a:lnSpc>
                <a:spcPct val="85000"/>
              </a:lnSpc>
              <a:spcBef>
                <a:spcPct val="0"/>
              </a:spcBef>
            </a:pPr>
            <a:endParaRPr lang="en-US" dirty="0" smtClean="0"/>
          </a:p>
          <a:p>
            <a:pPr marL="914400" lvl="1" indent="-45720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dirty="0"/>
              <a:t>4</a:t>
            </a:r>
            <a:r>
              <a:rPr lang="en-US" dirty="0" smtClean="0"/>
              <a:t>.  Have you </a:t>
            </a:r>
            <a:r>
              <a:rPr lang="en-US" u="sng" dirty="0" smtClean="0">
                <a:solidFill>
                  <a:srgbClr val="0000FF"/>
                </a:solidFill>
              </a:rPr>
              <a:t>asked or contacted any other source or agency for assistance?</a:t>
            </a:r>
          </a:p>
          <a:p>
            <a:pPr marL="914400" lvl="1" indent="-45720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marL="914400" lvl="1" indent="-457200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dirty="0" smtClean="0"/>
              <a:t>5.  What is your </a:t>
            </a:r>
            <a:r>
              <a:rPr lang="en-US" u="sng" dirty="0" smtClean="0">
                <a:solidFill>
                  <a:srgbClr val="0000FF"/>
                </a:solidFill>
              </a:rPr>
              <a:t>status?</a:t>
            </a:r>
            <a:r>
              <a:rPr lang="en-US" dirty="0" smtClean="0"/>
              <a:t>  </a:t>
            </a:r>
          </a:p>
        </p:txBody>
      </p:sp>
      <p:sp>
        <p:nvSpPr>
          <p:cNvPr id="5" name="Text Box 3222"/>
          <p:cNvSpPr txBox="1">
            <a:spLocks noChangeArrowheads="1"/>
          </p:cNvSpPr>
          <p:nvPr/>
        </p:nvSpPr>
        <p:spPr bwMode="auto">
          <a:xfrm>
            <a:off x="5029200" y="6457890"/>
            <a:ext cx="4114800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</a:t>
            </a:r>
            <a:r>
              <a:rPr lang="en-US" sz="2000" b="1" dirty="0" smtClean="0">
                <a:solidFill>
                  <a:srgbClr val="336600"/>
                </a:solidFill>
              </a:rPr>
              <a:t>2-2-1</a:t>
            </a:r>
            <a:endParaRPr lang="en-US" sz="2000" b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1A04A28F-9A9F-42A2-9437-D2F075DA3926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Inspector General Action Process (IGAP)</a:t>
            </a:r>
          </a:p>
        </p:txBody>
      </p:sp>
      <p:sp>
        <p:nvSpPr>
          <p:cNvPr id="105477" name="Text Box 8"/>
          <p:cNvSpPr txBox="1">
            <a:spLocks noChangeArrowheads="1"/>
          </p:cNvSpPr>
          <p:nvPr/>
        </p:nvSpPr>
        <p:spPr bwMode="auto">
          <a:xfrm>
            <a:off x="7086600" y="5715000"/>
            <a:ext cx="16002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</a:t>
            </a:r>
            <a:endParaRPr lang="en-US" sz="2000" b="1" dirty="0">
              <a:solidFill>
                <a:srgbClr val="336600"/>
              </a:solidFill>
            </a:endParaRPr>
          </a:p>
          <a:p>
            <a:r>
              <a:rPr lang="en-US" sz="2000" b="1" dirty="0">
                <a:solidFill>
                  <a:srgbClr val="336600"/>
                </a:solidFill>
              </a:rPr>
              <a:t>Chapter 2</a:t>
            </a:r>
          </a:p>
        </p:txBody>
      </p:sp>
      <p:pic>
        <p:nvPicPr>
          <p:cNvPr id="105478" name="Picture 9" descr="MCj040396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425" y="4191000"/>
            <a:ext cx="12985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720" y="1295400"/>
            <a:ext cx="4249280" cy="546858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37041" y="588168"/>
            <a:ext cx="1052513" cy="903288"/>
            <a:chOff x="7543799" y="925512"/>
            <a:chExt cx="1052513" cy="903288"/>
          </a:xfrm>
        </p:grpSpPr>
        <p:sp>
          <p:nvSpPr>
            <p:cNvPr id="20" name="AutoShape 1029"/>
            <p:cNvSpPr>
              <a:spLocks noChangeArrowheads="1"/>
            </p:cNvSpPr>
            <p:nvPr/>
          </p:nvSpPr>
          <p:spPr bwMode="auto">
            <a:xfrm>
              <a:off x="7543799" y="925512"/>
              <a:ext cx="1052513" cy="903288"/>
            </a:xfrm>
            <a:prstGeom prst="star5">
              <a:avLst/>
            </a:prstGeom>
            <a:solidFill>
              <a:srgbClr val="F9F96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1" name="Text Box 1030"/>
            <p:cNvSpPr txBox="1">
              <a:spLocks noChangeArrowheads="1"/>
            </p:cNvSpPr>
            <p:nvPr/>
          </p:nvSpPr>
          <p:spPr bwMode="auto">
            <a:xfrm>
              <a:off x="7620000" y="1253980"/>
              <a:ext cx="881081" cy="43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cs typeface="Arial" panose="020B0604020202020204" pitchFamily="34" charset="0"/>
                </a:rPr>
                <a:t>ELO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cs typeface="Arial" panose="020B0604020202020204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1405CFF7-B805-4E21-9241-6DDBB863EA9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6963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3716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33CC"/>
                </a:solidFill>
              </a:rPr>
              <a:t>Summary</a:t>
            </a:r>
          </a:p>
        </p:txBody>
      </p:sp>
      <p:sp>
        <p:nvSpPr>
          <p:cNvPr id="672774" name="Text Box 2054"/>
          <p:cNvSpPr txBox="1">
            <a:spLocks noChangeArrowheads="1"/>
          </p:cNvSpPr>
          <p:nvPr/>
        </p:nvSpPr>
        <p:spPr bwMode="auto">
          <a:xfrm>
            <a:off x="107577" y="4342199"/>
            <a:ext cx="8153400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ELO 13. Describe the process of receiving an IGAR by conducting an interview,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89" y="4751949"/>
            <a:ext cx="9744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                     completing </a:t>
            </a:r>
            <a:r>
              <a:rPr lang="en-US" b="1" dirty="0"/>
              <a:t>a </a:t>
            </a:r>
            <a:endParaRPr lang="en-US" b="1" dirty="0" smtClean="0"/>
          </a:p>
          <a:p>
            <a:r>
              <a:rPr lang="en-US" b="1" dirty="0" smtClean="0"/>
              <a:t>DA </a:t>
            </a:r>
            <a:r>
              <a:rPr lang="en-US" b="1" dirty="0"/>
              <a:t>Form 1559 (IGAR),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283" y="5149934"/>
            <a:ext cx="806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                            asking </a:t>
            </a:r>
            <a:r>
              <a:rPr lang="en-US" b="1" dirty="0"/>
              <a:t>the fundamental </a:t>
            </a:r>
            <a:endParaRPr lang="en-US" b="1" dirty="0" smtClean="0"/>
          </a:p>
          <a:p>
            <a:r>
              <a:rPr lang="en-US" b="1" dirty="0" smtClean="0"/>
              <a:t>questions</a:t>
            </a:r>
            <a:r>
              <a:rPr lang="en-US" b="1" dirty="0"/>
              <a:t>,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577" y="5569056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advising </a:t>
            </a:r>
            <a:r>
              <a:rPr lang="en-US" b="1" dirty="0"/>
              <a:t>the complainant of the Privacy Act,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5978806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and protecting confidentiality.</a:t>
            </a:r>
          </a:p>
        </p:txBody>
      </p:sp>
      <p:sp>
        <p:nvSpPr>
          <p:cNvPr id="12" name="Text Box 2051"/>
          <p:cNvSpPr txBox="1">
            <a:spLocks noChangeArrowheads="1"/>
          </p:cNvSpPr>
          <p:nvPr/>
        </p:nvSpPr>
        <p:spPr bwMode="auto">
          <a:xfrm>
            <a:off x="107577" y="1994996"/>
            <a:ext cx="8686800" cy="181588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ELO 3. Describe the seven-step Inspector General Action Process (IGAP) used to receive, process, and resolve Inspector General Action Requests (IGARs).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4" grpId="0"/>
      <p:bldP spid="4" grpId="0"/>
      <p:bldP spid="11" grpId="0"/>
      <p:bldP spid="5" grpId="0"/>
      <p:bldP spid="6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B7652BEA-7F37-4C25-AAC1-6D65C85460D1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000" dirty="0" smtClean="0"/>
              <a:t>Case Example - Nissan</a:t>
            </a:r>
            <a:br>
              <a:rPr lang="en-US" sz="4000" dirty="0" smtClean="0"/>
            </a:br>
            <a:r>
              <a:rPr lang="en-US" sz="4000" dirty="0" smtClean="0"/>
              <a:t>STEP 1: Receive the IGAR</a:t>
            </a:r>
          </a:p>
        </p:txBody>
      </p:sp>
      <p:sp>
        <p:nvSpPr>
          <p:cNvPr id="892936" name="Text Box 8"/>
          <p:cNvSpPr txBox="1">
            <a:spLocks noChangeArrowheads="1"/>
          </p:cNvSpPr>
          <p:nvPr/>
        </p:nvSpPr>
        <p:spPr bwMode="auto">
          <a:xfrm>
            <a:off x="2209800" y="2563813"/>
            <a:ext cx="4298950" cy="137318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Conduct the interview</a:t>
            </a:r>
          </a:p>
          <a:p>
            <a:endParaRPr lang="en-US" b="1"/>
          </a:p>
          <a:p>
            <a:r>
              <a:rPr lang="en-US" b="1"/>
              <a:t>Complete DA Form 1559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B1EB6567-C346-48CD-ADE9-EA7DCC506FD4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68611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44475"/>
            <a:ext cx="7696200" cy="1584325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Case Example - Nissan</a:t>
            </a:r>
            <a:br>
              <a:rPr lang="en-US" sz="4000" dirty="0" smtClean="0"/>
            </a:br>
            <a:r>
              <a:rPr lang="en-US" sz="4000" dirty="0" smtClean="0"/>
              <a:t>STEP 2:  Conduct IG PA</a:t>
            </a:r>
          </a:p>
        </p:txBody>
      </p:sp>
      <p:sp>
        <p:nvSpPr>
          <p:cNvPr id="894981" name="Text Box 5"/>
          <p:cNvSpPr txBox="1">
            <a:spLocks noChangeArrowheads="1"/>
          </p:cNvSpPr>
          <p:nvPr/>
        </p:nvSpPr>
        <p:spPr bwMode="auto">
          <a:xfrm>
            <a:off x="1279525" y="1855788"/>
            <a:ext cx="4511675" cy="49657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33CC"/>
                </a:solidFill>
              </a:rPr>
              <a:t>Issues:</a:t>
            </a:r>
          </a:p>
          <a:p>
            <a:r>
              <a:rPr lang="en-US" sz="3200" b="1">
                <a:solidFill>
                  <a:srgbClr val="0033CC"/>
                </a:solidFill>
              </a:rPr>
              <a:t>Allegations:</a:t>
            </a:r>
          </a:p>
          <a:p>
            <a:endParaRPr lang="en-US" sz="3200" b="1">
              <a:solidFill>
                <a:srgbClr val="0033CC"/>
              </a:solidFill>
            </a:endParaRPr>
          </a:p>
          <a:p>
            <a:r>
              <a:rPr lang="en-US" sz="3200" b="1">
                <a:solidFill>
                  <a:srgbClr val="0033CC"/>
                </a:solidFill>
              </a:rPr>
              <a:t>IG Appropriate:</a:t>
            </a:r>
          </a:p>
          <a:p>
            <a:endParaRPr lang="en-US" sz="3200" b="1">
              <a:solidFill>
                <a:srgbClr val="0033CC"/>
              </a:solidFill>
            </a:endParaRPr>
          </a:p>
          <a:p>
            <a:r>
              <a:rPr lang="en-US" sz="3200" b="1">
                <a:solidFill>
                  <a:srgbClr val="0033CC"/>
                </a:solidFill>
              </a:rPr>
              <a:t>Open Case in IGARS:</a:t>
            </a:r>
          </a:p>
          <a:p>
            <a:endParaRPr lang="en-US" sz="3200" b="1">
              <a:solidFill>
                <a:srgbClr val="0033CC"/>
              </a:solidFill>
            </a:endParaRPr>
          </a:p>
          <a:p>
            <a:r>
              <a:rPr lang="en-US" sz="3200" b="1">
                <a:solidFill>
                  <a:srgbClr val="0033CC"/>
                </a:solidFill>
              </a:rPr>
              <a:t>Acknowledge Receipt:</a:t>
            </a:r>
          </a:p>
          <a:p>
            <a:endParaRPr lang="en-US" sz="3200" b="1">
              <a:solidFill>
                <a:srgbClr val="0033CC"/>
              </a:solidFill>
            </a:endParaRPr>
          </a:p>
          <a:p>
            <a:r>
              <a:rPr lang="en-US" sz="3200" b="1">
                <a:solidFill>
                  <a:srgbClr val="0033CC"/>
                </a:solidFill>
              </a:rPr>
              <a:t>COA:  </a:t>
            </a:r>
          </a:p>
        </p:txBody>
      </p:sp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2974975" y="1855788"/>
            <a:ext cx="5254625" cy="106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Household goods delivery</a:t>
            </a:r>
          </a:p>
          <a:p>
            <a:r>
              <a:rPr lang="en-US" sz="3200" b="1"/>
              <a:t>        None</a:t>
            </a:r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4583113" y="3306763"/>
            <a:ext cx="906462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Yes</a:t>
            </a: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5661025" y="4295775"/>
            <a:ext cx="241935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During EPE</a:t>
            </a: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2689225" y="6278563"/>
            <a:ext cx="3790950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Assistance Inquiry</a:t>
            </a:r>
          </a:p>
        </p:txBody>
      </p:sp>
      <p:sp>
        <p:nvSpPr>
          <p:cNvPr id="894988" name="Text Box 12"/>
          <p:cNvSpPr txBox="1">
            <a:spLocks noChangeArrowheads="1"/>
          </p:cNvSpPr>
          <p:nvPr/>
        </p:nvSpPr>
        <p:spPr bwMode="auto">
          <a:xfrm>
            <a:off x="5870575" y="5287963"/>
            <a:ext cx="2146300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See Letter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1" grpId="0"/>
      <p:bldP spid="894983" grpId="0"/>
      <p:bldP spid="894985" grpId="0"/>
      <p:bldP spid="894986" grpId="0"/>
      <p:bldP spid="894987" grpId="0"/>
      <p:bldP spid="89498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46DC1CB8-67A3-4080-9249-11D4A4BD5D24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1828800" y="396875"/>
            <a:ext cx="7239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Case Example - Nissan</a:t>
            </a:r>
            <a:r>
              <a:rPr lang="en-US" sz="4000" b="1" dirty="0">
                <a:solidFill>
                  <a:schemeClr val="tx2"/>
                </a:solidFill>
              </a:rPr>
              <a:t/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STEP 3: Initiate Referrals &amp; </a:t>
            </a:r>
            <a:r>
              <a:rPr lang="en-US" sz="4000" b="1" dirty="0"/>
              <a:t>Make Initial Notifications</a:t>
            </a:r>
          </a:p>
        </p:txBody>
      </p:sp>
      <p:sp>
        <p:nvSpPr>
          <p:cNvPr id="896005" name="Text Box 5"/>
          <p:cNvSpPr txBox="1">
            <a:spLocks noChangeArrowheads="1"/>
          </p:cNvSpPr>
          <p:nvPr/>
        </p:nvSpPr>
        <p:spPr bwMode="auto">
          <a:xfrm>
            <a:off x="1271588" y="3154363"/>
            <a:ext cx="6653212" cy="5794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For this Assistance Inquiry:</a:t>
            </a:r>
            <a:r>
              <a:rPr lang="en-US" sz="3200" b="1"/>
              <a:t> None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600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8648291F-536D-4815-9086-5C3E0DDA7FC6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244475"/>
            <a:ext cx="7239000" cy="1736725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Case Example- Nissan</a:t>
            </a:r>
            <a:br>
              <a:rPr lang="en-US" sz="4000" dirty="0" smtClean="0"/>
            </a:br>
            <a:r>
              <a:rPr lang="en-US" sz="4000" dirty="0" smtClean="0"/>
              <a:t>STEP 4: Conduct IG </a:t>
            </a:r>
            <a:br>
              <a:rPr lang="en-US" sz="4000" dirty="0" smtClean="0"/>
            </a:br>
            <a:r>
              <a:rPr lang="en-US" sz="4000" dirty="0" smtClean="0"/>
              <a:t>Fact-Finding</a:t>
            </a:r>
          </a:p>
        </p:txBody>
      </p:sp>
      <p:sp>
        <p:nvSpPr>
          <p:cNvPr id="897029" name="Text Box 5"/>
          <p:cNvSpPr txBox="1">
            <a:spLocks noChangeArrowheads="1"/>
          </p:cNvSpPr>
          <p:nvPr/>
        </p:nvSpPr>
        <p:spPr bwMode="auto">
          <a:xfrm>
            <a:off x="533400" y="2514600"/>
            <a:ext cx="8305800" cy="28622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/>
              <a:t>Call Fort Von Steuben (FVS) Transportation Office:</a:t>
            </a:r>
          </a:p>
          <a:p>
            <a:endParaRPr lang="en-US" sz="3200" b="1" dirty="0"/>
          </a:p>
          <a:p>
            <a:r>
              <a:rPr lang="en-US" b="1" dirty="0"/>
              <a:t>SPC </a:t>
            </a:r>
            <a:r>
              <a:rPr lang="en-US" b="1" dirty="0" smtClean="0"/>
              <a:t>Nissan’s </a:t>
            </a:r>
            <a:r>
              <a:rPr lang="en-US" b="1" dirty="0"/>
              <a:t>household goods are due to arrive at Fort Von Steuben this week and should be delivered by end of next week.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E804A0B9-7EE6-4AFA-9860-766D53AB67B1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14600"/>
            <a:ext cx="7620000" cy="18637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/>
              <a:t>Call SPC Nissan:</a:t>
            </a:r>
          </a:p>
          <a:p>
            <a:pPr marL="0" indent="0" eaLnBrk="1" hangingPunct="1">
              <a:buFontTx/>
              <a:buNone/>
            </a:pPr>
            <a:r>
              <a:rPr lang="en-US" sz="2800" dirty="0" smtClean="0"/>
              <a:t>Household goods just arrived and should be delivered by the end of next week.</a:t>
            </a:r>
          </a:p>
          <a:p>
            <a:pPr marL="0" indent="0"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244474"/>
            <a:ext cx="7239000" cy="1736726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Case Example - Nissan</a:t>
            </a:r>
            <a:br>
              <a:rPr lang="en-US" sz="4000" dirty="0" smtClean="0"/>
            </a:br>
            <a:r>
              <a:rPr lang="en-US" sz="4000" dirty="0" smtClean="0"/>
              <a:t>STEP 5: Make Notification of Results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077B93F6-D26B-4210-9A59-DB9689DFB16D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444750"/>
            <a:ext cx="7772400" cy="3041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Call SPC Nissan to see if household goods were delivered.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>
                <a:solidFill>
                  <a:srgbClr val="0033CC"/>
                </a:solidFill>
              </a:rPr>
              <a:t>Ensure issues were thoroughly addressed</a:t>
            </a:r>
          </a:p>
          <a:p>
            <a:pPr eaLnBrk="1" hangingPunct="1"/>
            <a:r>
              <a:rPr lang="en-US" sz="2800" dirty="0" smtClean="0">
                <a:solidFill>
                  <a:srgbClr val="0033CC"/>
                </a:solidFill>
              </a:rPr>
              <a:t>Ensure all IG responsibilities are fulfilled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0033CC"/>
              </a:solidFill>
            </a:endParaRP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dirty="0" smtClean="0"/>
              <a:t>Case Example - Nissan</a:t>
            </a:r>
            <a:br>
              <a:rPr lang="en-US" sz="4000" dirty="0" smtClean="0"/>
            </a:br>
            <a:r>
              <a:rPr lang="en-US" sz="4000" dirty="0" smtClean="0"/>
              <a:t>STEP 6: Conduct Follow-up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5930C461-C0F0-41CF-8CE8-38BC0E7CE37B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2390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33CC"/>
                </a:solidFill>
              </a:rPr>
              <a:t>Send final reply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33CC"/>
                </a:solidFill>
              </a:rPr>
              <a:t>Close case in IGARS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33CC"/>
                </a:solidFill>
              </a:rPr>
              <a:t>Make appropriate reports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33CC"/>
                </a:solidFill>
              </a:rPr>
              <a:t>Analyze for trends / systemic issues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244475"/>
            <a:ext cx="7239000" cy="12192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Case Example - </a:t>
            </a:r>
            <a:r>
              <a:rPr lang="en-US" sz="4000" dirty="0" smtClean="0"/>
              <a:t>Nissan</a:t>
            </a:r>
            <a:br>
              <a:rPr lang="en-US" sz="4000" dirty="0" smtClean="0"/>
            </a:br>
            <a:r>
              <a:rPr lang="en-US" sz="4000" dirty="0" smtClean="0"/>
              <a:t>STEP 7: Close the IGAR</a:t>
            </a:r>
          </a:p>
        </p:txBody>
      </p:sp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990600" y="2743200"/>
            <a:ext cx="7924800" cy="2678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Function Code – </a:t>
            </a:r>
            <a:r>
              <a:rPr lang="en-US" b="1" dirty="0" smtClean="0"/>
              <a:t>34D </a:t>
            </a:r>
            <a:r>
              <a:rPr lang="en-US" b="1" dirty="0"/>
              <a:t>(Personal Property 				  Movement)</a:t>
            </a:r>
          </a:p>
          <a:p>
            <a:r>
              <a:rPr lang="en-US" b="1" dirty="0"/>
              <a:t>Determination Code -- </a:t>
            </a:r>
            <a:r>
              <a:rPr lang="en-US" b="1" dirty="0" smtClean="0"/>
              <a:t>A (Assistance)</a:t>
            </a:r>
            <a:endParaRPr lang="en-US" b="1" dirty="0"/>
          </a:p>
          <a:p>
            <a:r>
              <a:rPr lang="en-US" b="1" dirty="0"/>
              <a:t>IG Command Code -- OTR (Fort Von Steuben)</a:t>
            </a:r>
          </a:p>
          <a:p>
            <a:r>
              <a:rPr lang="en-US" b="1" dirty="0"/>
              <a:t>Case Notes</a:t>
            </a:r>
          </a:p>
          <a:p>
            <a:r>
              <a:rPr lang="en-US" b="1" dirty="0"/>
              <a:t>Synopsis</a:t>
            </a:r>
          </a:p>
        </p:txBody>
      </p: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4113213" y="1828800"/>
            <a:ext cx="1906587" cy="5191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See Letter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build="p"/>
      <p:bldP spid="900101" grpId="0"/>
      <p:bldP spid="90010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3EF306D8-14E2-48C9-A1D5-C40A7E136052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Questions?</a:t>
            </a:r>
          </a:p>
        </p:txBody>
      </p:sp>
      <p:pic>
        <p:nvPicPr>
          <p:cNvPr id="107524" name="Picture 6" descr="http://usarmy.vo.llnwd.net/e1/-images/2010/09/03/84935/size0-army.mil-84935-2010-09-07-070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75C46745-A266-46B6-AE18-1AFB0C87061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1204686" y="228600"/>
            <a:ext cx="74676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1: Receive the IGAR</a:t>
            </a:r>
            <a:endParaRPr lang="en-US" sz="2400" dirty="0" smtClean="0"/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8125" y="1752600"/>
            <a:ext cx="8534400" cy="44545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Complete the DA Form 1559</a:t>
            </a:r>
          </a:p>
          <a:p>
            <a:pPr lvl="1" eaLnBrk="1" hangingPunct="1"/>
            <a:r>
              <a:rPr lang="en-US" sz="2400" dirty="0" smtClean="0"/>
              <a:t>IG or Complainant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Advise of Privacy Act</a:t>
            </a:r>
          </a:p>
          <a:p>
            <a:pPr lvl="1" eaLnBrk="1" hangingPunct="1"/>
            <a:r>
              <a:rPr lang="en-US" sz="2400" dirty="0" smtClean="0"/>
              <a:t>Disclosure of DOD ID is voluntary </a:t>
            </a:r>
            <a:br>
              <a:rPr lang="en-US" sz="2400" dirty="0" smtClean="0"/>
            </a:br>
            <a:r>
              <a:rPr lang="en-US" sz="2400" dirty="0" smtClean="0"/>
              <a:t>unless needed to resolve issue</a:t>
            </a:r>
          </a:p>
          <a:p>
            <a:pPr eaLnBrk="1" hangingPunct="1"/>
            <a:r>
              <a:rPr lang="en-US" sz="2800" dirty="0" smtClean="0"/>
              <a:t>IGs can assist in drafting</a:t>
            </a:r>
          </a:p>
          <a:p>
            <a:pPr eaLnBrk="1" hangingPunct="1"/>
            <a:r>
              <a:rPr lang="en-US" sz="2800" dirty="0" smtClean="0"/>
              <a:t>Read back and clarify to 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ensure issues are understood</a:t>
            </a:r>
          </a:p>
          <a:p>
            <a:pPr eaLnBrk="1" hangingPunct="1"/>
            <a:r>
              <a:rPr lang="en-US" sz="2800" dirty="0" smtClean="0"/>
              <a:t>Have complainant sign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86200"/>
            <a:ext cx="19145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AutoShape 7"/>
          <p:cNvSpPr>
            <a:spLocks noChangeArrowheads="1"/>
          </p:cNvSpPr>
          <p:nvPr/>
        </p:nvSpPr>
        <p:spPr bwMode="auto">
          <a:xfrm>
            <a:off x="7010400" y="2362200"/>
            <a:ext cx="1752600" cy="914400"/>
          </a:xfrm>
          <a:prstGeom prst="wedgeRoundRectCallout">
            <a:avLst>
              <a:gd name="adj1" fmla="val 1356"/>
              <a:gd name="adj2" fmla="val 106773"/>
              <a:gd name="adj3" fmla="val 16667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600" b="1"/>
              <a:t>Do I need  to complete this form?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61E560F1-A210-4C35-B03C-EA494897577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44475"/>
            <a:ext cx="74676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1: Receive the IGAR</a:t>
            </a:r>
            <a:endParaRPr lang="en-US" sz="2400" dirty="0" smtClean="0"/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7550"/>
            <a:ext cx="8001000" cy="47942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End the interview </a:t>
            </a:r>
            <a:r>
              <a:rPr lang="en-US" sz="2800" dirty="0" smtClean="0">
                <a:solidFill>
                  <a:srgbClr val="0000FF"/>
                </a:solidFill>
              </a:rPr>
              <a:t>without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commitment </a:t>
            </a:r>
            <a:r>
              <a:rPr lang="en-US" sz="2800" dirty="0" smtClean="0">
                <a:solidFill>
                  <a:srgbClr val="A50021"/>
                </a:solidFill>
              </a:rPr>
              <a:t>except</a:t>
            </a:r>
            <a:r>
              <a:rPr lang="en-US" sz="2800" dirty="0" smtClean="0"/>
              <a:t> to say that: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lvl="1" eaLnBrk="1" hangingPunct="1"/>
            <a:r>
              <a:rPr lang="en-US" sz="2400" dirty="0" smtClean="0"/>
              <a:t> We will look into the matter</a:t>
            </a:r>
          </a:p>
          <a:p>
            <a:pPr lvl="2" eaLnBrk="1" hangingPunct="1"/>
            <a:endParaRPr lang="en-US" sz="2000" dirty="0" smtClean="0"/>
          </a:p>
          <a:p>
            <a:pPr lvl="1" eaLnBrk="1" hangingPunct="1"/>
            <a:r>
              <a:rPr lang="en-US" sz="2400" dirty="0" smtClean="0"/>
              <a:t> We will provide a response </a:t>
            </a:r>
            <a:r>
              <a:rPr lang="en-US" sz="2400" dirty="0" smtClean="0">
                <a:solidFill>
                  <a:srgbClr val="0000FF"/>
                </a:solidFill>
              </a:rPr>
              <a:t>(if not 3rd party)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Complainant </a:t>
            </a:r>
            <a:r>
              <a:rPr lang="en-US" sz="2800" u="sng" dirty="0" smtClean="0">
                <a:solidFill>
                  <a:srgbClr val="0000FF"/>
                </a:solidFill>
              </a:rPr>
              <a:t>may</a:t>
            </a:r>
            <a:r>
              <a:rPr lang="en-US" sz="2800" dirty="0" smtClean="0">
                <a:solidFill>
                  <a:srgbClr val="0000FF"/>
                </a:solidFill>
              </a:rPr>
              <a:t> have a copy of the                DA Form 1559</a:t>
            </a:r>
          </a:p>
        </p:txBody>
      </p:sp>
      <p:sp>
        <p:nvSpPr>
          <p:cNvPr id="5" name="Text Box 3222"/>
          <p:cNvSpPr txBox="1">
            <a:spLocks noChangeArrowheads="1"/>
          </p:cNvSpPr>
          <p:nvPr/>
        </p:nvSpPr>
        <p:spPr bwMode="auto">
          <a:xfrm>
            <a:off x="5029200" y="6457890"/>
            <a:ext cx="4114800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</a:t>
            </a:r>
            <a:r>
              <a:rPr lang="en-US" sz="2000" b="1" dirty="0" smtClean="0">
                <a:solidFill>
                  <a:srgbClr val="336600"/>
                </a:solidFill>
              </a:rPr>
              <a:t>2-2-1</a:t>
            </a:r>
            <a:endParaRPr lang="en-US" sz="2000" b="1" dirty="0">
              <a:solidFill>
                <a:srgbClr val="33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590800"/>
            <a:ext cx="1477721" cy="15054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U.S. Army Inspector General School   </a:t>
            </a:r>
            <a:fld id="{A5426099-EB91-4497-B3E8-F9472659EA7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1029"/>
          <p:cNvSpPr>
            <a:spLocks noGrp="1" noChangeArrowheads="1"/>
          </p:cNvSpPr>
          <p:nvPr>
            <p:ph type="title"/>
          </p:nvPr>
        </p:nvSpPr>
        <p:spPr>
          <a:xfrm>
            <a:off x="1295400" y="244475"/>
            <a:ext cx="72390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STEP 1: Receive the IGAR </a:t>
            </a:r>
            <a:br>
              <a:rPr lang="en-US" sz="4000" dirty="0" smtClean="0"/>
            </a:br>
            <a:r>
              <a:rPr lang="en-US" sz="3600" dirty="0" smtClean="0"/>
              <a:t>Call-Ins</a:t>
            </a:r>
          </a:p>
        </p:txBody>
      </p:sp>
      <p:sp>
        <p:nvSpPr>
          <p:cNvPr id="45060" name="Rectangle 1031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714500"/>
            <a:ext cx="5562600" cy="49911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FF"/>
                </a:solidFill>
              </a:rPr>
              <a:t>Review / Read Privacy Act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800" dirty="0" smtClean="0"/>
              <a:t>Read back the DA Form 1559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800" dirty="0" smtClean="0"/>
              <a:t>Write “Telephonic” in </a:t>
            </a:r>
            <a:r>
              <a:rPr lang="en-US" sz="2800" dirty="0"/>
              <a:t> </a:t>
            </a:r>
            <a:r>
              <a:rPr lang="en-US" sz="2800" dirty="0" smtClean="0"/>
              <a:t>       Block 16: IG / Intake Remarks of the DA Form 1559</a:t>
            </a:r>
          </a:p>
          <a:p>
            <a:pPr marL="0" indent="0" eaLnBrk="1" hangingPunct="1">
              <a:buNone/>
            </a:pPr>
            <a:endParaRPr lang="en-US" sz="800" dirty="0" smtClean="0"/>
          </a:p>
          <a:p>
            <a:pPr eaLnBrk="1" hangingPunct="1"/>
            <a:r>
              <a:rPr lang="en-US" sz="2800" dirty="0"/>
              <a:t>Ask for written follow-up if necessary</a:t>
            </a:r>
          </a:p>
          <a:p>
            <a:pPr lvl="1" eaLnBrk="1" hangingPunct="1"/>
            <a:r>
              <a:rPr lang="en-US" sz="2400" dirty="0"/>
              <a:t>Supporting documents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5061" name="Text Box 1034"/>
          <p:cNvSpPr txBox="1">
            <a:spLocks noChangeArrowheads="1"/>
          </p:cNvSpPr>
          <p:nvPr/>
        </p:nvSpPr>
        <p:spPr bwMode="auto">
          <a:xfrm>
            <a:off x="4800600" y="6229290"/>
            <a:ext cx="4114800" cy="40011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6600"/>
                </a:solidFill>
              </a:rPr>
              <a:t>A&amp;I </a:t>
            </a:r>
            <a:r>
              <a:rPr lang="en-US" sz="2000" b="1" dirty="0" smtClean="0">
                <a:solidFill>
                  <a:srgbClr val="336600"/>
                </a:solidFill>
              </a:rPr>
              <a:t>Guide, Part One, </a:t>
            </a:r>
            <a:r>
              <a:rPr lang="en-US" sz="2000" b="1" dirty="0">
                <a:solidFill>
                  <a:srgbClr val="336600"/>
                </a:solidFill>
              </a:rPr>
              <a:t>Sect. 2-2-2</a:t>
            </a:r>
          </a:p>
        </p:txBody>
      </p:sp>
      <p:pic>
        <p:nvPicPr>
          <p:cNvPr id="45062" name="Picture 3083" descr="igot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971800"/>
            <a:ext cx="33528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GU Chart Template">
  <a:themeElements>
    <a:clrScheme name="TIGU Chart Template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TIGU Char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GU Chart Templat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GU Chart Templat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GU Chart Templa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G:\SOP\TIGU Chart Template.pot</Template>
  <TotalTime>12231</TotalTime>
  <Pages>99</Pages>
  <Words>4190</Words>
  <Application>Microsoft Office PowerPoint</Application>
  <PresentationFormat>Custom</PresentationFormat>
  <Paragraphs>701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Arial</vt:lpstr>
      <vt:lpstr>Arial Black</vt:lpstr>
      <vt:lpstr>Times New Roman</vt:lpstr>
      <vt:lpstr>Wingdings</vt:lpstr>
      <vt:lpstr>TIGU Chart Template</vt:lpstr>
      <vt:lpstr>The Inspector General Assistance Function</vt:lpstr>
      <vt:lpstr>Inspector General Action Process (IGAP)</vt:lpstr>
      <vt:lpstr>The Seven-Step IGAP Step One</vt:lpstr>
      <vt:lpstr>STEP 1: Receive the IGAR</vt:lpstr>
      <vt:lpstr>STEP 1: Receive the IGAR</vt:lpstr>
      <vt:lpstr>STEP 1: Receive the IGAR</vt:lpstr>
      <vt:lpstr>STEP 1: Receive the IGAR</vt:lpstr>
      <vt:lpstr>STEP 1: Receive the IGAR</vt:lpstr>
      <vt:lpstr>STEP 1: Receive the IGAR  Call-Ins</vt:lpstr>
      <vt:lpstr>STEP 1: Receive the IGAR Write-Ins</vt:lpstr>
      <vt:lpstr>STEP 1: Receive the IGAR E-mail</vt:lpstr>
      <vt:lpstr>STEP 1: Receive the IGAR Anonymous</vt:lpstr>
      <vt:lpstr>The Seven-Step IGAP Step One</vt:lpstr>
      <vt:lpstr>The Seven-Step IGAP Step Two</vt:lpstr>
      <vt:lpstr>STEP 2: Conduct IG Preliminary Analysis (IG PA)</vt:lpstr>
      <vt:lpstr>STEP 2: Conduct IG PA  Identify Issues / Allegations</vt:lpstr>
      <vt:lpstr>STEP 2: Conduct IG PA  Identify Issues / Allegations</vt:lpstr>
      <vt:lpstr>    STEP 2: Conduct IG PA   Determine IG Appropriateness</vt:lpstr>
      <vt:lpstr>    STEP 2: Conduct IG PA   Determine IG Appropriateness</vt:lpstr>
      <vt:lpstr>STEP 2: Conduct IG PA  Determine IG Appropriateness</vt:lpstr>
      <vt:lpstr>STEP 2: Conduct IG PA Open the Case in IGARS</vt:lpstr>
      <vt:lpstr>STEP 2: Conduct IG PA Acknowledge Receipt</vt:lpstr>
      <vt:lpstr>STEP 2: Conduct IG PA Select a Course of Action</vt:lpstr>
      <vt:lpstr>STEP 2: Conduct IG PA Selection of Course of Action</vt:lpstr>
      <vt:lpstr>STEP 2: Conduct IG PA Selection of Course of Action</vt:lpstr>
      <vt:lpstr>STEP 2: Conduct IG PA Selection of Course of Action</vt:lpstr>
      <vt:lpstr>The Seven-Step IGAP Step Two</vt:lpstr>
      <vt:lpstr>The Seven-Step IGAP Step Three</vt:lpstr>
      <vt:lpstr>STEP 3: Initiate Referrals &amp; Make Initial Notifications</vt:lpstr>
      <vt:lpstr>STEP 3: Initiate Referrals &amp; Make Initial Notifications</vt:lpstr>
      <vt:lpstr>The Seven-Step IGAP Step Three</vt:lpstr>
      <vt:lpstr>The Seven-Step IGAP Step Four</vt:lpstr>
      <vt:lpstr>STEP 4: Conduct IG Fact-Finding</vt:lpstr>
      <vt:lpstr>STEP 4: Conduct IG Fact-Finding  Assistance Inquiry</vt:lpstr>
      <vt:lpstr>The Seven-Step IGAP Step Four</vt:lpstr>
      <vt:lpstr>The Seven-Step IGAP Step Five</vt:lpstr>
      <vt:lpstr>STEP 5: Make Notification of Results</vt:lpstr>
      <vt:lpstr>The Seven-Step IGAP Step Five</vt:lpstr>
      <vt:lpstr>The Seven-Step IGAP Step Six</vt:lpstr>
      <vt:lpstr>STEP 6: Conduct  Follow-up</vt:lpstr>
      <vt:lpstr>The Seven-Step IGAP Step Six</vt:lpstr>
      <vt:lpstr>The Seven-Step IGAP Step Seven</vt:lpstr>
      <vt:lpstr>STEP 7: Close the IGAR</vt:lpstr>
      <vt:lpstr>STEP 7: Close the IGAR Final Reply to Complainant</vt:lpstr>
      <vt:lpstr>STEP 7: Close the IGAR  Final Reply to Complainant</vt:lpstr>
      <vt:lpstr>STEP 7: Close the IGAR  Final Reply to Complainant</vt:lpstr>
      <vt:lpstr>STEP 7: Close the IGAR Close the File in IGARS</vt:lpstr>
      <vt:lpstr>STEP 7: Close the IGAR: Information IGAR</vt:lpstr>
      <vt:lpstr>PowerPoint Presentation</vt:lpstr>
      <vt:lpstr>STEP 7: Close the IGAR Close the File in IGARS</vt:lpstr>
      <vt:lpstr>STEP 7: Close the IGAR Close the File in IGARS</vt:lpstr>
      <vt:lpstr>STEP 7: Close the IGAR Close the File in IGARS</vt:lpstr>
      <vt:lpstr>STEP 7: Close the IGAR Close the File in IGARS</vt:lpstr>
      <vt:lpstr>Example of Case Notes</vt:lpstr>
      <vt:lpstr>STEP 7: Close the IGAR Close the File in IGARS</vt:lpstr>
      <vt:lpstr>STEP 7: Close the IGAR Make Appropriate Reports</vt:lpstr>
      <vt:lpstr>STEP 7: Close the IGAR IGAR Analysis</vt:lpstr>
      <vt:lpstr>STEP 7: Close the IGAR</vt:lpstr>
      <vt:lpstr>The Seven-Step IGAP Step Seven</vt:lpstr>
      <vt:lpstr>Inspector General Action Process (IGAP)</vt:lpstr>
      <vt:lpstr>Summary</vt:lpstr>
      <vt:lpstr>Case Example - Nissan STEP 1: Receive the IGAR</vt:lpstr>
      <vt:lpstr>Case Example - Nissan STEP 2:  Conduct IG PA</vt:lpstr>
      <vt:lpstr>PowerPoint Presentation</vt:lpstr>
      <vt:lpstr>Case Example- Nissan STEP 4: Conduct IG  Fact-Finding</vt:lpstr>
      <vt:lpstr>Case Example - Nissan STEP 5: Make Notification of Results</vt:lpstr>
      <vt:lpstr>Case Example - Nissan STEP 6: Conduct Follow-up</vt:lpstr>
      <vt:lpstr>Case Example - Nissan STEP 7: Close the IGAR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INSPECTOR GENERAL ACTION REQUEST                      SYSTEM OVERVIEW</dc:title>
  <dc:creator>DAIG</dc:creator>
  <cp:lastModifiedBy>Sisak, Justin M LTC MIL USA USAIGNET</cp:lastModifiedBy>
  <cp:revision>1745</cp:revision>
  <cp:lastPrinted>2021-11-04T12:48:03Z</cp:lastPrinted>
  <dcterms:created xsi:type="dcterms:W3CDTF">1996-12-02T13:03:20Z</dcterms:created>
  <dcterms:modified xsi:type="dcterms:W3CDTF">2023-01-17T20:58:40Z</dcterms:modified>
</cp:coreProperties>
</file>